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2EB1-F7FD-443F-B95F-511251480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5F4510-6AA4-4CFC-AF87-926FDFFE9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D324D-5C5D-4C89-921D-E442700F7CE2}"/>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AF5B8C80-75A8-4276-8FF8-C6D6042B2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87C8C-6992-4E71-AA33-0FD5EF88DEA5}"/>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145544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9AEE-346F-4EFC-9E6E-12848D50DF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779C8-F42E-4CAE-9723-D0CAD4DB0A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2DF2F-AAE7-4FFD-BC76-8FF06E16CFF5}"/>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250DA7CE-25ED-4EF2-BC1F-295CB89F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6E959-FE9D-4432-A83A-47102F690BF2}"/>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699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8B3B5-9F8D-4712-9891-7728CA667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7FD81-8C06-46F1-9CA9-4BDA99D40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59E3-381E-4F4F-A9FA-FA0E2EC9B29E}"/>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65AB8EF9-73AB-4DBA-8476-16B6B000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1406-BDB4-4522-8704-1CDA6D6958A8}"/>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84983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BB13-48E5-4CBE-90D5-7E0D5BFE0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C6CB4-2967-4C0D-8AF1-A897DF8C2B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1B70-0A46-460A-91F5-8937533C9A78}"/>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ED73C963-1C7F-42ED-9964-F811FEBD5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CAAD6-F3E7-4D5A-9C0F-DF526A321006}"/>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309141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214A-FDE8-484E-9E8E-BB0C83E22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648290-CDAF-486B-B3BC-2664BE5EF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CC8A54-DB5F-46FF-BA53-6867700B2EF0}"/>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770CE9CE-B800-4897-AD08-1B2599385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DC971-654C-4887-B787-12BA2E2F8EBA}"/>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47113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40E3-F8B7-4878-9FF8-04300BCF7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BC49F-EF91-4C3D-B110-3E479583CD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0FB13-A45E-47F1-90B3-1E28328B8C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D95AB-BB35-42A1-BEBC-DDD5B1F1902C}"/>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6" name="Footer Placeholder 5">
            <a:extLst>
              <a:ext uri="{FF2B5EF4-FFF2-40B4-BE49-F238E27FC236}">
                <a16:creationId xmlns:a16="http://schemas.microsoft.com/office/drawing/2014/main" id="{D0D16E27-92D5-4973-B931-E8423102A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C23CB-CED5-42E4-B240-A8970F751F0A}"/>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168603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9F25-39DA-4E37-A92D-356F01F32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C165E2-BB69-4AEF-AD52-C46CC2E85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3A263D-494A-42B0-BE77-0BC3ED1429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E46E1-0166-4AF0-A3A6-391A26B79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300CE-F926-43B2-BD10-8FCD27CD78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40C1E-15D1-4203-9C5D-F870E9EBED65}"/>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8" name="Footer Placeholder 7">
            <a:extLst>
              <a:ext uri="{FF2B5EF4-FFF2-40B4-BE49-F238E27FC236}">
                <a16:creationId xmlns:a16="http://schemas.microsoft.com/office/drawing/2014/main" id="{A568C974-4212-44A9-9B23-E744067D7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9DBE3-D9BC-4BF7-8D9A-B1ADB8F934F7}"/>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127095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2E45-94FE-4D49-B791-43C79A6BCA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983A30-489D-4A01-BBFC-7373FEFC865B}"/>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4" name="Footer Placeholder 3">
            <a:extLst>
              <a:ext uri="{FF2B5EF4-FFF2-40B4-BE49-F238E27FC236}">
                <a16:creationId xmlns:a16="http://schemas.microsoft.com/office/drawing/2014/main" id="{01095822-F013-46FE-92F1-CA7CEF9233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9D333-D90F-47B6-974D-40EF6D3AC32E}"/>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16848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AD3AF-A640-44B9-8D3D-8E4BC7413E16}"/>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3" name="Footer Placeholder 2">
            <a:extLst>
              <a:ext uri="{FF2B5EF4-FFF2-40B4-BE49-F238E27FC236}">
                <a16:creationId xmlns:a16="http://schemas.microsoft.com/office/drawing/2014/main" id="{AC8E4B7B-0AC5-4938-BDD2-0434F7423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53ADD-8F26-4D21-8666-F6A31E820B00}"/>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332032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A133-E80C-4D72-B080-51EDF6113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B1FBC-8BB8-4294-A669-42103E180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DFE63-D557-44D6-87ED-AD09E4643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ADC389-0000-488D-80FC-CC05A9D575A7}"/>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6" name="Footer Placeholder 5">
            <a:extLst>
              <a:ext uri="{FF2B5EF4-FFF2-40B4-BE49-F238E27FC236}">
                <a16:creationId xmlns:a16="http://schemas.microsoft.com/office/drawing/2014/main" id="{F8960006-6883-4BA9-BF69-1BA302C95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FC130-3727-4E55-B7CD-EDA08D0A6C97}"/>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29568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56C0-347D-4811-B0F5-78AB0299F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C5A86-9851-4B07-81F7-9C7B13122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CFD76-6D5A-4503-8A75-332A86476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A44E3D-6676-4521-ACB7-A93AA1D9E39F}"/>
              </a:ext>
            </a:extLst>
          </p:cNvPr>
          <p:cNvSpPr>
            <a:spLocks noGrp="1"/>
          </p:cNvSpPr>
          <p:nvPr>
            <p:ph type="dt" sz="half" idx="10"/>
          </p:nvPr>
        </p:nvSpPr>
        <p:spPr/>
        <p:txBody>
          <a:bodyPr/>
          <a:lstStyle/>
          <a:p>
            <a:fld id="{5BC56BAB-9067-4BCF-9389-B4F98FE352A2}" type="datetimeFigureOut">
              <a:rPr lang="en-US" smtClean="0"/>
              <a:t>12/10/2018</a:t>
            </a:fld>
            <a:endParaRPr lang="en-US"/>
          </a:p>
        </p:txBody>
      </p:sp>
      <p:sp>
        <p:nvSpPr>
          <p:cNvPr id="6" name="Footer Placeholder 5">
            <a:extLst>
              <a:ext uri="{FF2B5EF4-FFF2-40B4-BE49-F238E27FC236}">
                <a16:creationId xmlns:a16="http://schemas.microsoft.com/office/drawing/2014/main" id="{013D9E49-02E1-4475-BEBE-55F60B723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3BA42-1BA1-4CB5-BA20-CBEA5D23A0FC}"/>
              </a:ext>
            </a:extLst>
          </p:cNvPr>
          <p:cNvSpPr>
            <a:spLocks noGrp="1"/>
          </p:cNvSpPr>
          <p:nvPr>
            <p:ph type="sldNum" sz="quarter" idx="12"/>
          </p:nvPr>
        </p:nvSpPr>
        <p:spPr/>
        <p:txBody>
          <a:bodyPr/>
          <a:lstStyle/>
          <a:p>
            <a:fld id="{CFB3AB09-077C-49CD-8DF2-BE89ABA832B9}" type="slidenum">
              <a:rPr lang="en-US" smtClean="0"/>
              <a:t>‹#›</a:t>
            </a:fld>
            <a:endParaRPr lang="en-US"/>
          </a:p>
        </p:txBody>
      </p:sp>
    </p:spTree>
    <p:extLst>
      <p:ext uri="{BB962C8B-B14F-4D97-AF65-F5344CB8AC3E}">
        <p14:creationId xmlns:p14="http://schemas.microsoft.com/office/powerpoint/2010/main" val="428463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34AE2-DA3F-4C0A-8812-0AB93B2F9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B88D5-49EB-4979-8350-7245DE4F2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826A8-5C13-4B60-AB24-B8D872411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56BAB-9067-4BCF-9389-B4F98FE352A2}" type="datetimeFigureOut">
              <a:rPr lang="en-US" smtClean="0"/>
              <a:t>12/10/2018</a:t>
            </a:fld>
            <a:endParaRPr lang="en-US"/>
          </a:p>
        </p:txBody>
      </p:sp>
      <p:sp>
        <p:nvSpPr>
          <p:cNvPr id="5" name="Footer Placeholder 4">
            <a:extLst>
              <a:ext uri="{FF2B5EF4-FFF2-40B4-BE49-F238E27FC236}">
                <a16:creationId xmlns:a16="http://schemas.microsoft.com/office/drawing/2014/main" id="{0C25214C-3303-495C-BD16-444869E58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30DEA7-69C3-46A2-AFB0-9FF0751E8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3AB09-077C-49CD-8DF2-BE89ABA832B9}" type="slidenum">
              <a:rPr lang="en-US" smtClean="0"/>
              <a:t>‹#›</a:t>
            </a:fld>
            <a:endParaRPr lang="en-US"/>
          </a:p>
        </p:txBody>
      </p:sp>
    </p:spTree>
    <p:extLst>
      <p:ext uri="{BB962C8B-B14F-4D97-AF65-F5344CB8AC3E}">
        <p14:creationId xmlns:p14="http://schemas.microsoft.com/office/powerpoint/2010/main" val="1676910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37A6-2103-4C20-ADBA-25846CA201C5}"/>
              </a:ext>
            </a:extLst>
          </p:cNvPr>
          <p:cNvSpPr>
            <a:spLocks noGrp="1"/>
          </p:cNvSpPr>
          <p:nvPr>
            <p:ph type="ctrTitle"/>
          </p:nvPr>
        </p:nvSpPr>
        <p:spPr>
          <a:xfrm>
            <a:off x="162560" y="142240"/>
            <a:ext cx="11927840" cy="3367723"/>
          </a:xfrm>
          <a:solidFill>
            <a:srgbClr val="002060"/>
          </a:solidFill>
          <a:ln>
            <a:solidFill>
              <a:schemeClr val="accent1"/>
            </a:solidFill>
          </a:ln>
        </p:spPr>
        <p:txBody>
          <a:bodyPr>
            <a:normAutofit/>
          </a:bodyPr>
          <a:lstStyle/>
          <a:p>
            <a:r>
              <a:rPr lang="en-US" b="1" dirty="0">
                <a:solidFill>
                  <a:schemeClr val="bg1"/>
                </a:solidFill>
                <a:highlight>
                  <a:srgbClr val="000080"/>
                </a:highlight>
              </a:rPr>
              <a:t>Data 607, Final Project: Suicide Rates of US States: Why Are They So Different?</a:t>
            </a:r>
          </a:p>
        </p:txBody>
      </p:sp>
      <p:sp>
        <p:nvSpPr>
          <p:cNvPr id="3" name="Subtitle 2">
            <a:extLst>
              <a:ext uri="{FF2B5EF4-FFF2-40B4-BE49-F238E27FC236}">
                <a16:creationId xmlns:a16="http://schemas.microsoft.com/office/drawing/2014/main" id="{5DA14EC9-7C30-4D3D-9330-67151EFA9A8B}"/>
              </a:ext>
            </a:extLst>
          </p:cNvPr>
          <p:cNvSpPr>
            <a:spLocks noGrp="1"/>
          </p:cNvSpPr>
          <p:nvPr>
            <p:ph type="subTitle" idx="1"/>
          </p:nvPr>
        </p:nvSpPr>
        <p:spPr>
          <a:solidFill>
            <a:schemeClr val="accent1">
              <a:lumMod val="50000"/>
            </a:schemeClr>
          </a:solidFill>
          <a:ln>
            <a:noFill/>
          </a:ln>
        </p:spPr>
        <p:txBody>
          <a:bodyPr anchor="ctr" anchorCtr="0"/>
          <a:lstStyle/>
          <a:p>
            <a:r>
              <a:rPr lang="en-US" dirty="0">
                <a:solidFill>
                  <a:schemeClr val="bg1"/>
                </a:solidFill>
              </a:rPr>
              <a:t>By Mikhail Groysman, 12/10/2018</a:t>
            </a:r>
          </a:p>
        </p:txBody>
      </p:sp>
    </p:spTree>
    <p:extLst>
      <p:ext uri="{BB962C8B-B14F-4D97-AF65-F5344CB8AC3E}">
        <p14:creationId xmlns:p14="http://schemas.microsoft.com/office/powerpoint/2010/main" val="415984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594-369E-402B-95AD-FC1C31DB8503}"/>
              </a:ext>
            </a:extLst>
          </p:cNvPr>
          <p:cNvSpPr>
            <a:spLocks noGrp="1"/>
          </p:cNvSpPr>
          <p:nvPr>
            <p:ph type="title"/>
          </p:nvPr>
        </p:nvSpPr>
        <p:spPr>
          <a:xfrm>
            <a:off x="0" y="0"/>
            <a:ext cx="12192000" cy="1950719"/>
          </a:xfrm>
          <a:solidFill>
            <a:srgbClr val="002060"/>
          </a:solidFill>
        </p:spPr>
        <p:txBody>
          <a:bodyPr/>
          <a:lstStyle/>
          <a:p>
            <a:r>
              <a:rPr lang="en-US" dirty="0">
                <a:solidFill>
                  <a:schemeClr val="bg1"/>
                </a:solidFill>
              </a:rPr>
              <a:t>	</a:t>
            </a:r>
            <a:r>
              <a:rPr lang="en-US" b="1" dirty="0">
                <a:solidFill>
                  <a:schemeClr val="bg1"/>
                </a:solidFill>
              </a:rPr>
              <a:t>Motivation: 4.5 Times Difference</a:t>
            </a:r>
          </a:p>
        </p:txBody>
      </p:sp>
      <p:sp>
        <p:nvSpPr>
          <p:cNvPr id="3" name="Content Placeholder 2">
            <a:extLst>
              <a:ext uri="{FF2B5EF4-FFF2-40B4-BE49-F238E27FC236}">
                <a16:creationId xmlns:a16="http://schemas.microsoft.com/office/drawing/2014/main" id="{90CDE7F6-3E39-4F5F-969F-62A0D0A77B8E}"/>
              </a:ext>
            </a:extLst>
          </p:cNvPr>
          <p:cNvSpPr>
            <a:spLocks noGrp="1"/>
          </p:cNvSpPr>
          <p:nvPr>
            <p:ph idx="1"/>
          </p:nvPr>
        </p:nvSpPr>
        <p:spPr>
          <a:xfrm>
            <a:off x="0" y="1767840"/>
            <a:ext cx="12192000" cy="5090160"/>
          </a:xfrm>
          <a:solidFill>
            <a:schemeClr val="bg1"/>
          </a:solidFill>
        </p:spPr>
        <p:txBody>
          <a:bodyPr anchor="ctr" anchorCtr="0"/>
          <a:lstStyle/>
          <a:p>
            <a:pPr lvl="1"/>
            <a:r>
              <a:rPr lang="en-US" sz="3200" dirty="0">
                <a:solidFill>
                  <a:srgbClr val="002060"/>
                </a:solidFill>
              </a:rPr>
              <a:t>Because of suicide,  US Life Expectancy is dropping</a:t>
            </a:r>
          </a:p>
          <a:p>
            <a:pPr lvl="1"/>
            <a:r>
              <a:rPr lang="en-US" sz="3200" dirty="0">
                <a:solidFill>
                  <a:srgbClr val="002060"/>
                </a:solidFill>
              </a:rPr>
              <a:t>Suicide rate is going up for 2 decades</a:t>
            </a:r>
          </a:p>
          <a:p>
            <a:pPr lvl="1"/>
            <a:r>
              <a:rPr lang="en-US" sz="3200" dirty="0">
                <a:solidFill>
                  <a:srgbClr val="002060"/>
                </a:solidFill>
              </a:rPr>
              <a:t>Suicide rates vary widely across the states</a:t>
            </a:r>
          </a:p>
          <a:p>
            <a:pPr lvl="1"/>
            <a:r>
              <a:rPr lang="en-US" sz="3200" dirty="0">
                <a:solidFill>
                  <a:srgbClr val="002060"/>
                </a:solidFill>
              </a:rPr>
              <a:t>6.6 – DC vs 28.9 – Montana, 4.5 times difference</a:t>
            </a:r>
          </a:p>
          <a:p>
            <a:pPr lvl="1"/>
            <a:r>
              <a:rPr lang="en-US" sz="3200" dirty="0">
                <a:solidFill>
                  <a:srgbClr val="002060"/>
                </a:solidFill>
              </a:rPr>
              <a:t>Suicides in the news all the time</a:t>
            </a:r>
          </a:p>
          <a:p>
            <a:pPr lvl="1"/>
            <a:r>
              <a:rPr lang="en-US" sz="3200" dirty="0">
                <a:solidFill>
                  <a:srgbClr val="002060"/>
                </a:solidFill>
              </a:rPr>
              <a:t>Need to understand why the state rates are so different</a:t>
            </a:r>
          </a:p>
          <a:p>
            <a:endParaRPr lang="en-US" dirty="0"/>
          </a:p>
        </p:txBody>
      </p:sp>
    </p:spTree>
    <p:extLst>
      <p:ext uri="{BB962C8B-B14F-4D97-AF65-F5344CB8AC3E}">
        <p14:creationId xmlns:p14="http://schemas.microsoft.com/office/powerpoint/2010/main" val="350951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3817-2484-49C8-B47E-5812EC0BDDC1}"/>
              </a:ext>
            </a:extLst>
          </p:cNvPr>
          <p:cNvSpPr>
            <a:spLocks noGrp="1"/>
          </p:cNvSpPr>
          <p:nvPr>
            <p:ph type="title"/>
          </p:nvPr>
        </p:nvSpPr>
        <p:spPr>
          <a:xfrm>
            <a:off x="0" y="1"/>
            <a:ext cx="12192000" cy="1690688"/>
          </a:xfrm>
          <a:solidFill>
            <a:srgbClr val="002060"/>
          </a:solidFill>
        </p:spPr>
        <p:txBody>
          <a:bodyPr/>
          <a:lstStyle/>
          <a:p>
            <a:r>
              <a:rPr lang="en-US" dirty="0">
                <a:solidFill>
                  <a:srgbClr val="002060"/>
                </a:solidFill>
              </a:rPr>
              <a:t>	</a:t>
            </a:r>
            <a:r>
              <a:rPr lang="en-US" b="1" dirty="0">
                <a:solidFill>
                  <a:schemeClr val="bg1"/>
                </a:solidFill>
              </a:rPr>
              <a:t>Current Knowledge – Suicides Drivers</a:t>
            </a:r>
          </a:p>
        </p:txBody>
      </p:sp>
      <p:sp>
        <p:nvSpPr>
          <p:cNvPr id="3" name="Content Placeholder 2">
            <a:extLst>
              <a:ext uri="{FF2B5EF4-FFF2-40B4-BE49-F238E27FC236}">
                <a16:creationId xmlns:a16="http://schemas.microsoft.com/office/drawing/2014/main" id="{1FCD44FD-1775-45FD-A1BE-75469853CA5D}"/>
              </a:ext>
            </a:extLst>
          </p:cNvPr>
          <p:cNvSpPr>
            <a:spLocks noGrp="1"/>
          </p:cNvSpPr>
          <p:nvPr>
            <p:ph idx="1"/>
          </p:nvPr>
        </p:nvSpPr>
        <p:spPr>
          <a:xfrm>
            <a:off x="0" y="1690689"/>
            <a:ext cx="12192000" cy="5167310"/>
          </a:xfrm>
        </p:spPr>
        <p:txBody>
          <a:bodyPr anchor="ctr" anchorCtr="0">
            <a:normAutofit/>
          </a:bodyPr>
          <a:lstStyle/>
          <a:p>
            <a:pPr lvl="1"/>
            <a:r>
              <a:rPr lang="en-US" sz="3600" dirty="0">
                <a:solidFill>
                  <a:srgbClr val="002060"/>
                </a:solidFill>
              </a:rPr>
              <a:t>Gender</a:t>
            </a:r>
          </a:p>
          <a:p>
            <a:pPr lvl="1"/>
            <a:r>
              <a:rPr lang="en-US" sz="3600" dirty="0">
                <a:solidFill>
                  <a:srgbClr val="002060"/>
                </a:solidFill>
              </a:rPr>
              <a:t>Age</a:t>
            </a:r>
          </a:p>
          <a:p>
            <a:pPr lvl="1"/>
            <a:r>
              <a:rPr lang="en-US" sz="3600" dirty="0">
                <a:solidFill>
                  <a:srgbClr val="002060"/>
                </a:solidFill>
              </a:rPr>
              <a:t>Mental Health</a:t>
            </a:r>
          </a:p>
          <a:p>
            <a:pPr lvl="1"/>
            <a:r>
              <a:rPr lang="en-US" sz="3600" dirty="0">
                <a:solidFill>
                  <a:srgbClr val="002060"/>
                </a:solidFill>
              </a:rPr>
              <a:t>Substance Abuse</a:t>
            </a:r>
          </a:p>
          <a:p>
            <a:pPr lvl="1"/>
            <a:r>
              <a:rPr lang="en-US" sz="3600" dirty="0">
                <a:solidFill>
                  <a:srgbClr val="002060"/>
                </a:solidFill>
              </a:rPr>
              <a:t>Availability of guns</a:t>
            </a:r>
          </a:p>
          <a:p>
            <a:pPr lvl="1"/>
            <a:r>
              <a:rPr lang="en-US" sz="3600" dirty="0">
                <a:solidFill>
                  <a:srgbClr val="002060"/>
                </a:solidFill>
              </a:rPr>
              <a:t>Ethnicity</a:t>
            </a:r>
          </a:p>
        </p:txBody>
      </p:sp>
    </p:spTree>
    <p:extLst>
      <p:ext uri="{BB962C8B-B14F-4D97-AF65-F5344CB8AC3E}">
        <p14:creationId xmlns:p14="http://schemas.microsoft.com/office/powerpoint/2010/main" val="418218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32A3-F144-4A1A-9B6D-8B1796373853}"/>
              </a:ext>
            </a:extLst>
          </p:cNvPr>
          <p:cNvSpPr>
            <a:spLocks noGrp="1"/>
          </p:cNvSpPr>
          <p:nvPr>
            <p:ph type="title"/>
          </p:nvPr>
        </p:nvSpPr>
        <p:spPr>
          <a:xfrm>
            <a:off x="0" y="1"/>
            <a:ext cx="12192000" cy="1690688"/>
          </a:xfrm>
          <a:solidFill>
            <a:srgbClr val="002060"/>
          </a:solidFill>
        </p:spPr>
        <p:txBody>
          <a:bodyPr/>
          <a:lstStyle/>
          <a:p>
            <a:r>
              <a:rPr lang="en-US" b="1" dirty="0">
                <a:solidFill>
                  <a:schemeClr val="bg1"/>
                </a:solidFill>
              </a:rPr>
              <a:t>	Data Sources – 3 Sources </a:t>
            </a:r>
          </a:p>
        </p:txBody>
      </p:sp>
      <p:sp>
        <p:nvSpPr>
          <p:cNvPr id="3" name="Content Placeholder 2">
            <a:extLst>
              <a:ext uri="{FF2B5EF4-FFF2-40B4-BE49-F238E27FC236}">
                <a16:creationId xmlns:a16="http://schemas.microsoft.com/office/drawing/2014/main" id="{BECD44E9-0833-4240-869D-A3F6637CF7B4}"/>
              </a:ext>
            </a:extLst>
          </p:cNvPr>
          <p:cNvSpPr>
            <a:spLocks noGrp="1"/>
          </p:cNvSpPr>
          <p:nvPr>
            <p:ph idx="1"/>
          </p:nvPr>
        </p:nvSpPr>
        <p:spPr>
          <a:xfrm>
            <a:off x="508000" y="1825625"/>
            <a:ext cx="10845800" cy="4351338"/>
          </a:xfrm>
        </p:spPr>
        <p:txBody>
          <a:bodyPr anchor="ctr" anchorCtr="0">
            <a:normAutofit/>
          </a:bodyPr>
          <a:lstStyle/>
          <a:p>
            <a:r>
              <a:rPr lang="en-US" sz="3600" dirty="0">
                <a:solidFill>
                  <a:srgbClr val="002060"/>
                </a:solidFill>
              </a:rPr>
              <a:t>CDC Wonder – Federal Mortality DB</a:t>
            </a:r>
          </a:p>
          <a:p>
            <a:r>
              <a:rPr lang="en-US" sz="3600" dirty="0">
                <a:solidFill>
                  <a:srgbClr val="002060"/>
                </a:solidFill>
              </a:rPr>
              <a:t>SAMHA State Survey of MH and SA</a:t>
            </a:r>
          </a:p>
          <a:p>
            <a:r>
              <a:rPr lang="en-US" sz="3600" dirty="0">
                <a:solidFill>
                  <a:srgbClr val="002060"/>
                </a:solidFill>
              </a:rPr>
              <a:t>Wikipedia – Suicide Rates by Country</a:t>
            </a:r>
          </a:p>
        </p:txBody>
      </p:sp>
    </p:spTree>
    <p:extLst>
      <p:ext uri="{BB962C8B-B14F-4D97-AF65-F5344CB8AC3E}">
        <p14:creationId xmlns:p14="http://schemas.microsoft.com/office/powerpoint/2010/main" val="85650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51E8-3E93-4E95-BFF5-3E66B0FC9826}"/>
              </a:ext>
            </a:extLst>
          </p:cNvPr>
          <p:cNvSpPr>
            <a:spLocks noGrp="1"/>
          </p:cNvSpPr>
          <p:nvPr>
            <p:ph type="title"/>
          </p:nvPr>
        </p:nvSpPr>
        <p:spPr>
          <a:xfrm>
            <a:off x="0" y="1"/>
            <a:ext cx="12192000" cy="1690688"/>
          </a:xfrm>
          <a:solidFill>
            <a:srgbClr val="002060"/>
          </a:solidFill>
        </p:spPr>
        <p:txBody>
          <a:bodyPr/>
          <a:lstStyle/>
          <a:p>
            <a:pPr algn="ctr"/>
            <a:r>
              <a:rPr lang="en-US" b="1" dirty="0">
                <a:solidFill>
                  <a:schemeClr val="bg1"/>
                </a:solidFill>
              </a:rPr>
              <a:t>US States vs World Countries – Top 5!</a:t>
            </a:r>
          </a:p>
        </p:txBody>
      </p:sp>
      <p:graphicFrame>
        <p:nvGraphicFramePr>
          <p:cNvPr id="4" name="Content Placeholder 3">
            <a:extLst>
              <a:ext uri="{FF2B5EF4-FFF2-40B4-BE49-F238E27FC236}">
                <a16:creationId xmlns:a16="http://schemas.microsoft.com/office/drawing/2014/main" id="{9FDBA14D-E12A-401B-AD09-1012E49ACDFE}"/>
              </a:ext>
            </a:extLst>
          </p:cNvPr>
          <p:cNvGraphicFramePr>
            <a:graphicFrameLocks noGrp="1"/>
          </p:cNvGraphicFramePr>
          <p:nvPr>
            <p:ph idx="1"/>
            <p:extLst>
              <p:ext uri="{D42A27DB-BD31-4B8C-83A1-F6EECF244321}">
                <p14:modId xmlns:p14="http://schemas.microsoft.com/office/powerpoint/2010/main" val="448752087"/>
              </p:ext>
            </p:extLst>
          </p:nvPr>
        </p:nvGraphicFramePr>
        <p:xfrm>
          <a:off x="3206754" y="1933734"/>
          <a:ext cx="5778492" cy="4135120"/>
        </p:xfrm>
        <a:graphic>
          <a:graphicData uri="http://schemas.openxmlformats.org/drawingml/2006/table">
            <a:tbl>
              <a:tblPr/>
              <a:tblGrid>
                <a:gridCol w="1436366">
                  <a:extLst>
                    <a:ext uri="{9D8B030D-6E8A-4147-A177-3AD203B41FA5}">
                      <a16:colId xmlns:a16="http://schemas.microsoft.com/office/drawing/2014/main" val="1207001536"/>
                    </a:ext>
                  </a:extLst>
                </a:gridCol>
                <a:gridCol w="1452880">
                  <a:extLst>
                    <a:ext uri="{9D8B030D-6E8A-4147-A177-3AD203B41FA5}">
                      <a16:colId xmlns:a16="http://schemas.microsoft.com/office/drawing/2014/main" val="1036796855"/>
                    </a:ext>
                  </a:extLst>
                </a:gridCol>
                <a:gridCol w="1444623">
                  <a:extLst>
                    <a:ext uri="{9D8B030D-6E8A-4147-A177-3AD203B41FA5}">
                      <a16:colId xmlns:a16="http://schemas.microsoft.com/office/drawing/2014/main" val="1953531127"/>
                    </a:ext>
                  </a:extLst>
                </a:gridCol>
                <a:gridCol w="1444623">
                  <a:extLst>
                    <a:ext uri="{9D8B030D-6E8A-4147-A177-3AD203B41FA5}">
                      <a16:colId xmlns:a16="http://schemas.microsoft.com/office/drawing/2014/main" val="1738004136"/>
                    </a:ext>
                  </a:extLst>
                </a:gridCol>
              </a:tblGrid>
              <a:tr h="0">
                <a:tc>
                  <a:txBody>
                    <a:bodyPr/>
                    <a:lstStyle/>
                    <a:p>
                      <a:pPr algn="r" fontAlgn="b"/>
                      <a:r>
                        <a:rPr lang="en-US" b="1" dirty="0">
                          <a:solidFill>
                            <a:schemeClr val="bg1"/>
                          </a:solidFill>
                          <a:effectLst/>
                          <a:highlight>
                            <a:srgbClr val="000080"/>
                          </a:highlight>
                        </a:rPr>
                        <a:t>Rank</a:t>
                      </a:r>
                    </a:p>
                  </a:txBody>
                  <a:tcPr marL="50800" marR="50800" marT="50800" marB="50800" anchor="ctr" anchorCtr="1">
                    <a:lnL>
                      <a:noFill/>
                    </a:lnL>
                    <a:lnR>
                      <a:noFill/>
                    </a:lnR>
                    <a:lnT>
                      <a:noFill/>
                    </a:lnT>
                    <a:lnB w="6350" cap="flat" cmpd="sng" algn="ctr">
                      <a:solidFill>
                        <a:srgbClr val="DDDDDD"/>
                      </a:solidFill>
                      <a:prstDash val="solid"/>
                      <a:round/>
                      <a:headEnd type="none" w="med" len="med"/>
                      <a:tailEnd type="none" w="med" len="med"/>
                    </a:lnB>
                    <a:solidFill>
                      <a:schemeClr val="accent1">
                        <a:lumMod val="50000"/>
                      </a:schemeClr>
                    </a:solidFill>
                  </a:tcPr>
                </a:tc>
                <a:tc>
                  <a:txBody>
                    <a:bodyPr/>
                    <a:lstStyle/>
                    <a:p>
                      <a:pPr algn="l" fontAlgn="b"/>
                      <a:r>
                        <a:rPr lang="en-US" b="1" dirty="0">
                          <a:solidFill>
                            <a:schemeClr val="bg1"/>
                          </a:solidFill>
                          <a:effectLst/>
                          <a:highlight>
                            <a:srgbClr val="000080"/>
                          </a:highlight>
                        </a:rPr>
                        <a:t>Country</a:t>
                      </a:r>
                    </a:p>
                  </a:txBody>
                  <a:tcPr marL="50800" marR="50800" marT="50800" marB="50800" anchor="ctr" anchorCtr="1">
                    <a:lnL>
                      <a:noFill/>
                    </a:lnL>
                    <a:lnR>
                      <a:noFill/>
                    </a:lnR>
                    <a:lnT>
                      <a:noFill/>
                    </a:lnT>
                    <a:lnB w="6350" cap="flat" cmpd="sng" algn="ctr">
                      <a:solidFill>
                        <a:srgbClr val="DDDDDD"/>
                      </a:solidFill>
                      <a:prstDash val="solid"/>
                      <a:round/>
                      <a:headEnd type="none" w="med" len="med"/>
                      <a:tailEnd type="none" w="med" len="med"/>
                    </a:lnB>
                    <a:solidFill>
                      <a:schemeClr val="accent1">
                        <a:lumMod val="50000"/>
                      </a:schemeClr>
                    </a:solidFill>
                  </a:tcPr>
                </a:tc>
                <a:tc>
                  <a:txBody>
                    <a:bodyPr/>
                    <a:lstStyle/>
                    <a:p>
                      <a:pPr algn="l" fontAlgn="b"/>
                      <a:r>
                        <a:rPr lang="en-US" b="1" dirty="0">
                          <a:solidFill>
                            <a:schemeClr val="bg1"/>
                          </a:solidFill>
                          <a:effectLst/>
                          <a:highlight>
                            <a:srgbClr val="000080"/>
                          </a:highlight>
                        </a:rPr>
                        <a:t>US State Ind</a:t>
                      </a:r>
                    </a:p>
                  </a:txBody>
                  <a:tcPr marL="50800" marR="50800" marT="50800" marB="50800" anchor="ctr" anchorCtr="1">
                    <a:lnL>
                      <a:noFill/>
                    </a:lnL>
                    <a:lnR>
                      <a:noFill/>
                    </a:lnR>
                    <a:lnT>
                      <a:noFill/>
                    </a:lnT>
                    <a:lnB w="6350" cap="flat" cmpd="sng" algn="ctr">
                      <a:solidFill>
                        <a:srgbClr val="DDDDDD"/>
                      </a:solidFill>
                      <a:prstDash val="solid"/>
                      <a:round/>
                      <a:headEnd type="none" w="med" len="med"/>
                      <a:tailEnd type="none" w="med" len="med"/>
                    </a:lnB>
                    <a:solidFill>
                      <a:schemeClr val="accent1">
                        <a:lumMod val="50000"/>
                      </a:schemeClr>
                    </a:solidFill>
                  </a:tcPr>
                </a:tc>
                <a:tc>
                  <a:txBody>
                    <a:bodyPr/>
                    <a:lstStyle/>
                    <a:p>
                      <a:pPr algn="r" fontAlgn="b"/>
                      <a:r>
                        <a:rPr lang="en-US" b="1" dirty="0">
                          <a:solidFill>
                            <a:schemeClr val="bg1"/>
                          </a:solidFill>
                          <a:effectLst/>
                          <a:highlight>
                            <a:srgbClr val="000080"/>
                          </a:highlight>
                        </a:rPr>
                        <a:t>Age Adj Rat</a:t>
                      </a:r>
                      <a:r>
                        <a:rPr lang="en-US" dirty="0">
                          <a:solidFill>
                            <a:schemeClr val="bg1"/>
                          </a:solidFill>
                          <a:effectLst/>
                          <a:highlight>
                            <a:srgbClr val="000080"/>
                          </a:highlight>
                        </a:rPr>
                        <a:t>e</a:t>
                      </a:r>
                    </a:p>
                  </a:txBody>
                  <a:tcPr marL="50800" marR="50800" marT="50800" marB="50800" anchor="ctr" anchorCtr="1">
                    <a:lnL>
                      <a:noFill/>
                    </a:lnL>
                    <a:lnR>
                      <a:noFill/>
                    </a:lnR>
                    <a:lnT>
                      <a:noFill/>
                    </a:lnT>
                    <a:lnB w="6350" cap="flat" cmpd="sng" algn="ctr">
                      <a:solidFill>
                        <a:srgbClr val="DDDDDD"/>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568810034"/>
                  </a:ext>
                </a:extLst>
              </a:tr>
              <a:tr h="0">
                <a:tc>
                  <a:txBody>
                    <a:bodyPr/>
                    <a:lstStyle/>
                    <a:p>
                      <a:pPr algn="r" fontAlgn="t"/>
                      <a:r>
                        <a:rPr lang="en-US" dirty="0">
                          <a:effectLst/>
                        </a:rPr>
                        <a:t>1</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Guyana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r" fontAlgn="t"/>
                      <a:r>
                        <a:rPr lang="en-US">
                          <a:effectLst/>
                        </a:rPr>
                        <a:t>30.200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52543020"/>
                  </a:ext>
                </a:extLst>
              </a:tr>
              <a:tr h="0">
                <a:tc>
                  <a:txBody>
                    <a:bodyPr/>
                    <a:lstStyle/>
                    <a:p>
                      <a:pPr algn="r" fontAlgn="t"/>
                      <a:r>
                        <a:rPr lang="en-US" dirty="0">
                          <a:effectLst/>
                          <a:highlight>
                            <a:srgbClr val="FFFF00"/>
                          </a:highlight>
                        </a:rPr>
                        <a:t>2</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Montana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r" fontAlgn="t"/>
                      <a:r>
                        <a:rPr lang="en-US" dirty="0">
                          <a:effectLst/>
                          <a:highlight>
                            <a:srgbClr val="FFFF00"/>
                          </a:highlight>
                        </a:rPr>
                        <a:t>28.943</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extLst>
                  <a:ext uri="{0D108BD9-81ED-4DB2-BD59-A6C34878D82A}">
                    <a16:rowId xmlns:a16="http://schemas.microsoft.com/office/drawing/2014/main" val="231220861"/>
                  </a:ext>
                </a:extLst>
              </a:tr>
              <a:tr h="0">
                <a:tc>
                  <a:txBody>
                    <a:bodyPr/>
                    <a:lstStyle/>
                    <a:p>
                      <a:pPr algn="r" fontAlgn="t"/>
                      <a:r>
                        <a:rPr lang="en-US">
                          <a:effectLst/>
                        </a:rPr>
                        <a:t>3</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Lesotho</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r" fontAlgn="t"/>
                      <a:r>
                        <a:rPr lang="en-US">
                          <a:effectLst/>
                        </a:rPr>
                        <a:t>28.900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842649"/>
                  </a:ext>
                </a:extLst>
              </a:tr>
              <a:tr h="0">
                <a:tc>
                  <a:txBody>
                    <a:bodyPr/>
                    <a:lstStyle/>
                    <a:p>
                      <a:pPr algn="r" fontAlgn="t"/>
                      <a:r>
                        <a:rPr lang="en-US" dirty="0">
                          <a:effectLst/>
                          <a:highlight>
                            <a:srgbClr val="FFFF00"/>
                          </a:highlight>
                        </a:rPr>
                        <a:t>4</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Alaska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r" fontAlgn="t"/>
                      <a:r>
                        <a:rPr lang="en-US" dirty="0">
                          <a:effectLst/>
                          <a:highlight>
                            <a:srgbClr val="FFFF00"/>
                          </a:highlight>
                        </a:rPr>
                        <a:t>27.014</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extLst>
                  <a:ext uri="{0D108BD9-81ED-4DB2-BD59-A6C34878D82A}">
                    <a16:rowId xmlns:a16="http://schemas.microsoft.com/office/drawing/2014/main" val="3399927139"/>
                  </a:ext>
                </a:extLst>
              </a:tr>
              <a:tr h="0">
                <a:tc>
                  <a:txBody>
                    <a:bodyPr/>
                    <a:lstStyle/>
                    <a:p>
                      <a:pPr algn="r" fontAlgn="t"/>
                      <a:r>
                        <a:rPr lang="en-US" dirty="0">
                          <a:effectLst/>
                          <a:highlight>
                            <a:srgbClr val="FFFF00"/>
                          </a:highlight>
                        </a:rPr>
                        <a:t>5</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Wyoming</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r" fontAlgn="t"/>
                      <a:r>
                        <a:rPr lang="en-US" dirty="0">
                          <a:effectLst/>
                          <a:highlight>
                            <a:srgbClr val="FFFF00"/>
                          </a:highlight>
                        </a:rPr>
                        <a:t>26.940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extLst>
                  <a:ext uri="{0D108BD9-81ED-4DB2-BD59-A6C34878D82A}">
                    <a16:rowId xmlns:a16="http://schemas.microsoft.com/office/drawing/2014/main" val="4249773479"/>
                  </a:ext>
                </a:extLst>
              </a:tr>
              <a:tr h="0">
                <a:tc>
                  <a:txBody>
                    <a:bodyPr/>
                    <a:lstStyle/>
                    <a:p>
                      <a:pPr algn="r" fontAlgn="t"/>
                      <a:r>
                        <a:rPr lang="en-US">
                          <a:effectLst/>
                        </a:rPr>
                        <a:t>6</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a:effectLst/>
                        </a:rPr>
                        <a:t>Russia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r" fontAlgn="t"/>
                      <a:r>
                        <a:rPr lang="en-US" dirty="0">
                          <a:effectLst/>
                        </a:rPr>
                        <a:t>26.500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957777"/>
                  </a:ext>
                </a:extLst>
              </a:tr>
              <a:tr h="0">
                <a:tc>
                  <a:txBody>
                    <a:bodyPr/>
                    <a:lstStyle/>
                    <a:p>
                      <a:pPr algn="r" fontAlgn="t"/>
                      <a:r>
                        <a:rPr lang="en-US">
                          <a:effectLst/>
                        </a:rPr>
                        <a:t>7</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a:effectLst/>
                        </a:rPr>
                        <a:t>Lithuania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dirty="0">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r" fontAlgn="t"/>
                      <a:r>
                        <a:rPr lang="en-US" dirty="0">
                          <a:effectLst/>
                        </a:rPr>
                        <a:t>25.700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73556403"/>
                  </a:ext>
                </a:extLst>
              </a:tr>
              <a:tr h="0">
                <a:tc>
                  <a:txBody>
                    <a:bodyPr/>
                    <a:lstStyle/>
                    <a:p>
                      <a:pPr algn="r" fontAlgn="t"/>
                      <a:r>
                        <a:rPr lang="en-US" dirty="0">
                          <a:effectLst/>
                          <a:highlight>
                            <a:srgbClr val="FFFF00"/>
                          </a:highlight>
                        </a:rPr>
                        <a:t>8</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New Mexico</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l" fontAlgn="t"/>
                      <a:r>
                        <a:rPr lang="en-US" dirty="0">
                          <a:effectLst/>
                          <a:highlight>
                            <a:srgbClr val="FFFF00"/>
                          </a:highligh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tc>
                  <a:txBody>
                    <a:bodyPr/>
                    <a:lstStyle/>
                    <a:p>
                      <a:pPr algn="r" fontAlgn="t"/>
                      <a:r>
                        <a:rPr lang="en-US" dirty="0">
                          <a:effectLst/>
                          <a:highlight>
                            <a:srgbClr val="FFFF00"/>
                          </a:highlight>
                        </a:rPr>
                        <a:t>23.300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00"/>
                    </a:solidFill>
                  </a:tcPr>
                </a:tc>
                <a:extLst>
                  <a:ext uri="{0D108BD9-81ED-4DB2-BD59-A6C34878D82A}">
                    <a16:rowId xmlns:a16="http://schemas.microsoft.com/office/drawing/2014/main" val="1805299138"/>
                  </a:ext>
                </a:extLst>
              </a:tr>
              <a:tr h="0">
                <a:tc>
                  <a:txBody>
                    <a:bodyPr/>
                    <a:lstStyle/>
                    <a:p>
                      <a:pPr algn="r" fontAlgn="t"/>
                      <a:r>
                        <a:rPr lang="en-US">
                          <a:effectLst/>
                        </a:rPr>
                        <a:t>9</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a:effectLst/>
                        </a:rPr>
                        <a:t>Suriname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US">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r" fontAlgn="t"/>
                      <a:r>
                        <a:rPr lang="en-US" dirty="0">
                          <a:effectLst/>
                        </a:rPr>
                        <a:t>23.200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85587914"/>
                  </a:ext>
                </a:extLst>
              </a:tr>
              <a:tr h="0">
                <a:tc>
                  <a:txBody>
                    <a:bodyPr/>
                    <a:lstStyle/>
                    <a:p>
                      <a:pPr algn="r" fontAlgn="t"/>
                      <a:r>
                        <a:rPr lang="en-US" dirty="0">
                          <a:effectLst/>
                          <a:highlight>
                            <a:srgbClr val="FFFF00"/>
                          </a:highlight>
                        </a:rPr>
                        <a:t>10</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00"/>
                    </a:solidFill>
                  </a:tcPr>
                </a:tc>
                <a:tc>
                  <a:txBody>
                    <a:bodyPr/>
                    <a:lstStyle/>
                    <a:p>
                      <a:pPr algn="l" fontAlgn="t"/>
                      <a:r>
                        <a:rPr lang="en-US" dirty="0">
                          <a:effectLst/>
                          <a:highlight>
                            <a:srgbClr val="FFFF00"/>
                          </a:highlight>
                        </a:rPr>
                        <a:t>Idaho</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00"/>
                    </a:solidFill>
                  </a:tcPr>
                </a:tc>
                <a:tc>
                  <a:txBody>
                    <a:bodyPr/>
                    <a:lstStyle/>
                    <a:p>
                      <a:pPr algn="l" fontAlgn="t"/>
                      <a:r>
                        <a:rPr lang="en-US" dirty="0">
                          <a:effectLst/>
                          <a:highlight>
                            <a:srgbClr val="FFFF00"/>
                          </a:highlight>
                        </a:rPr>
                        <a:t>Yes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00"/>
                    </a:solidFill>
                  </a:tcPr>
                </a:tc>
                <a:tc>
                  <a:txBody>
                    <a:bodyPr/>
                    <a:lstStyle/>
                    <a:p>
                      <a:pPr algn="r" fontAlgn="t"/>
                      <a:r>
                        <a:rPr lang="en-US" dirty="0">
                          <a:effectLst/>
                          <a:highlight>
                            <a:srgbClr val="FFFF00"/>
                          </a:highlight>
                        </a:rPr>
                        <a:t>23.168</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211466074"/>
                  </a:ext>
                </a:extLst>
              </a:tr>
            </a:tbl>
          </a:graphicData>
        </a:graphic>
      </p:graphicFrame>
    </p:spTree>
    <p:extLst>
      <p:ext uri="{BB962C8B-B14F-4D97-AF65-F5344CB8AC3E}">
        <p14:creationId xmlns:p14="http://schemas.microsoft.com/office/powerpoint/2010/main" val="139142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AD82-6320-49C1-8105-1F69561309D0}"/>
              </a:ext>
            </a:extLst>
          </p:cNvPr>
          <p:cNvSpPr>
            <a:spLocks noGrp="1"/>
          </p:cNvSpPr>
          <p:nvPr>
            <p:ph type="title"/>
          </p:nvPr>
        </p:nvSpPr>
        <p:spPr>
          <a:xfrm>
            <a:off x="0" y="1"/>
            <a:ext cx="12192000" cy="1645919"/>
          </a:xfrm>
          <a:solidFill>
            <a:srgbClr val="002060">
              <a:alpha val="86000"/>
            </a:srgbClr>
          </a:solidFill>
        </p:spPr>
        <p:txBody>
          <a:bodyPr anchor="ctr" anchorCtr="1"/>
          <a:lstStyle/>
          <a:p>
            <a:pPr algn="ctr"/>
            <a:r>
              <a:rPr lang="en-US" b="1" dirty="0">
                <a:solidFill>
                  <a:schemeClr val="bg1"/>
                </a:solidFill>
              </a:rPr>
              <a:t>Mental Illness vs Suicide Rate: r=0.57, Utah,  and Montana</a:t>
            </a:r>
          </a:p>
        </p:txBody>
      </p:sp>
      <p:pic>
        <p:nvPicPr>
          <p:cNvPr id="4" name="Content Placeholder 3">
            <a:extLst>
              <a:ext uri="{FF2B5EF4-FFF2-40B4-BE49-F238E27FC236}">
                <a16:creationId xmlns:a16="http://schemas.microsoft.com/office/drawing/2014/main" id="{090B8492-7AA6-40A0-A046-7D4B5EA16E32}"/>
              </a:ext>
            </a:extLst>
          </p:cNvPr>
          <p:cNvPicPr>
            <a:picLocks noGrp="1" noChangeAspect="1"/>
          </p:cNvPicPr>
          <p:nvPr>
            <p:ph idx="1"/>
          </p:nvPr>
        </p:nvPicPr>
        <p:blipFill>
          <a:blip r:embed="rId2"/>
          <a:stretch>
            <a:fillRect/>
          </a:stretch>
        </p:blipFill>
        <p:spPr>
          <a:xfrm>
            <a:off x="3050063" y="1808480"/>
            <a:ext cx="6683217" cy="4937759"/>
          </a:xfrm>
          <a:prstGeom prst="rect">
            <a:avLst/>
          </a:prstGeom>
        </p:spPr>
      </p:pic>
    </p:spTree>
    <p:extLst>
      <p:ext uri="{BB962C8B-B14F-4D97-AF65-F5344CB8AC3E}">
        <p14:creationId xmlns:p14="http://schemas.microsoft.com/office/powerpoint/2010/main" val="6450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947E-C3F3-4F37-8E6A-A7F02B2A8F9E}"/>
              </a:ext>
            </a:extLst>
          </p:cNvPr>
          <p:cNvSpPr>
            <a:spLocks noGrp="1"/>
          </p:cNvSpPr>
          <p:nvPr>
            <p:ph type="title"/>
          </p:nvPr>
        </p:nvSpPr>
        <p:spPr>
          <a:xfrm>
            <a:off x="0" y="1"/>
            <a:ext cx="12192000" cy="1690688"/>
          </a:xfrm>
          <a:solidFill>
            <a:srgbClr val="002060"/>
          </a:solidFill>
        </p:spPr>
        <p:txBody>
          <a:bodyPr/>
          <a:lstStyle/>
          <a:p>
            <a:r>
              <a:rPr lang="en-US" b="1" dirty="0">
                <a:solidFill>
                  <a:schemeClr val="bg1"/>
                </a:solidFill>
              </a:rPr>
              <a:t>	Conclusions – Some success</a:t>
            </a:r>
          </a:p>
        </p:txBody>
      </p:sp>
      <p:sp>
        <p:nvSpPr>
          <p:cNvPr id="3" name="Content Placeholder 2">
            <a:extLst>
              <a:ext uri="{FF2B5EF4-FFF2-40B4-BE49-F238E27FC236}">
                <a16:creationId xmlns:a16="http://schemas.microsoft.com/office/drawing/2014/main" id="{AD5F7F40-1D71-47AC-B66C-7BF788B2706C}"/>
              </a:ext>
            </a:extLst>
          </p:cNvPr>
          <p:cNvSpPr>
            <a:spLocks noGrp="1"/>
          </p:cNvSpPr>
          <p:nvPr>
            <p:ph idx="1"/>
          </p:nvPr>
        </p:nvSpPr>
        <p:spPr>
          <a:xfrm>
            <a:off x="838200" y="1910080"/>
            <a:ext cx="10515600" cy="4643119"/>
          </a:xfrm>
        </p:spPr>
        <p:txBody>
          <a:bodyPr>
            <a:normAutofit fontScale="77500" lnSpcReduction="20000"/>
          </a:bodyPr>
          <a:lstStyle/>
          <a:p>
            <a:r>
              <a:rPr lang="en-US" dirty="0">
                <a:solidFill>
                  <a:srgbClr val="002060"/>
                </a:solidFill>
              </a:rPr>
              <a:t>Painkiller Abuse correlates moderately with suicides. Painkiller abuse continues to spread and it will negatively effect suicide rate in future.</a:t>
            </a:r>
          </a:p>
          <a:p>
            <a:r>
              <a:rPr lang="en-US" dirty="0">
                <a:solidFill>
                  <a:srgbClr val="002060"/>
                </a:solidFill>
              </a:rPr>
              <a:t>Male and female suicide rates by state strongly correlate, so it is possible that drivers behind suicides for both genders are the same. Male suicide rates have much more variance to them vs females.</a:t>
            </a:r>
          </a:p>
          <a:p>
            <a:r>
              <a:rPr lang="en-US" dirty="0">
                <a:solidFill>
                  <a:srgbClr val="002060"/>
                </a:solidFill>
              </a:rPr>
              <a:t>Attempt to create Linear Model of Serious Thoughts of Suicide was not very successful. R squire was only 0.72. The variables were Serious Mental Illness, Painkiller Abuse Disorder, and Drug Use, Any Drug. We need additional variables.</a:t>
            </a:r>
          </a:p>
          <a:p>
            <a:r>
              <a:rPr lang="en-US" dirty="0">
                <a:solidFill>
                  <a:srgbClr val="002060"/>
                </a:solidFill>
              </a:rPr>
              <a:t>Clustering states based on SAMHSA survey allowed to cluster states into 4 different groups, however these groups would not correspond to state suicide rates well.</a:t>
            </a:r>
          </a:p>
          <a:p>
            <a:r>
              <a:rPr lang="en-US" dirty="0">
                <a:solidFill>
                  <a:srgbClr val="002060"/>
                </a:solidFill>
              </a:rPr>
              <a:t>Comparing high suicide state (Colorado) and low suicide state (Minnesota) indicates alcohol, drugs, and violence as culprits.</a:t>
            </a:r>
          </a:p>
          <a:p>
            <a:r>
              <a:rPr lang="en-US" dirty="0">
                <a:solidFill>
                  <a:srgbClr val="002060"/>
                </a:solidFill>
              </a:rPr>
              <a:t>DC vs Montana. 3 drivers - very high suicide rate among Montana Native American population, rural/small metro environment in Montana, and high gun ownership and correspondingly high gun suicide rate in Montana.</a:t>
            </a:r>
          </a:p>
          <a:p>
            <a:endParaRPr lang="en-US" dirty="0"/>
          </a:p>
        </p:txBody>
      </p:sp>
    </p:spTree>
    <p:extLst>
      <p:ext uri="{BB962C8B-B14F-4D97-AF65-F5344CB8AC3E}">
        <p14:creationId xmlns:p14="http://schemas.microsoft.com/office/powerpoint/2010/main" val="210680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0B63-B0F9-4654-A6CC-BC8D1D0D7E8C}"/>
              </a:ext>
            </a:extLst>
          </p:cNvPr>
          <p:cNvSpPr>
            <a:spLocks noGrp="1"/>
          </p:cNvSpPr>
          <p:nvPr>
            <p:ph type="title"/>
          </p:nvPr>
        </p:nvSpPr>
        <p:spPr>
          <a:xfrm>
            <a:off x="0" y="1"/>
            <a:ext cx="12192000" cy="1690688"/>
          </a:xfrm>
          <a:solidFill>
            <a:srgbClr val="002060"/>
          </a:solidFill>
        </p:spPr>
        <p:txBody>
          <a:bodyPr/>
          <a:lstStyle/>
          <a:p>
            <a:r>
              <a:rPr lang="en-US" dirty="0">
                <a:solidFill>
                  <a:schemeClr val="bg1"/>
                </a:solidFill>
              </a:rPr>
              <a:t>	</a:t>
            </a:r>
            <a:r>
              <a:rPr lang="en-US" b="1" dirty="0">
                <a:solidFill>
                  <a:schemeClr val="bg1"/>
                </a:solidFill>
              </a:rPr>
              <a:t>Recommendations – More Work Needed</a:t>
            </a:r>
          </a:p>
        </p:txBody>
      </p:sp>
      <p:sp>
        <p:nvSpPr>
          <p:cNvPr id="3" name="Content Placeholder 2">
            <a:extLst>
              <a:ext uri="{FF2B5EF4-FFF2-40B4-BE49-F238E27FC236}">
                <a16:creationId xmlns:a16="http://schemas.microsoft.com/office/drawing/2014/main" id="{A45183DE-3EB7-4FBF-91D8-7293FA874A70}"/>
              </a:ext>
            </a:extLst>
          </p:cNvPr>
          <p:cNvSpPr>
            <a:spLocks noGrp="1"/>
          </p:cNvSpPr>
          <p:nvPr>
            <p:ph idx="1"/>
          </p:nvPr>
        </p:nvSpPr>
        <p:spPr/>
        <p:txBody>
          <a:bodyPr>
            <a:normAutofit lnSpcReduction="10000"/>
          </a:bodyPr>
          <a:lstStyle/>
          <a:p>
            <a:r>
              <a:rPr lang="en-US" dirty="0">
                <a:solidFill>
                  <a:srgbClr val="002060"/>
                </a:solidFill>
              </a:rPr>
              <a:t>Create centralized public database for suicide data.</a:t>
            </a:r>
          </a:p>
          <a:p>
            <a:r>
              <a:rPr lang="en-US" dirty="0">
                <a:solidFill>
                  <a:srgbClr val="002060"/>
                </a:solidFill>
              </a:rPr>
              <a:t>Create methods of improved data collection related to suicide.</a:t>
            </a:r>
          </a:p>
          <a:p>
            <a:r>
              <a:rPr lang="en-US" dirty="0">
                <a:solidFill>
                  <a:srgbClr val="002060"/>
                </a:solidFill>
              </a:rPr>
              <a:t>Try to understand how other countries were able to lower their suicide rates. For example, Japan had a lot of success.</a:t>
            </a:r>
          </a:p>
          <a:p>
            <a:r>
              <a:rPr lang="en-US" dirty="0">
                <a:solidFill>
                  <a:srgbClr val="002060"/>
                </a:solidFill>
              </a:rPr>
              <a:t>More research into connection between mental illness, alcohol, drugs, violence, gun ownership, and suicide.</a:t>
            </a:r>
          </a:p>
          <a:p>
            <a:r>
              <a:rPr lang="en-US" dirty="0">
                <a:solidFill>
                  <a:srgbClr val="002060"/>
                </a:solidFill>
              </a:rPr>
              <a:t>To see if success of low suicide states could be applied to high suicide states.</a:t>
            </a:r>
          </a:p>
          <a:p>
            <a:r>
              <a:rPr lang="en-US" dirty="0">
                <a:solidFill>
                  <a:srgbClr val="002060"/>
                </a:solidFill>
              </a:rPr>
              <a:t>More research into how people go from thinking to actually commuting suicide.</a:t>
            </a:r>
          </a:p>
          <a:p>
            <a:endParaRPr lang="en-US" dirty="0"/>
          </a:p>
        </p:txBody>
      </p:sp>
    </p:spTree>
    <p:extLst>
      <p:ext uri="{BB962C8B-B14F-4D97-AF65-F5344CB8AC3E}">
        <p14:creationId xmlns:p14="http://schemas.microsoft.com/office/powerpoint/2010/main" val="186650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459</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607, Final Project: Suicide Rates of US States: Why Are They So Different?</vt:lpstr>
      <vt:lpstr> Motivation: 4.5 Times Difference</vt:lpstr>
      <vt:lpstr> Current Knowledge – Suicides Drivers</vt:lpstr>
      <vt:lpstr> Data Sources – 3 Sources </vt:lpstr>
      <vt:lpstr>US States vs World Countries – Top 5!</vt:lpstr>
      <vt:lpstr>Mental Illness vs Suicide Rate: r=0.57, Utah,  and Montana</vt:lpstr>
      <vt:lpstr> Conclusions – Some success</vt:lpstr>
      <vt:lpstr> Recommendations – More Work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607, Final Project: Suicide Rate of US States: Why Are They So Different?</dc:title>
  <dc:creator>Mikhail Groysman</dc:creator>
  <cp:lastModifiedBy>Mikhail Groysman</cp:lastModifiedBy>
  <cp:revision>16</cp:revision>
  <dcterms:created xsi:type="dcterms:W3CDTF">2018-12-11T00:31:10Z</dcterms:created>
  <dcterms:modified xsi:type="dcterms:W3CDTF">2018-12-11T02:29:19Z</dcterms:modified>
</cp:coreProperties>
</file>