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7010400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080428090595008E-2"/>
          <c:y val="0.19635654745899436"/>
          <c:w val="0.85495481651489857"/>
          <c:h val="0.701561057859428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0.42953847139383139</c:v>
                </c:pt>
                <c:pt idx="1">
                  <c:v>0.36918198409303649</c:v>
                </c:pt>
                <c:pt idx="2">
                  <c:v>0.73571118365583521</c:v>
                </c:pt>
                <c:pt idx="3">
                  <c:v>0.66063618722151085</c:v>
                </c:pt>
                <c:pt idx="4">
                  <c:v>5.0406947889014564E-4</c:v>
                </c:pt>
                <c:pt idx="5">
                  <c:v>0.62282379719397107</c:v>
                </c:pt>
                <c:pt idx="6">
                  <c:v>0.27689288632198872</c:v>
                </c:pt>
                <c:pt idx="7">
                  <c:v>0.18299780487889861</c:v>
                </c:pt>
                <c:pt idx="8">
                  <c:v>0.7819001031057059</c:v>
                </c:pt>
                <c:pt idx="9">
                  <c:v>0.12551084929852474</c:v>
                </c:pt>
                <c:pt idx="10">
                  <c:v>0.16397595085768868</c:v>
                </c:pt>
                <c:pt idx="11">
                  <c:v>0.40824844722520659</c:v>
                </c:pt>
                <c:pt idx="12">
                  <c:v>0.1211157738744425</c:v>
                </c:pt>
                <c:pt idx="13">
                  <c:v>0.72583814135133229</c:v>
                </c:pt>
                <c:pt idx="14">
                  <c:v>0.80184873788408462</c:v>
                </c:pt>
                <c:pt idx="15">
                  <c:v>2.5605119362433371E-2</c:v>
                </c:pt>
                <c:pt idx="16">
                  <c:v>0.94128804588949622</c:v>
                </c:pt>
                <c:pt idx="17">
                  <c:v>0.90322825162409281</c:v>
                </c:pt>
                <c:pt idx="18">
                  <c:v>0.11586535311569635</c:v>
                </c:pt>
                <c:pt idx="19">
                  <c:v>0.42783887324026015</c:v>
                </c:pt>
                <c:pt idx="20">
                  <c:v>0.74574975247684416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0.62676997001805101</c:v>
                </c:pt>
                <c:pt idx="1">
                  <c:v>0.4917589915200592</c:v>
                </c:pt>
                <c:pt idx="2">
                  <c:v>0.84752441897422015</c:v>
                </c:pt>
                <c:pt idx="3">
                  <c:v>0.67446869378084195</c:v>
                </c:pt>
                <c:pt idx="4">
                  <c:v>4.9376882152192381E-2</c:v>
                </c:pt>
                <c:pt idx="5">
                  <c:v>0.43378231372762288</c:v>
                </c:pt>
                <c:pt idx="6">
                  <c:v>0.21948228117647406</c:v>
                </c:pt>
                <c:pt idx="7">
                  <c:v>6.7561034132541442E-2</c:v>
                </c:pt>
                <c:pt idx="8">
                  <c:v>0.14463299874322622</c:v>
                </c:pt>
                <c:pt idx="9">
                  <c:v>0.81669514048485148</c:v>
                </c:pt>
                <c:pt idx="10">
                  <c:v>0.78950514524868265</c:v>
                </c:pt>
                <c:pt idx="11">
                  <c:v>0.1540374657739435</c:v>
                </c:pt>
                <c:pt idx="12">
                  <c:v>0.97448566758010191</c:v>
                </c:pt>
                <c:pt idx="13">
                  <c:v>0.26829566146325867</c:v>
                </c:pt>
                <c:pt idx="14">
                  <c:v>0.60483622199019793</c:v>
                </c:pt>
                <c:pt idx="15">
                  <c:v>0.96408858824956023</c:v>
                </c:pt>
                <c:pt idx="16">
                  <c:v>0.67873505089191677</c:v>
                </c:pt>
                <c:pt idx="17">
                  <c:v>0.85390397400868812</c:v>
                </c:pt>
                <c:pt idx="18">
                  <c:v>0.1920818981927368</c:v>
                </c:pt>
                <c:pt idx="19">
                  <c:v>2.5004414487076687E-2</c:v>
                </c:pt>
                <c:pt idx="20">
                  <c:v>0.75053345293298113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3D-476D-A1B3-0F46B68FD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844640"/>
        <c:axId val="201482704"/>
      </c:scatterChart>
      <c:valAx>
        <c:axId val="4408446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1482704"/>
        <c:crosses val="autoZero"/>
        <c:crossBetween val="midCat"/>
      </c:valAx>
      <c:valAx>
        <c:axId val="2014827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0844640"/>
        <c:crosses val="autoZero"/>
        <c:crossBetween val="midCat"/>
      </c:valAx>
      <c:spPr>
        <a:noFill/>
        <a:ln>
          <a:solidFill>
            <a:srgbClr val="000000">
              <a:alpha val="99000"/>
            </a:srgb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0000">
          <a:alpha val="99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249363" y="696913"/>
            <a:ext cx="4511675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9169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Bas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 R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3600" dirty="0"/>
              <a:t>Class 607 Data Acquisition &amp; Management</a:t>
            </a:r>
            <a:r>
              <a:rPr sz="3600" dirty="0"/>
              <a:t>: : </a:t>
            </a:r>
            <a:r>
              <a:rPr sz="36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65760" y="1645920"/>
            <a:ext cx="3017520" cy="3017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100" dirty="0"/>
              <a:t> Vectors – </a:t>
            </a:r>
            <a:r>
              <a:rPr lang="en-US" sz="1100" dirty="0" err="1"/>
              <a:t>myVec</a:t>
            </a:r>
            <a:r>
              <a:rPr lang="en-US" sz="1100" dirty="0"/>
              <a:t> &lt;- c(1:9), vector values have the    same type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100" dirty="0"/>
              <a:t>Lists – </a:t>
            </a:r>
            <a:r>
              <a:rPr lang="en-US" sz="1100" dirty="0" err="1"/>
              <a:t>myList</a:t>
            </a:r>
            <a:r>
              <a:rPr lang="en-US" sz="1100" dirty="0"/>
              <a:t> &lt;- List(a=1, b=”a”, c=c(1:9))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100" dirty="0" err="1"/>
              <a:t>Dataframe</a:t>
            </a:r>
            <a:r>
              <a:rPr lang="en-US" sz="1100" dirty="0"/>
              <a:t>  - </a:t>
            </a:r>
            <a:r>
              <a:rPr lang="en-US" sz="1100" dirty="0" err="1"/>
              <a:t>myDF</a:t>
            </a:r>
            <a:r>
              <a:rPr lang="en-US" sz="1100" dirty="0"/>
              <a:t>&lt;-</a:t>
            </a:r>
            <a:r>
              <a:rPr lang="en-US" sz="1100" dirty="0" err="1"/>
              <a:t>data.frame</a:t>
            </a:r>
            <a:r>
              <a:rPr lang="en-US" sz="1100" dirty="0"/>
              <a:t>(col1=c(1:4), col2&lt;-c(“</a:t>
            </a:r>
            <a:r>
              <a:rPr lang="en-US" sz="1100" dirty="0" err="1"/>
              <a:t>a”:”d</a:t>
            </a:r>
            <a:r>
              <a:rPr lang="en-US" sz="1100" dirty="0"/>
              <a:t>”), col3=0), basically a table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100" dirty="0"/>
              <a:t>To get data type – </a:t>
            </a:r>
            <a:r>
              <a:rPr lang="en-US" sz="1100" dirty="0" err="1"/>
              <a:t>typeof</a:t>
            </a:r>
            <a:r>
              <a:rPr lang="en-US" sz="1100" dirty="0"/>
              <a:t>(</a:t>
            </a:r>
            <a:r>
              <a:rPr lang="en-US" sz="1100" dirty="0" err="1"/>
              <a:t>myObj</a:t>
            </a:r>
            <a:r>
              <a:rPr lang="en-US" sz="1100"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100" dirty="0"/>
              <a:t>To verify/change data types – </a:t>
            </a:r>
            <a:r>
              <a:rPr lang="en-US" sz="1100" dirty="0" err="1"/>
              <a:t>is.numeric</a:t>
            </a:r>
            <a:r>
              <a:rPr lang="en-US" sz="1100" dirty="0"/>
              <a:t>(</a:t>
            </a:r>
            <a:r>
              <a:rPr lang="en-US" sz="1100" dirty="0" err="1"/>
              <a:t>myVec</a:t>
            </a:r>
            <a:r>
              <a:rPr lang="en-US" sz="1100" dirty="0"/>
              <a:t>)/</a:t>
            </a:r>
            <a:r>
              <a:rPr lang="en-US" sz="1100" dirty="0" err="1"/>
              <a:t>as.numeric</a:t>
            </a:r>
            <a:r>
              <a:rPr lang="en-US" sz="1100" dirty="0"/>
              <a:t>(</a:t>
            </a:r>
            <a:r>
              <a:rPr lang="en-US" sz="1100" dirty="0" err="1"/>
              <a:t>myVec</a:t>
            </a:r>
            <a:r>
              <a:rPr lang="en-US" sz="1100"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100" dirty="0"/>
              <a:t>Factors – a limited number of variables assigned to a vector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100" dirty="0" err="1"/>
              <a:t>Subsetting</a:t>
            </a:r>
            <a:r>
              <a:rPr lang="en-US" sz="1100" dirty="0"/>
              <a:t> – subset(</a:t>
            </a:r>
            <a:r>
              <a:rPr lang="en-US" sz="1100" dirty="0" err="1"/>
              <a:t>myDF</a:t>
            </a:r>
            <a:r>
              <a:rPr lang="en-US" sz="1100" dirty="0"/>
              <a:t>, myDF$col1&gt;10)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100" dirty="0"/>
              <a:t>Rename columns - names(</a:t>
            </a:r>
            <a:r>
              <a:rPr lang="en-US" sz="1100" dirty="0" err="1"/>
              <a:t>myDF</a:t>
            </a:r>
            <a:r>
              <a:rPr lang="en-US" sz="1100" dirty="0"/>
              <a:t>)[3]&lt;-”newname”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65760" y="5577840"/>
            <a:ext cx="1792124" cy="3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Visualization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08374" y="8619369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26080" cy="2617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/>
              <a:t>R tool to generate presentable code and output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/>
              <a:t>Output could be saved in HTML, PDF, and other formats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/>
              <a:t>Rpubs</a:t>
            </a:r>
            <a:r>
              <a:rPr lang="en-US" dirty="0"/>
              <a:t> is often used to store </a:t>
            </a:r>
            <a:r>
              <a:rPr lang="en-US" dirty="0" err="1"/>
              <a:t>Rmarkdown</a:t>
            </a:r>
            <a:r>
              <a:rPr lang="en-US" dirty="0"/>
              <a:t> files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/>
              <a:t>There are multiple themes available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/>
              <a:t>Toc is used to hyperlink  table of contents 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65085"/>
            <a:ext cx="16286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RMarkdown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7040880"/>
            <a:ext cx="1296830" cy="3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Tidy Data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65085"/>
            <a:ext cx="6139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62847"/>
            <a:ext cx="106920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General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132320" y="1645919"/>
            <a:ext cx="3108960" cy="2949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 anchorCtr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HTML – markup language used to create Web pages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 "/>
              </a:rPr>
              <a:t>XML – used to store data; markdown language as well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 "/>
            </a:endParaRP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 "/>
              </a:rPr>
              <a:t>JSON – an additional data storage format; widely used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 "/>
            </a:endParaRP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 "/>
              </a:rPr>
              <a:t>HTTP – a communication protocol used to communicate between browser and server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 "/>
            </a:endParaRP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 "/>
              </a:rPr>
              <a:t> API – used by Web Sites to provide structured data</a:t>
            </a:r>
          </a:p>
          <a:p>
            <a:pPr marL="228600" indent="-2286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3" name="Group"/>
          <p:cNvGrpSpPr/>
          <p:nvPr/>
        </p:nvGrpSpPr>
        <p:grpSpPr>
          <a:xfrm>
            <a:off x="1795549" y="6217920"/>
            <a:ext cx="1496291" cy="29473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52DAB9-BB56-4735-B55B-8A3E7FD7644C}"/>
              </a:ext>
            </a:extLst>
          </p:cNvPr>
          <p:cNvCxnSpPr>
            <a:cxnSpLocks/>
          </p:cNvCxnSpPr>
          <p:nvPr/>
        </p:nvCxnSpPr>
        <p:spPr>
          <a:xfrm flipV="1">
            <a:off x="365760" y="4754880"/>
            <a:ext cx="2926080" cy="122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AC92E8-1E87-4412-BBE9-5DF443E8777C}"/>
              </a:ext>
            </a:extLst>
          </p:cNvPr>
          <p:cNvSpPr txBox="1"/>
          <p:nvPr/>
        </p:nvSpPr>
        <p:spPr>
          <a:xfrm>
            <a:off x="365760" y="5852160"/>
            <a:ext cx="3005251" cy="2302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no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0" dirty="0">
                <a:solidFill>
                  <a:srgbClr val="000000"/>
                </a:solidFill>
              </a:rPr>
              <a:t>Histogram – the frequency of the variable; hist(myDF$col1)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0" dirty="0">
              <a:solidFill>
                <a:srgbClr val="000000"/>
              </a:solidFill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0" dirty="0">
                <a:solidFill>
                  <a:srgbClr val="000000"/>
                </a:solidFill>
              </a:rPr>
              <a:t> Scatter Plot – plot of relationship between x and y;  plot(myDF$col1, myDF$col2)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lang="en-US" b="0" dirty="0">
              <a:solidFill>
                <a:srgbClr val="000000"/>
              </a:solidFill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AutoNum type="arabicPeriod" startAt="3"/>
              <a:tabLst/>
            </a:pPr>
            <a:r>
              <a:rPr lang="en-US" b="0" dirty="0">
                <a:solidFill>
                  <a:srgbClr val="000000"/>
                </a:solidFill>
              </a:rPr>
              <a:t>Ggplot2 – great library for visualization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b="0" dirty="0">
                <a:solidFill>
                  <a:srgbClr val="000000"/>
                </a:solidFill>
              </a:rPr>
              <a:t>       a.  </a:t>
            </a:r>
            <a:r>
              <a:rPr lang="en-US" b="0" dirty="0" err="1">
                <a:solidFill>
                  <a:srgbClr val="000000"/>
                </a:solidFill>
              </a:rPr>
              <a:t>Qplot</a:t>
            </a:r>
            <a:r>
              <a:rPr lang="en-US" b="0" dirty="0">
                <a:solidFill>
                  <a:srgbClr val="000000"/>
                </a:solidFill>
              </a:rPr>
              <a:t>() – quick plot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b="0" dirty="0">
                <a:solidFill>
                  <a:srgbClr val="000000"/>
                </a:solidFill>
              </a:rPr>
              <a:t>       b. </a:t>
            </a:r>
            <a:r>
              <a:rPr lang="en-US" b="0" dirty="0" err="1">
                <a:solidFill>
                  <a:srgbClr val="000000"/>
                </a:solidFill>
              </a:rPr>
              <a:t>Qplot</a:t>
            </a:r>
            <a:r>
              <a:rPr lang="en-US" b="0" dirty="0">
                <a:solidFill>
                  <a:srgbClr val="000000"/>
                </a:solidFill>
              </a:rPr>
              <a:t>(DF$col1, DF$col2) – scatter plot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b="0" dirty="0">
                <a:solidFill>
                  <a:srgbClr val="000000"/>
                </a:solidFill>
              </a:rPr>
              <a:t>       c.  </a:t>
            </a:r>
            <a:r>
              <a:rPr lang="en-US" b="0" dirty="0" err="1">
                <a:solidFill>
                  <a:srgbClr val="000000"/>
                </a:solidFill>
              </a:rPr>
              <a:t>Qplot</a:t>
            </a:r>
            <a:r>
              <a:rPr lang="en-US" b="0" dirty="0">
                <a:solidFill>
                  <a:srgbClr val="000000"/>
                </a:solidFill>
              </a:rPr>
              <a:t>(DF$col1) –histogram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b="0" dirty="0">
                <a:solidFill>
                  <a:srgbClr val="000000"/>
                </a:solidFill>
              </a:rPr>
              <a:t>	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lang="en-US" b="0" dirty="0">
              <a:solidFill>
                <a:srgbClr val="00000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lang="en-US" b="0" dirty="0">
              <a:solidFill>
                <a:srgbClr val="00000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lang="en-US" b="0" dirty="0">
              <a:solidFill>
                <a:srgbClr val="000000"/>
              </a:solidFill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6F2CB2-9B8A-41B7-8438-5AFBC121CAE2}"/>
              </a:ext>
            </a:extLst>
          </p:cNvPr>
          <p:cNvCxnSpPr/>
          <p:nvPr/>
        </p:nvCxnSpPr>
        <p:spPr>
          <a:xfrm flipV="1">
            <a:off x="365760" y="8229600"/>
            <a:ext cx="3015573" cy="71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0B9908-94E5-4BC1-B8AD-C95747054FC8}"/>
              </a:ext>
            </a:extLst>
          </p:cNvPr>
          <p:cNvSpPr txBox="1"/>
          <p:nvPr/>
        </p:nvSpPr>
        <p:spPr>
          <a:xfrm>
            <a:off x="365760" y="8138160"/>
            <a:ext cx="1938055" cy="520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309F-57BB-4289-A3BA-6EA5D07A5F34}"/>
              </a:ext>
            </a:extLst>
          </p:cNvPr>
          <p:cNvSpPr txBox="1"/>
          <p:nvPr/>
        </p:nvSpPr>
        <p:spPr>
          <a:xfrm>
            <a:off x="457200" y="8595360"/>
            <a:ext cx="2926080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tool to store/share/do version control of objects (files/programs)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Need to install local copy and synchronize  it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Repositories are used for committing objects of project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39A58D-572C-4400-8245-13E99A8D6318}"/>
              </a:ext>
            </a:extLst>
          </p:cNvPr>
          <p:cNvCxnSpPr/>
          <p:nvPr/>
        </p:nvCxnSpPr>
        <p:spPr>
          <a:xfrm flipV="1">
            <a:off x="3777692" y="4155679"/>
            <a:ext cx="3009836" cy="1306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A8609E-78F5-4B3F-A3BC-0A968EB799B0}"/>
              </a:ext>
            </a:extLst>
          </p:cNvPr>
          <p:cNvSpPr txBox="1"/>
          <p:nvPr/>
        </p:nvSpPr>
        <p:spPr>
          <a:xfrm>
            <a:off x="3749040" y="4206240"/>
            <a:ext cx="3017520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6196C-F796-480E-96AF-19651B3509AB}"/>
              </a:ext>
            </a:extLst>
          </p:cNvPr>
          <p:cNvSpPr txBox="1"/>
          <p:nvPr/>
        </p:nvSpPr>
        <p:spPr>
          <a:xfrm>
            <a:off x="3777691" y="4663440"/>
            <a:ext cx="2834640" cy="2103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Language used to work with normalized data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Primary Key – unique index used to id a record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Relationships – one-to-one, one-to-many, and many-to-many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0" dirty="0"/>
              <a:t>Joins – inner, outer, left, and right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2C9ECCE8-7ABB-4882-B33F-FD9D5DEB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3696" y="7772400"/>
            <a:ext cx="905472" cy="464670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D602660-8634-4F19-B54D-5368E1241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812801"/>
              </p:ext>
            </p:extLst>
          </p:nvPr>
        </p:nvGraphicFramePr>
        <p:xfrm>
          <a:off x="1512916" y="6838595"/>
          <a:ext cx="1700085" cy="47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CE6D3C-4759-4751-B02F-26CFAA21701C}"/>
              </a:ext>
            </a:extLst>
          </p:cNvPr>
          <p:cNvCxnSpPr/>
          <p:nvPr/>
        </p:nvCxnSpPr>
        <p:spPr>
          <a:xfrm>
            <a:off x="7124372" y="4937760"/>
            <a:ext cx="308762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D6B659-8073-4AE3-BD1A-7DFCD9DFC8F5}"/>
              </a:ext>
            </a:extLst>
          </p:cNvPr>
          <p:cNvSpPr txBox="1"/>
          <p:nvPr/>
        </p:nvSpPr>
        <p:spPr>
          <a:xfrm>
            <a:off x="7095023" y="4480560"/>
            <a:ext cx="173926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Web Scrape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BA3B52-65EC-473C-A6BD-741436155D8D}"/>
              </a:ext>
            </a:extLst>
          </p:cNvPr>
          <p:cNvCxnSpPr/>
          <p:nvPr/>
        </p:nvCxnSpPr>
        <p:spPr>
          <a:xfrm>
            <a:off x="7151460" y="4389120"/>
            <a:ext cx="308982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6AAD67-DA08-4851-893E-CC136CA59947}"/>
              </a:ext>
            </a:extLst>
          </p:cNvPr>
          <p:cNvSpPr txBox="1"/>
          <p:nvPr/>
        </p:nvSpPr>
        <p:spPr>
          <a:xfrm>
            <a:off x="7151460" y="5029200"/>
            <a:ext cx="1682824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Stringr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9E343B-C2D3-4B4F-B27C-75B83975638A}"/>
              </a:ext>
            </a:extLst>
          </p:cNvPr>
          <p:cNvSpPr txBox="1"/>
          <p:nvPr/>
        </p:nvSpPr>
        <p:spPr>
          <a:xfrm>
            <a:off x="7151459" y="5486400"/>
            <a:ext cx="301752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 library to work with strings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CFAD7F-590F-44E4-AEF5-70C1F4161940}"/>
              </a:ext>
            </a:extLst>
          </p:cNvPr>
          <p:cNvCxnSpPr/>
          <p:nvPr/>
        </p:nvCxnSpPr>
        <p:spPr>
          <a:xfrm>
            <a:off x="7151459" y="5970796"/>
            <a:ext cx="31067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CFA06C-0AEF-4E4C-BCF1-5E41DFAE9ACF}"/>
              </a:ext>
            </a:extLst>
          </p:cNvPr>
          <p:cNvSpPr txBox="1"/>
          <p:nvPr/>
        </p:nvSpPr>
        <p:spPr>
          <a:xfrm>
            <a:off x="7151459" y="6195263"/>
            <a:ext cx="289219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A6CA7F-5020-47F6-97BB-FA1B2789DC73}"/>
              </a:ext>
            </a:extLst>
          </p:cNvPr>
          <p:cNvCxnSpPr/>
          <p:nvPr/>
        </p:nvCxnSpPr>
        <p:spPr>
          <a:xfrm>
            <a:off x="3667488" y="6903886"/>
            <a:ext cx="331751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13E380-9F6B-469C-B6E9-69335CDD2C47}"/>
              </a:ext>
            </a:extLst>
          </p:cNvPr>
          <p:cNvSpPr txBox="1"/>
          <p:nvPr/>
        </p:nvSpPr>
        <p:spPr>
          <a:xfrm>
            <a:off x="7132320" y="6675120"/>
            <a:ext cx="301752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Library to transform tables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3CF2FB-3DF6-4147-B650-9FA7DD35CADE}"/>
              </a:ext>
            </a:extLst>
          </p:cNvPr>
          <p:cNvSpPr txBox="1"/>
          <p:nvPr/>
        </p:nvSpPr>
        <p:spPr>
          <a:xfrm>
            <a:off x="10573099" y="1764769"/>
            <a:ext cx="3031141" cy="2690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Structured data – data that can be easily process, such as normalized data in SQL DB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0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Unstructured data – poorly organized, hard to process data. Most text data on </a:t>
            </a:r>
            <a:r>
              <a:rPr lang="en-US" b="0" dirty="0"/>
              <a:t>Web will fall into that category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0" dirty="0"/>
              <a:t>Proxy – a measure that can be a substitute for the actual measure (</a:t>
            </a:r>
            <a:r>
              <a:rPr lang="en-US" b="0" dirty="0" err="1"/>
              <a:t>eg</a:t>
            </a:r>
            <a:r>
              <a:rPr lang="en-US" b="0" dirty="0"/>
              <a:t> GDP as a proxy for wealth of the nation)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0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0" dirty="0"/>
              <a:t> 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5C8C45-03D6-4093-9D8D-DDA04DA5F168}"/>
              </a:ext>
            </a:extLst>
          </p:cNvPr>
          <p:cNvCxnSpPr/>
          <p:nvPr/>
        </p:nvCxnSpPr>
        <p:spPr>
          <a:xfrm>
            <a:off x="10573099" y="4595364"/>
            <a:ext cx="2777141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5218F4-0F46-422C-97D4-A4B72D081C57}"/>
              </a:ext>
            </a:extLst>
          </p:cNvPr>
          <p:cNvSpPr txBox="1"/>
          <p:nvPr/>
        </p:nvSpPr>
        <p:spPr>
          <a:xfrm>
            <a:off x="10573099" y="4696820"/>
            <a:ext cx="277714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Loading Data into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15F51-7560-4D08-AAAC-50046E8BC65E}"/>
              </a:ext>
            </a:extLst>
          </p:cNvPr>
          <p:cNvSpPr txBox="1"/>
          <p:nvPr/>
        </p:nvSpPr>
        <p:spPr>
          <a:xfrm>
            <a:off x="10573099" y="5212080"/>
            <a:ext cx="301752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1. CSV files – read.csv(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478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Source Sans Pro</vt:lpstr>
      <vt:lpstr>Source Sans Pro </vt:lpstr>
      <vt:lpstr>Source Sans Pro Light</vt:lpstr>
      <vt:lpstr>Source Sans Pro Semibold</vt:lpstr>
      <vt:lpstr>White</vt:lpstr>
      <vt:lpstr>Class 607 Data Acquisition &amp; Management: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Groysman, Mikhail</dc:creator>
  <cp:lastModifiedBy>Groysman, Mikhail</cp:lastModifiedBy>
  <cp:revision>40</cp:revision>
  <cp:lastPrinted>2018-10-26T19:45:59Z</cp:lastPrinted>
  <dcterms:modified xsi:type="dcterms:W3CDTF">2018-10-26T21:03:16Z</dcterms:modified>
</cp:coreProperties>
</file>