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58198-0C26-454B-A1E8-C51F5A27DAC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BF1B69-9A66-431D-8B19-AFDF7960A506}">
      <dgm:prSet/>
      <dgm:spPr/>
      <dgm:t>
        <a:bodyPr/>
        <a:lstStyle/>
        <a:p>
          <a:r>
            <a:rPr lang="en-US" dirty="0"/>
            <a:t>Accuracy </a:t>
          </a:r>
          <a:r>
            <a:rPr lang="en-US" dirty="0" err="1"/>
            <a:t>jako</a:t>
          </a:r>
          <a:r>
            <a:rPr lang="en-US" dirty="0"/>
            <a:t> </a:t>
          </a:r>
          <a:r>
            <a:rPr lang="en-US" dirty="0" err="1"/>
            <a:t>najważniejsza</a:t>
          </a:r>
          <a:r>
            <a:rPr lang="en-US" dirty="0"/>
            <a:t> </a:t>
          </a:r>
          <a:r>
            <a:rPr lang="en-US" dirty="0" err="1"/>
            <a:t>metryka</a:t>
          </a:r>
          <a:endParaRPr lang="en-US" dirty="0"/>
        </a:p>
      </dgm:t>
    </dgm:pt>
    <dgm:pt modelId="{EF7680F3-1BC3-4DF0-9FE5-1AC90AA9B767}" type="parTrans" cxnId="{8DB7C541-569E-42DB-8E7E-EC313E7918A3}">
      <dgm:prSet/>
      <dgm:spPr/>
      <dgm:t>
        <a:bodyPr/>
        <a:lstStyle/>
        <a:p>
          <a:endParaRPr lang="en-US"/>
        </a:p>
      </dgm:t>
    </dgm:pt>
    <dgm:pt modelId="{D9924A90-A351-4760-9F78-58102A575025}" type="sibTrans" cxnId="{8DB7C541-569E-42DB-8E7E-EC313E7918A3}">
      <dgm:prSet/>
      <dgm:spPr/>
      <dgm:t>
        <a:bodyPr/>
        <a:lstStyle/>
        <a:p>
          <a:endParaRPr lang="en-US"/>
        </a:p>
      </dgm:t>
    </dgm:pt>
    <dgm:pt modelId="{7DDBE464-EC21-44BA-B086-B87AE9F1CA81}">
      <dgm:prSet/>
      <dgm:spPr/>
      <dgm:t>
        <a:bodyPr/>
        <a:lstStyle/>
        <a:p>
          <a:r>
            <a:rPr lang="en-US"/>
            <a:t>ROC AUC metryka pomocnicza</a:t>
          </a:r>
        </a:p>
      </dgm:t>
    </dgm:pt>
    <dgm:pt modelId="{C94E68CD-29CD-4F8F-96B7-EF6F6F1C64B6}" type="parTrans" cxnId="{2F04E09E-9D4A-4E53-B257-F9217A8A28B2}">
      <dgm:prSet/>
      <dgm:spPr/>
      <dgm:t>
        <a:bodyPr/>
        <a:lstStyle/>
        <a:p>
          <a:endParaRPr lang="en-US"/>
        </a:p>
      </dgm:t>
    </dgm:pt>
    <dgm:pt modelId="{848210D8-AE9C-4B19-8988-FFA489B519EA}" type="sibTrans" cxnId="{2F04E09E-9D4A-4E53-B257-F9217A8A28B2}">
      <dgm:prSet/>
      <dgm:spPr/>
      <dgm:t>
        <a:bodyPr/>
        <a:lstStyle/>
        <a:p>
          <a:endParaRPr lang="en-US"/>
        </a:p>
      </dgm:t>
    </dgm:pt>
    <dgm:pt modelId="{5D4731F1-6BE3-4850-BA6A-BDC3C7F6F7CC}" type="pres">
      <dgm:prSet presAssocID="{52558198-0C26-454B-A1E8-C51F5A27DACD}" presName="diagram" presStyleCnt="0">
        <dgm:presLayoutVars>
          <dgm:dir/>
          <dgm:resizeHandles val="exact"/>
        </dgm:presLayoutVars>
      </dgm:prSet>
      <dgm:spPr/>
    </dgm:pt>
    <dgm:pt modelId="{15119AC9-13B0-4988-9297-A76A6879E087}" type="pres">
      <dgm:prSet presAssocID="{ECBF1B69-9A66-431D-8B19-AFDF7960A506}" presName="node" presStyleLbl="node1" presStyleIdx="0" presStyleCnt="2">
        <dgm:presLayoutVars>
          <dgm:bulletEnabled val="1"/>
        </dgm:presLayoutVars>
      </dgm:prSet>
      <dgm:spPr/>
    </dgm:pt>
    <dgm:pt modelId="{ED2E858C-58D3-4573-B741-D85923F6DF8C}" type="pres">
      <dgm:prSet presAssocID="{D9924A90-A351-4760-9F78-58102A575025}" presName="sibTrans" presStyleCnt="0"/>
      <dgm:spPr/>
    </dgm:pt>
    <dgm:pt modelId="{61A23190-AD55-4363-AD2F-FB67E7B24882}" type="pres">
      <dgm:prSet presAssocID="{7DDBE464-EC21-44BA-B086-B87AE9F1CA81}" presName="node" presStyleLbl="node1" presStyleIdx="1" presStyleCnt="2">
        <dgm:presLayoutVars>
          <dgm:bulletEnabled val="1"/>
        </dgm:presLayoutVars>
      </dgm:prSet>
      <dgm:spPr/>
    </dgm:pt>
  </dgm:ptLst>
  <dgm:cxnLst>
    <dgm:cxn modelId="{8DB7C541-569E-42DB-8E7E-EC313E7918A3}" srcId="{52558198-0C26-454B-A1E8-C51F5A27DACD}" destId="{ECBF1B69-9A66-431D-8B19-AFDF7960A506}" srcOrd="0" destOrd="0" parTransId="{EF7680F3-1BC3-4DF0-9FE5-1AC90AA9B767}" sibTransId="{D9924A90-A351-4760-9F78-58102A575025}"/>
    <dgm:cxn modelId="{ED62B27B-C601-4A26-81C1-A9B792F9B73E}" type="presOf" srcId="{52558198-0C26-454B-A1E8-C51F5A27DACD}" destId="{5D4731F1-6BE3-4850-BA6A-BDC3C7F6F7CC}" srcOrd="0" destOrd="0" presId="urn:microsoft.com/office/officeart/2005/8/layout/default"/>
    <dgm:cxn modelId="{3F77888F-683C-49DD-AE9C-1FF8B314C97F}" type="presOf" srcId="{ECBF1B69-9A66-431D-8B19-AFDF7960A506}" destId="{15119AC9-13B0-4988-9297-A76A6879E087}" srcOrd="0" destOrd="0" presId="urn:microsoft.com/office/officeart/2005/8/layout/default"/>
    <dgm:cxn modelId="{2F04E09E-9D4A-4E53-B257-F9217A8A28B2}" srcId="{52558198-0C26-454B-A1E8-C51F5A27DACD}" destId="{7DDBE464-EC21-44BA-B086-B87AE9F1CA81}" srcOrd="1" destOrd="0" parTransId="{C94E68CD-29CD-4F8F-96B7-EF6F6F1C64B6}" sibTransId="{848210D8-AE9C-4B19-8988-FFA489B519EA}"/>
    <dgm:cxn modelId="{9F47A4C4-9E98-4677-B9A1-9292A24223C1}" type="presOf" srcId="{7DDBE464-EC21-44BA-B086-B87AE9F1CA81}" destId="{61A23190-AD55-4363-AD2F-FB67E7B24882}" srcOrd="0" destOrd="0" presId="urn:microsoft.com/office/officeart/2005/8/layout/default"/>
    <dgm:cxn modelId="{5F51F2D0-CEAE-46E8-9A8D-38385AFD0D64}" type="presParOf" srcId="{5D4731F1-6BE3-4850-BA6A-BDC3C7F6F7CC}" destId="{15119AC9-13B0-4988-9297-A76A6879E087}" srcOrd="0" destOrd="0" presId="urn:microsoft.com/office/officeart/2005/8/layout/default"/>
    <dgm:cxn modelId="{60039330-154E-4AD9-B29C-17A734867E5C}" type="presParOf" srcId="{5D4731F1-6BE3-4850-BA6A-BDC3C7F6F7CC}" destId="{ED2E858C-58D3-4573-B741-D85923F6DF8C}" srcOrd="1" destOrd="0" presId="urn:microsoft.com/office/officeart/2005/8/layout/default"/>
    <dgm:cxn modelId="{771A8649-34A5-4222-BA10-32783D2AD65A}" type="presParOf" srcId="{5D4731F1-6BE3-4850-BA6A-BDC3C7F6F7CC}" destId="{61A23190-AD55-4363-AD2F-FB67E7B248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19AC9-13B0-4988-9297-A76A6879E087}">
      <dsp:nvSpPr>
        <dsp:cNvPr id="0" name=""/>
        <dsp:cNvSpPr/>
      </dsp:nvSpPr>
      <dsp:spPr>
        <a:xfrm>
          <a:off x="1024219" y="1435"/>
          <a:ext cx="4175896" cy="25055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Accuracy </a:t>
          </a:r>
          <a:r>
            <a:rPr lang="en-US" sz="5000" kern="1200" dirty="0" err="1"/>
            <a:t>jako</a:t>
          </a:r>
          <a:r>
            <a:rPr lang="en-US" sz="5000" kern="1200" dirty="0"/>
            <a:t> </a:t>
          </a:r>
          <a:r>
            <a:rPr lang="en-US" sz="5000" kern="1200" dirty="0" err="1"/>
            <a:t>najważniejsza</a:t>
          </a:r>
          <a:r>
            <a:rPr lang="en-US" sz="5000" kern="1200" dirty="0"/>
            <a:t> </a:t>
          </a:r>
          <a:r>
            <a:rPr lang="en-US" sz="5000" kern="1200" dirty="0" err="1"/>
            <a:t>metryka</a:t>
          </a:r>
          <a:endParaRPr lang="en-US" sz="5000" kern="1200" dirty="0"/>
        </a:p>
      </dsp:txBody>
      <dsp:txXfrm>
        <a:off x="1024219" y="1435"/>
        <a:ext cx="4175896" cy="2505537"/>
      </dsp:txXfrm>
    </dsp:sp>
    <dsp:sp modelId="{61A23190-AD55-4363-AD2F-FB67E7B24882}">
      <dsp:nvSpPr>
        <dsp:cNvPr id="0" name=""/>
        <dsp:cNvSpPr/>
      </dsp:nvSpPr>
      <dsp:spPr>
        <a:xfrm>
          <a:off x="1024219" y="2924562"/>
          <a:ext cx="4175896" cy="250553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ROC AUC metryka pomocnicza</a:t>
          </a:r>
        </a:p>
      </dsp:txBody>
      <dsp:txXfrm>
        <a:off x="1024219" y="2924562"/>
        <a:ext cx="4175896" cy="250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8D0-4AF3-4A4B-AFB0-03440F62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82B2-A3B1-4632-BF07-C2D09A79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E951-60B1-49AF-A40E-D96A4806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DC3D-EF7B-4E70-BF20-7C81F51D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318E-D394-48C0-8FA4-4E8FDD0B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3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30CF-57FE-4BA3-8235-80DC46F3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761C-9744-4FAA-824D-C844FBFD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A07F-3F91-499C-93D1-A308E3F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F679-3F58-44C9-B3D7-C3E3A0E0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B7B4-D3F3-40C7-B6C1-9E6BB4A7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8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CD0F9-9EA6-402D-8A16-9577CEAA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2928D-80A3-4E73-B721-3EF1CB56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E0A2-D3C1-4EC5-8829-95AEF6D0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B281-100B-4E83-87F8-D8460CFD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F3A4-B5A2-41B9-9179-15094A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0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12C7-570B-4423-82C6-793B94F2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DD3C-E662-48D3-B0F2-C7DFC744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7716-AEDC-4F09-9658-F849DCB0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FCE4-2A61-44E3-8300-A766025F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1901-88C3-4144-AF9C-A344972F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88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E1C8-E34E-49A5-8B51-5D050BBD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C9932-4119-45E2-88E5-D52A8FDA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1371-7E3F-42ED-829F-DB8DACE5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0B95-4614-4CFA-B211-831F72EC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CB9-54BF-46CC-846D-7F1A908B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7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5FB-A39E-4D3A-966E-C73A84C8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9545-C255-4B8B-84EE-0CF3A85A8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A2A12-6500-4801-94A7-89C72AD9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E932-CF77-4233-AA8A-F2A58C95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2E1C-FC69-4ADF-BA0A-5E01CE2F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77D9-E19B-4EE7-8152-EF6AC24E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1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484B-2756-447F-AB07-8CA61EED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2B49-A8D3-4A1A-9E35-B16D2F16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59D3-3372-4F73-8B57-5D59030D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21474-25E0-4AA9-B6CE-B8776DD15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29D8D-5CB9-46A9-8C66-F1BBECE41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B655-3A11-4CAC-AB1D-F8023E4F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545D2-FB3F-49D1-A8A1-925272EA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1690-66B6-488F-9909-77513683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35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E7EE-73E7-4264-A8E7-BE6C5E4B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AFDAB-1C43-4DEB-81B2-7686843A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0CBD0-99E7-43B6-B795-63577CCC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CC95-3E61-48EB-90B0-1B472671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99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9F428-B718-4BD4-B202-0B78EADC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98806-8768-4808-8DDE-4B433BF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B4FDF-09CF-4606-9444-18E24E19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2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B9E9-2423-4AB9-8A36-6C9F5F1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B5E2-BC06-4038-AE53-E0F45814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133B-50CC-4380-B803-CB2DE823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84DFD-018E-46B5-8DF7-7DBDECC4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F2AA-E025-4869-9DC0-B8ECC401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CAAF-C4BF-45A1-952E-3B9D093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3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ADA-3259-4820-A7E5-3D7CA51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59AB3-5AFB-4281-B81A-69F4B59F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45B7-CC36-4799-A354-DEA72023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6ACD-7438-4E70-9D9F-9BC7EB0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1AA-9153-4A01-A8A8-E90BB10E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CC08-4603-4636-B227-4A90249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0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A5DCB-ED55-4C3A-BE34-66EDCEA8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6070-60C3-450E-806B-E154631A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238D-D63A-4477-B787-476516848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0288-FA46-40FD-B250-149A5AAF7797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ED03-7D99-4B2C-BEDC-1ED5C9AD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93A9-CCA7-426B-9DE0-2EFCEC0C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14E0-83DB-4109-8B6D-E8A994A5D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8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spreadsheets.com/datasets/1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AB98-EAA6-4F5F-A639-9384FC5F7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l-PL" sz="6600"/>
              <a:t>Klasyfikacja płci głosu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7D70-B27F-49AE-957F-BC71FACF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Maciej Gryszkiewicz i Maciej Chylak</a:t>
            </a:r>
            <a:endParaRPr lang="pl-PL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21E89-CEF2-459D-94B9-164E8897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Wybór modelu </a:t>
            </a:r>
            <a:endParaRPr lang="pl-P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A453-8F22-44E1-8534-270DC4A6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Kandydaci:</a:t>
            </a:r>
          </a:p>
          <a:p>
            <a:r>
              <a:rPr lang="en-US" sz="2200"/>
              <a:t>SVM</a:t>
            </a:r>
          </a:p>
          <a:p>
            <a:r>
              <a:rPr lang="en-US" sz="2200"/>
              <a:t>KNNeighbors</a:t>
            </a:r>
          </a:p>
          <a:p>
            <a:r>
              <a:rPr lang="en-US" sz="2200"/>
              <a:t>Regresja logistyczna</a:t>
            </a:r>
          </a:p>
          <a:p>
            <a:r>
              <a:rPr lang="en-US" sz="2200"/>
              <a:t>Naiwny klasyfikator bayesowski</a:t>
            </a:r>
          </a:p>
          <a:p>
            <a:r>
              <a:rPr lang="en-US" sz="2200"/>
              <a:t>Drzewo decyzyjne</a:t>
            </a:r>
          </a:p>
          <a:p>
            <a:r>
              <a:rPr lang="en-US" sz="2200"/>
              <a:t>Model zestackowany</a:t>
            </a:r>
          </a:p>
          <a:p>
            <a:r>
              <a:rPr lang="en-US" sz="2200"/>
              <a:t>XGBoost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70959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18335-3A7A-4ECA-99B6-05B23AB6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Kryteria wyboru modelu</a:t>
            </a:r>
            <a:endParaRPr lang="pl-PL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8A3918C-6100-4A8C-9E1E-0287527AA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69363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7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53F1-DCFA-4A2C-8B54-21A8B1A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89C5-28B8-4894-8DAF-1C298503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8B8EA5-94D0-41A5-A71E-CD0E3A9D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56" y="73104"/>
            <a:ext cx="5195888" cy="6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E38DD-51DA-4453-9BB8-B9AC0257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Strojenie modelu</a:t>
            </a:r>
            <a:endParaRPr lang="pl-P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C68F-BE1E-411F-ADD0-174F9BD6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Strojone hiperparametry:</a:t>
            </a:r>
          </a:p>
          <a:p>
            <a:r>
              <a:rPr lang="en-US" sz="2200"/>
              <a:t>Learning_rate</a:t>
            </a:r>
          </a:p>
          <a:p>
            <a:r>
              <a:rPr lang="en-US" sz="2200"/>
              <a:t>Gamma</a:t>
            </a:r>
          </a:p>
          <a:p>
            <a:r>
              <a:rPr lang="en-US" sz="2200"/>
              <a:t>Max_depth</a:t>
            </a:r>
          </a:p>
          <a:p>
            <a:r>
              <a:rPr lang="en-US" sz="2200"/>
              <a:t>Nround</a:t>
            </a:r>
          </a:p>
          <a:p>
            <a:r>
              <a:rPr lang="en-US" sz="2200"/>
              <a:t>N_estimators</a:t>
            </a:r>
          </a:p>
          <a:p>
            <a:r>
              <a:rPr lang="en-US" sz="2200"/>
              <a:t>Min_child_weight</a:t>
            </a:r>
          </a:p>
        </p:txBody>
      </p:sp>
    </p:spTree>
    <p:extLst>
      <p:ext uri="{BB962C8B-B14F-4D97-AF65-F5344CB8AC3E}">
        <p14:creationId xmlns:p14="http://schemas.microsoft.com/office/powerpoint/2010/main" val="142763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AC783-C7EF-4694-A723-EF44FEFB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Strojenie</a:t>
            </a:r>
            <a:r>
              <a:rPr lang="en-US" sz="5400" dirty="0"/>
              <a:t> </a:t>
            </a:r>
            <a:r>
              <a:rPr lang="en-US" sz="5400" dirty="0" err="1"/>
              <a:t>parametrów</a:t>
            </a:r>
            <a:endParaRPr lang="pl-P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4E74-91D0-4904-95E4-108D564D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Nieznaczny</a:t>
            </a:r>
            <a:r>
              <a:rPr lang="en-US" sz="2200" dirty="0"/>
              <a:t> </a:t>
            </a:r>
            <a:r>
              <a:rPr lang="en-US" sz="2200" dirty="0" err="1"/>
              <a:t>wzrost</a:t>
            </a:r>
            <a:r>
              <a:rPr lang="en-US" sz="2200" dirty="0"/>
              <a:t> accuracy </a:t>
            </a:r>
            <a:r>
              <a:rPr lang="en-US" sz="2200" dirty="0" err="1"/>
              <a:t>modelu</a:t>
            </a:r>
            <a:endParaRPr lang="en-US" sz="2200" dirty="0"/>
          </a:p>
          <a:p>
            <a:pPr lvl="1"/>
            <a:r>
              <a:rPr lang="en-US" sz="2200" dirty="0" err="1"/>
              <a:t>Przed</a:t>
            </a:r>
            <a:r>
              <a:rPr lang="en-US" sz="2200" dirty="0"/>
              <a:t>: 96.9%</a:t>
            </a:r>
          </a:p>
          <a:p>
            <a:pPr lvl="1"/>
            <a:r>
              <a:rPr lang="en-US" sz="2200" dirty="0"/>
              <a:t>Po: 97.3%</a:t>
            </a:r>
          </a:p>
          <a:p>
            <a:endParaRPr lang="en-US" sz="2200" dirty="0"/>
          </a:p>
          <a:p>
            <a:r>
              <a:rPr lang="en-US" sz="2200" dirty="0" err="1"/>
              <a:t>Nieznacznie</a:t>
            </a:r>
            <a:r>
              <a:rPr lang="en-US" sz="2200" dirty="0"/>
              <a:t> </a:t>
            </a:r>
            <a:r>
              <a:rPr lang="en-US" sz="2200" dirty="0" err="1"/>
              <a:t>zmniejszone</a:t>
            </a:r>
            <a:r>
              <a:rPr lang="en-US" sz="2200" dirty="0"/>
              <a:t> </a:t>
            </a:r>
            <a:r>
              <a:rPr lang="en-US" sz="2200" dirty="0" err="1"/>
              <a:t>odchylenie</a:t>
            </a:r>
            <a:r>
              <a:rPr lang="en-US" sz="2200" dirty="0"/>
              <a:t> </a:t>
            </a:r>
            <a:r>
              <a:rPr lang="en-US" sz="2200" dirty="0" err="1"/>
              <a:t>standardowe</a:t>
            </a:r>
            <a:r>
              <a:rPr lang="en-US" sz="2200" dirty="0"/>
              <a:t> accuracy:</a:t>
            </a:r>
          </a:p>
          <a:p>
            <a:pPr lvl="1"/>
            <a:r>
              <a:rPr lang="en-US" sz="2200" dirty="0" err="1"/>
              <a:t>Przed</a:t>
            </a:r>
            <a:r>
              <a:rPr lang="en-US" sz="2200" dirty="0"/>
              <a:t>: 2.5pp</a:t>
            </a:r>
          </a:p>
          <a:p>
            <a:pPr lvl="1"/>
            <a:r>
              <a:rPr lang="en-US" sz="2200" dirty="0"/>
              <a:t>Po: 2.2pp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41484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AA2C3-DED5-4473-9C5F-93F10F6A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/>
              <a:t>Test modelu na własnych danych</a:t>
            </a:r>
            <a:endParaRPr lang="pl-PL" sz="37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1976-3C3C-400D-92D5-398BE225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Transformacja nagranego głosu na ramkę danych</a:t>
            </a:r>
          </a:p>
          <a:p>
            <a:r>
              <a:rPr lang="en-US" sz="2200"/>
              <a:t>Sprawdzenie poprawności predykcji modelu</a:t>
            </a:r>
          </a:p>
          <a:p>
            <a:r>
              <a:rPr lang="en-US" sz="2200"/>
              <a:t>Dekompozycja wyniku</a:t>
            </a:r>
            <a:endParaRPr lang="pl-PL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A7A-A106-44D9-A1B3-46FB0963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"/>
          <a:stretch/>
        </p:blipFill>
        <p:spPr>
          <a:xfrm>
            <a:off x="1518714" y="2468880"/>
            <a:ext cx="9154571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194B1-AB45-4A1D-B162-237EF0D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Zadanie</a:t>
            </a:r>
            <a:endParaRPr lang="pl-PL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5E65-A875-45B2-B06E-2002C48D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Na </a:t>
            </a:r>
            <a:r>
              <a:rPr lang="en-US" sz="2200" dirty="0" err="1"/>
              <a:t>podstawie</a:t>
            </a:r>
            <a:r>
              <a:rPr lang="en-US" sz="2200" dirty="0"/>
              <a:t> </a:t>
            </a:r>
            <a:r>
              <a:rPr lang="en-US" sz="2200" dirty="0" err="1"/>
              <a:t>zapisu</a:t>
            </a:r>
            <a:r>
              <a:rPr lang="en-US" sz="2200" dirty="0"/>
              <a:t> </a:t>
            </a:r>
            <a:r>
              <a:rPr lang="en-US" sz="2200" dirty="0" err="1"/>
              <a:t>głosu</a:t>
            </a:r>
            <a:r>
              <a:rPr lang="en-US" sz="2200" dirty="0"/>
              <a:t> </a:t>
            </a:r>
            <a:r>
              <a:rPr lang="en-US" sz="2200" dirty="0" err="1"/>
              <a:t>określić</a:t>
            </a:r>
            <a:r>
              <a:rPr lang="en-US" sz="2200" dirty="0"/>
              <a:t> </a:t>
            </a:r>
            <a:r>
              <a:rPr lang="en-US" sz="2200" dirty="0" err="1"/>
              <a:t>czy</a:t>
            </a:r>
            <a:r>
              <a:rPr lang="en-US" sz="2200" dirty="0"/>
              <a:t> </a:t>
            </a:r>
            <a:r>
              <a:rPr lang="en-US" sz="2200" dirty="0" err="1"/>
              <a:t>należy</a:t>
            </a:r>
            <a:r>
              <a:rPr lang="en-US" sz="2200" dirty="0"/>
              <a:t> on do </a:t>
            </a:r>
            <a:r>
              <a:rPr lang="en-US" sz="2200" dirty="0" err="1"/>
              <a:t>mężczyzny</a:t>
            </a:r>
            <a:r>
              <a:rPr lang="en-US" sz="2200" dirty="0"/>
              <a:t> </a:t>
            </a:r>
            <a:r>
              <a:rPr lang="en-US" sz="2200" dirty="0" err="1"/>
              <a:t>czy</a:t>
            </a:r>
            <a:r>
              <a:rPr lang="en-US" sz="2200" dirty="0"/>
              <a:t> </a:t>
            </a:r>
            <a:r>
              <a:rPr lang="en-US" sz="2200" dirty="0" err="1"/>
              <a:t>kobiety</a:t>
            </a:r>
            <a:r>
              <a:rPr lang="en-US" sz="2200" dirty="0"/>
              <a:t>.</a:t>
            </a:r>
            <a:endParaRPr lang="pl-PL" sz="2200" dirty="0"/>
          </a:p>
        </p:txBody>
      </p:sp>
      <p:pic>
        <p:nvPicPr>
          <p:cNvPr id="1026" name="Picture 2" descr="Amazon.com: Voice Gender: Appstore for Android">
            <a:extLst>
              <a:ext uri="{FF2B5EF4-FFF2-40B4-BE49-F238E27FC236}">
                <a16:creationId xmlns:a16="http://schemas.microsoft.com/office/drawing/2014/main" id="{7DD9E8E7-774D-4C34-81E5-81553F07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8B4FD-BA20-4797-AE4F-8D39EA6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Dane</a:t>
            </a:r>
            <a:endParaRPr lang="pl-PL" sz="48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12FF-92D6-490F-BC1F-44F4C79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700"/>
              <a:t>Pochodzą z </a:t>
            </a:r>
            <a:r>
              <a:rPr lang="en-US" sz="1700">
                <a:hlinkClick r:id="rId2"/>
              </a:rPr>
              <a:t>https://apispreadsheets.com/datasets/119</a:t>
            </a:r>
            <a:endParaRPr lang="en-US" sz="1700"/>
          </a:p>
          <a:p>
            <a:r>
              <a:rPr lang="en-US" sz="1700"/>
              <a:t>3168 rekordów</a:t>
            </a:r>
          </a:p>
          <a:p>
            <a:r>
              <a:rPr lang="en-US" sz="1700"/>
              <a:t>21 kolumn</a:t>
            </a:r>
          </a:p>
          <a:p>
            <a:r>
              <a:rPr lang="en-US" sz="1700"/>
              <a:t>Brak brakujących wartości</a:t>
            </a:r>
            <a:endParaRPr lang="pl-PL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B99A-4897-41BE-8929-54D1C160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1" y="2441448"/>
            <a:ext cx="989837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13CCD-03AE-4334-B07D-1AEB1F32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  <a:endParaRPr lang="pl-PL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9464-F194-4259-9408-EA44E27A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Zgłębienie</a:t>
            </a:r>
            <a:r>
              <a:rPr lang="en-US" sz="2200" dirty="0"/>
              <a:t> </a:t>
            </a:r>
            <a:r>
              <a:rPr lang="en-US" sz="2200" dirty="0" err="1"/>
              <a:t>znaczenia</a:t>
            </a:r>
            <a:r>
              <a:rPr lang="en-US" sz="2200" dirty="0"/>
              <a:t> </a:t>
            </a:r>
            <a:r>
              <a:rPr lang="en-US" sz="2200" dirty="0" err="1"/>
              <a:t>danych</a:t>
            </a:r>
            <a:endParaRPr lang="en-US" sz="2200" dirty="0"/>
          </a:p>
          <a:p>
            <a:pPr marL="0" indent="0">
              <a:buNone/>
            </a:pPr>
            <a:endParaRPr lang="pl-P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53273-3E36-4622-A21B-5E63EC98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6106"/>
            <a:ext cx="6903720" cy="4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194B1-AB45-4A1D-B162-237EF0D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EDA</a:t>
            </a:r>
            <a:endParaRPr lang="pl-PL" sz="54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5E65-A875-45B2-B06E-2002C48D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Wizualizacja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rozkładów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zmiennych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8407E-DEEA-4A7D-AF87-C32A7A6D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77" y="1300806"/>
            <a:ext cx="5941823" cy="35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5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FF2B-5045-4C0A-8A16-BF8F4CDC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9DB-7423-451A-AFC3-06174C51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Zbadanie korelacji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0BE9F-61A2-4D11-B583-E1DA07C7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356" y="640080"/>
            <a:ext cx="619760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A07D-F03F-4D9D-ADBF-5271B718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250F-04D0-4D97-A990-574786D8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Poznanie różnic między głosem męskim a żeńskim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0D59B6-2B96-4B67-9BFB-E7B2D9C0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938346"/>
            <a:ext cx="5458968" cy="49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2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D6AE6-510C-4DF4-91A0-6AEF9C96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EDA</a:t>
            </a:r>
            <a:endParaRPr lang="pl-PL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88D7-34DD-4300-8E3D-9338E37B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Poznanie w których miejscach głosy męskie iżeńskie są nierozróżnialne</a:t>
            </a:r>
            <a:endParaRPr lang="pl-PL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2804F-FEEF-4138-BD3D-C62337F6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38589"/>
            <a:ext cx="5458968" cy="4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50B08-F8F2-4D72-829C-1C01F22E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Preprocessing</a:t>
            </a:r>
            <a:endParaRPr lang="pl-P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D2EC-923B-456C-B41C-3001E47C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Zakodowanie zmiennej celu</a:t>
            </a:r>
          </a:p>
          <a:p>
            <a:r>
              <a:rPr lang="en-US" sz="2200"/>
              <a:t>Pozbycie się kolumn w pełni zależnych od innych </a:t>
            </a:r>
            <a:br>
              <a:rPr lang="en-US" sz="2200"/>
            </a:br>
            <a:r>
              <a:rPr lang="en-US" sz="2200"/>
              <a:t>(centroid, kurt, dfrange)</a:t>
            </a:r>
          </a:p>
          <a:p>
            <a:r>
              <a:rPr lang="en-US" sz="2200"/>
              <a:t>3 zmienne wymagały transformacji (wysoka skośność)</a:t>
            </a:r>
          </a:p>
          <a:p>
            <a:r>
              <a:rPr lang="en-US" sz="2200"/>
              <a:t>Analiza ciszy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133476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Klasyfikacja płci głosu</vt:lpstr>
      <vt:lpstr>Zadanie</vt:lpstr>
      <vt:lpstr>Dane</vt:lpstr>
      <vt:lpstr>EDA</vt:lpstr>
      <vt:lpstr>EDA</vt:lpstr>
      <vt:lpstr>EDA</vt:lpstr>
      <vt:lpstr>EDA</vt:lpstr>
      <vt:lpstr>EDA</vt:lpstr>
      <vt:lpstr>Preprocessing</vt:lpstr>
      <vt:lpstr>Wybór modelu </vt:lpstr>
      <vt:lpstr>Kryteria wyboru modelu</vt:lpstr>
      <vt:lpstr>PowerPoint Presentation</vt:lpstr>
      <vt:lpstr>Strojenie modelu</vt:lpstr>
      <vt:lpstr>Strojenie parametrów</vt:lpstr>
      <vt:lpstr>Test modelu na własnych danych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płci głosu</dc:title>
  <dc:creator>Gryszkiewicz Maciej (STUD)</dc:creator>
  <cp:lastModifiedBy>Gryszkiewicz Maciej (STUD)</cp:lastModifiedBy>
  <cp:revision>10</cp:revision>
  <dcterms:created xsi:type="dcterms:W3CDTF">2021-04-16T08:24:57Z</dcterms:created>
  <dcterms:modified xsi:type="dcterms:W3CDTF">2021-04-16T09:44:52Z</dcterms:modified>
</cp:coreProperties>
</file>