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0" r:id="rId6"/>
    <p:sldId id="257" r:id="rId7"/>
    <p:sldId id="259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87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7816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1788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2379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130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654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8106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9533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549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0750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811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577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516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mollyporter/Documents/UT%20Austin%20Stuff/First%20Year%202014-15/Parallel%20Programming/Parallel%20Final%20Project/E_field.mp4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mojogifts.com/communities/5/004/008/929/635/images/45802734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011" y="1"/>
            <a:ext cx="298106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952999"/>
            <a:ext cx="6400800" cy="1600200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smtClean="0">
                <a:solidFill>
                  <a:schemeClr val="tx1"/>
                </a:solidFill>
              </a:rPr>
              <a:t>Mark </a:t>
            </a:r>
            <a:r>
              <a:rPr lang="en-US" i="1" dirty="0" err="1" smtClean="0">
                <a:solidFill>
                  <a:schemeClr val="tx1"/>
                </a:solidFill>
              </a:rPr>
              <a:t>Sholte</a:t>
            </a:r>
            <a:endParaRPr lang="en-US" i="1" dirty="0" smtClean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/>
                </a:solidFill>
              </a:rPr>
              <a:t>Scott </a:t>
            </a:r>
            <a:r>
              <a:rPr lang="en-US" i="1" dirty="0" err="1" smtClean="0">
                <a:solidFill>
                  <a:schemeClr val="tx1"/>
                </a:solidFill>
              </a:rPr>
              <a:t>Luedtke</a:t>
            </a:r>
            <a:endParaRPr lang="en-US" i="1" dirty="0" smtClean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/>
                </a:solidFill>
              </a:rPr>
              <a:t>Max Porter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Joel Iventosch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kids-dinosaurs.com/images/dinosaurs-triceratop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0250" y="4648199"/>
            <a:ext cx="333375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.ngm.com/2007/12/bizarre-dinosaurs/img/dinosaurs_fea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495800" cy="301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5629" y="1569888"/>
            <a:ext cx="6140764" cy="1470025"/>
          </a:xfrm>
        </p:spPr>
        <p:txBody>
          <a:bodyPr>
            <a:noAutofit/>
          </a:bodyPr>
          <a:lstStyle/>
          <a:p>
            <a:r>
              <a:rPr lang="en-US" sz="9600" b="1" dirty="0" err="1" smtClean="0">
                <a:solidFill>
                  <a:srgbClr val="00B0F0"/>
                </a:solidFill>
              </a:rPr>
              <a:t>Dynogrid</a:t>
            </a:r>
            <a:endParaRPr lang="en-US" sz="9600" b="1" dirty="0">
              <a:solidFill>
                <a:srgbClr val="00B0F0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09600" y="3082635"/>
            <a:ext cx="64008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Particle in Cell Code with Adaptive</a:t>
            </a:r>
            <a:r>
              <a:rPr lang="en-US" dirty="0" smtClean="0"/>
              <a:t> 3D Grid </a:t>
            </a:r>
            <a:r>
              <a:rPr lang="en-US" dirty="0" smtClean="0"/>
              <a:t>and Dynamic Load Balancing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435506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Tuesday, April 14</a:t>
            </a:r>
            <a:r>
              <a:rPr lang="en-US" b="1" i="1" baseline="30000" dirty="0" smtClean="0"/>
              <a:t>th</a:t>
            </a:r>
            <a:r>
              <a:rPr lang="en-US" b="1" i="1" dirty="0" smtClean="0"/>
              <a:t>, 2015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629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Simulation</a:t>
            </a:r>
            <a:endParaRPr lang="en-US" dirty="0"/>
          </a:p>
        </p:txBody>
      </p:sp>
      <p:pic>
        <p:nvPicPr>
          <p:cNvPr id="8" name="E_field.mp4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92603" y="1600200"/>
            <a:ext cx="7758794" cy="45259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</a:t>
            </a:r>
            <a:endParaRPr lang="en-US" dirty="0"/>
          </a:p>
        </p:txBody>
      </p:sp>
      <p:pic>
        <p:nvPicPr>
          <p:cNvPr id="10" name="Content Placeholder 9" descr="E_field_00000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034" r="-303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</a:t>
            </a:r>
            <a:endParaRPr lang="en-US" dirty="0"/>
          </a:p>
        </p:txBody>
      </p:sp>
      <p:pic>
        <p:nvPicPr>
          <p:cNvPr id="4" name="Content Placeholder 3" descr="E_field_00008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034" r="-303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(Theory)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Ultimate problem is achieving optimal load balancing</a:t>
            </a:r>
          </a:p>
          <a:p>
            <a:r>
              <a:rPr lang="en-US" dirty="0" smtClean="0"/>
              <a:t>Since distributed memory (due to problem size), only communicating with nearest neighbors is reasonable</a:t>
            </a:r>
          </a:p>
          <a:p>
            <a:r>
              <a:rPr lang="en-US" dirty="0" smtClean="0"/>
              <a:t>Takes p</a:t>
            </a:r>
            <a:r>
              <a:rPr lang="en-US" baseline="30000" dirty="0" smtClean="0"/>
              <a:t>1/3</a:t>
            </a:r>
            <a:r>
              <a:rPr lang="en-US" dirty="0" smtClean="0"/>
              <a:t> iterations for information to disseminate (p</a:t>
            </a:r>
            <a:r>
              <a:rPr lang="en-US" baseline="30000" dirty="0" smtClean="0"/>
              <a:t>1/3</a:t>
            </a:r>
            <a:r>
              <a:rPr lang="en-US" dirty="0" smtClean="0"/>
              <a:t> = # </a:t>
            </a:r>
            <a:r>
              <a:rPr lang="en-US" dirty="0" err="1" smtClean="0"/>
              <a:t>procs</a:t>
            </a:r>
            <a:r>
              <a:rPr lang="en-US" dirty="0" smtClean="0"/>
              <a:t> in one dimension in 3D)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(Specifics)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906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Start with a 3-dimensional grid</a:t>
            </a:r>
          </a:p>
          <a:p>
            <a:pPr lvl="1"/>
            <a:r>
              <a:rPr lang="en-US" dirty="0" smtClean="0"/>
              <a:t>If </a:t>
            </a:r>
            <a:r>
              <a:rPr lang="en-US" u="sng" dirty="0" smtClean="0"/>
              <a:t>D is the finest resolution per dimension</a:t>
            </a:r>
            <a:r>
              <a:rPr lang="en-US" dirty="0" smtClean="0"/>
              <a:t>, a static grid would have D</a:t>
            </a:r>
            <a:r>
              <a:rPr lang="en-US" baseline="30000" dirty="0" smtClean="0"/>
              <a:t>3</a:t>
            </a:r>
            <a:r>
              <a:rPr lang="en-US" dirty="0" smtClean="0"/>
              <a:t> grid points</a:t>
            </a:r>
          </a:p>
          <a:p>
            <a:pPr lvl="1"/>
            <a:r>
              <a:rPr lang="en-US" dirty="0" smtClean="0"/>
              <a:t>In real world, D ≈ 1,000,000 ; This is unmanageable</a:t>
            </a:r>
          </a:p>
          <a:p>
            <a:pPr lvl="1"/>
            <a:r>
              <a:rPr lang="en-US" dirty="0" smtClean="0"/>
              <a:t>A dynamic grid only requires D resolution in small portion of the grid</a:t>
            </a:r>
          </a:p>
          <a:p>
            <a:pPr lvl="1"/>
            <a:r>
              <a:rPr lang="en-US" dirty="0" smtClean="0"/>
              <a:t>For us: D ≈ 100 (D</a:t>
            </a:r>
            <a:r>
              <a:rPr lang="en-US" baseline="30000" dirty="0" smtClean="0"/>
              <a:t>3</a:t>
            </a:r>
            <a:r>
              <a:rPr lang="en-US" dirty="0" smtClean="0"/>
              <a:t> ≈ 1,000,000), but only in ≈1/1,000 of the grid</a:t>
            </a:r>
          </a:p>
          <a:p>
            <a:pPr lvl="1"/>
            <a:r>
              <a:rPr lang="en-US" dirty="0" smtClean="0"/>
              <a:t>However: dynamic grid makes load balancing very tricky</a:t>
            </a:r>
          </a:p>
          <a:p>
            <a:r>
              <a:rPr lang="en-US" dirty="0" smtClean="0"/>
              <a:t>Problem: Load balancing</a:t>
            </a:r>
          </a:p>
          <a:p>
            <a:pPr lvl="1"/>
            <a:r>
              <a:rPr lang="en-US" dirty="0" smtClean="0"/>
              <a:t>How to balance: Grid points? Particles? Both?</a:t>
            </a:r>
          </a:p>
          <a:p>
            <a:pPr lvl="1"/>
            <a:r>
              <a:rPr lang="en-US" dirty="0" smtClean="0"/>
              <a:t>Answer: Get weighted calculation of current grid + particle load, Broadcast All2All load sizes, each grid point decides to either Give some load or Take some load</a:t>
            </a:r>
          </a:p>
          <a:p>
            <a:pPr lvl="1"/>
            <a:r>
              <a:rPr lang="en-US" dirty="0" smtClean="0"/>
              <a:t>How to most efficiently communicate load exchanges between processors at each time step?</a:t>
            </a:r>
          </a:p>
          <a:p>
            <a:pPr lvl="1"/>
            <a:r>
              <a:rPr lang="en-US" dirty="0" smtClean="0"/>
              <a:t>Answer: Give or Take only with neighbors (doing this well is the tricky part)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Estimates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</a:t>
            </a:r>
            <a:r>
              <a:rPr lang="en-US" dirty="0" smtClean="0"/>
              <a:t> = number of grid points</a:t>
            </a:r>
          </a:p>
          <a:p>
            <a:r>
              <a:rPr lang="en-US" dirty="0" smtClean="0"/>
              <a:t>M = number of particles</a:t>
            </a:r>
          </a:p>
          <a:p>
            <a:r>
              <a:rPr lang="en-US" dirty="0" smtClean="0"/>
              <a:t>Sequential case:</a:t>
            </a:r>
          </a:p>
          <a:p>
            <a:pPr lvl="1"/>
            <a:r>
              <a:rPr lang="en-US" dirty="0" smtClean="0"/>
              <a:t>Complexity = O(N+</a:t>
            </a:r>
            <a:r>
              <a:rPr lang="en-US" dirty="0" smtClean="0"/>
              <a:t>M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Parallel case:</a:t>
            </a:r>
          </a:p>
          <a:p>
            <a:pPr lvl="1"/>
            <a:r>
              <a:rPr lang="en-US" dirty="0" smtClean="0"/>
              <a:t>Complexity = O((N+</a:t>
            </a:r>
            <a:r>
              <a:rPr lang="en-US" dirty="0" smtClean="0"/>
              <a:t>M</a:t>
            </a:r>
            <a:r>
              <a:rPr lang="en-US" dirty="0" smtClean="0"/>
              <a:t>)/</a:t>
            </a:r>
            <a:r>
              <a:rPr lang="en-US" dirty="0" err="1" smtClean="0"/>
              <a:t>p</a:t>
            </a:r>
            <a:r>
              <a:rPr lang="en-US" dirty="0" smtClean="0"/>
              <a:t> + (L+M/p</a:t>
            </a:r>
            <a:r>
              <a:rPr lang="en-US" baseline="30000" dirty="0" smtClean="0"/>
              <a:t>2/3</a:t>
            </a:r>
            <a:r>
              <a:rPr lang="en-US" dirty="0" smtClean="0"/>
              <a:t>b) + (L log </a:t>
            </a:r>
            <a:r>
              <a:rPr lang="en-US" dirty="0" err="1" smtClean="0"/>
              <a:t>p</a:t>
            </a:r>
            <a:r>
              <a:rPr lang="en-US" dirty="0" smtClean="0"/>
              <a:t> + (</a:t>
            </a:r>
            <a:r>
              <a:rPr lang="en-US" dirty="0" err="1" smtClean="0"/>
              <a:t>n</a:t>
            </a:r>
            <a:r>
              <a:rPr lang="en-US" dirty="0" smtClean="0"/>
              <a:t> L + p</a:t>
            </a:r>
            <a:r>
              <a:rPr lang="en-US" baseline="30000" dirty="0" smtClean="0"/>
              <a:t>2/3</a:t>
            </a:r>
            <a:r>
              <a:rPr lang="en-US" dirty="0" smtClean="0"/>
              <a:t>/b) p</a:t>
            </a:r>
            <a:r>
              <a:rPr lang="en-US" baseline="30000" dirty="0" smtClean="0"/>
              <a:t>1/3</a:t>
            </a:r>
            <a:r>
              <a:rPr lang="en-US" dirty="0" smtClean="0"/>
              <a:t>))</a:t>
            </a:r>
          </a:p>
          <a:p>
            <a:pPr lvl="2"/>
            <a:r>
              <a:rPr lang="en-US" dirty="0" smtClean="0"/>
              <a:t>Second group of terms = swapping particles between processors as the particles move</a:t>
            </a:r>
          </a:p>
          <a:p>
            <a:pPr lvl="2"/>
            <a:r>
              <a:rPr lang="en-US" dirty="0" smtClean="0"/>
              <a:t>Third group of terms = Load balancing, i.e. intelligently Give or Take grid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Achieve optimum load balancing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Optimize load balancer</a:t>
            </a:r>
          </a:p>
          <a:p>
            <a:pPr lv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Build MPI communication routines</a:t>
            </a:r>
          </a:p>
          <a:p>
            <a:pPr lv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Implement adaptive grid</a:t>
            </a:r>
          </a:p>
          <a:p>
            <a:pPr lv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Possibly add more accurate physics – there is lots of flexibility here, depending on the time available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379</Words>
  <Application>Microsoft Macintosh PowerPoint</Application>
  <PresentationFormat>On-screen Show (4:3)</PresentationFormat>
  <Paragraphs>42</Paragraphs>
  <Slides>9</Slides>
  <Notes>0</Notes>
  <HiddenSlides>0</HiddenSlides>
  <MMClips>1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Dynogrid</vt:lpstr>
      <vt:lpstr>Preliminary Simulation</vt:lpstr>
      <vt:lpstr>Initial</vt:lpstr>
      <vt:lpstr>Final</vt:lpstr>
      <vt:lpstr>Problem Definition (Theory)</vt:lpstr>
      <vt:lpstr>Problem Definition (Specifics)</vt:lpstr>
      <vt:lpstr>Complexity Estimates </vt:lpstr>
      <vt:lpstr>High-level Pseudocode</vt:lpstr>
      <vt:lpstr>Goals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Dynogrid</dc:title>
  <dc:creator>joeliven</dc:creator>
  <cp:lastModifiedBy>Max Porter</cp:lastModifiedBy>
  <cp:revision>23</cp:revision>
  <dcterms:created xsi:type="dcterms:W3CDTF">2015-04-12T20:00:06Z</dcterms:created>
  <dcterms:modified xsi:type="dcterms:W3CDTF">2015-04-13T21:12:07Z</dcterms:modified>
</cp:coreProperties>
</file>