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58" r:id="rId6"/>
    <p:sldId id="272" r:id="rId7"/>
    <p:sldId id="260" r:id="rId8"/>
    <p:sldId id="268" r:id="rId9"/>
    <p:sldId id="269" r:id="rId10"/>
    <p:sldId id="273" r:id="rId11"/>
    <p:sldId id="274" r:id="rId12"/>
    <p:sldId id="263" r:id="rId13"/>
    <p:sldId id="270"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70" d="100"/>
          <a:sy n="70" d="100"/>
        </p:scale>
        <p:origin x="11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Xu" userId="72a40c57-58f8-4deb-8f71-c52d4941dc1d" providerId="ADAL" clId="{1A2AD167-03BD-4192-8625-971A44F5C939}"/>
    <pc:docChg chg="modSld">
      <pc:chgData name="Thomas Xu" userId="72a40c57-58f8-4deb-8f71-c52d4941dc1d" providerId="ADAL" clId="{1A2AD167-03BD-4192-8625-971A44F5C939}" dt="2024-03-27T01:05:19.332" v="50" actId="20577"/>
      <pc:docMkLst>
        <pc:docMk/>
      </pc:docMkLst>
      <pc:sldChg chg="modSp mod">
        <pc:chgData name="Thomas Xu" userId="72a40c57-58f8-4deb-8f71-c52d4941dc1d" providerId="ADAL" clId="{1A2AD167-03BD-4192-8625-971A44F5C939}" dt="2024-03-27T01:05:19.332" v="50" actId="20577"/>
        <pc:sldMkLst>
          <pc:docMk/>
          <pc:sldMk cId="1362934084" sldId="256"/>
        </pc:sldMkLst>
        <pc:spChg chg="mod">
          <ac:chgData name="Thomas Xu" userId="72a40c57-58f8-4deb-8f71-c52d4941dc1d" providerId="ADAL" clId="{1A2AD167-03BD-4192-8625-971A44F5C939}" dt="2024-03-27T01:05:19.332" v="50" actId="20577"/>
          <ac:spMkLst>
            <pc:docMk/>
            <pc:sldMk cId="1362934084" sldId="256"/>
            <ac:spMk id="3" creationId="{930E6464-DA98-43C8-B6C9-5947487546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f5670a12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f5670a12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f5670a12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f5670a12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Additional rows can be added by clicking in the last cell and then using the Tab key </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120689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NZ" i="1" dirty="0">
                <a:latin typeface="Arial" panose="020B0604020202020204" pitchFamily="34" charset="0"/>
                <a:ea typeface="Arial" panose="020B0604020202020204" pitchFamily="34" charset="0"/>
              </a:rPr>
              <a:t>You must show the results of testing. For each component, include a screenshot proving it works.  You can also include notes about each test. </a:t>
            </a:r>
            <a:endParaRPr lang="en-NZ" dirty="0">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3683133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34755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43155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latin typeface="Arial" panose="020B0604020202020204" pitchFamily="34" charset="0"/>
              </a:rPr>
              <a:t>Discuss how the information from planning, testing and trialling of components assisted in the development of a high-quality outcome.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738331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265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27/03/2024</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27/03/2024</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a:t>AS91896(2.7</a:t>
            </a:r>
            <a:r>
              <a:rPr lang="en-NZ" dirty="0"/>
              <a:t>) </a:t>
            </a:r>
            <a:r>
              <a:rPr lang="en-NZ"/>
              <a:t>&amp; AS91887(2.8</a:t>
            </a:r>
            <a:r>
              <a:rPr lang="en-NZ" dirty="0"/>
              <a:t>)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Thomas Xu</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640715"/>
          </a:xfrm>
        </p:spPr>
        <p:txBody>
          <a:bodyPr>
            <a:normAutofit fontScale="90000"/>
          </a:bodyPr>
          <a:lstStyle/>
          <a:p>
            <a:pPr>
              <a:lnSpc>
                <a:spcPct val="115000"/>
              </a:lnSpc>
              <a:spcAft>
                <a:spcPts val="0"/>
              </a:spcAft>
            </a:pPr>
            <a:r>
              <a:rPr lang="en-NZ" sz="4000" dirty="0"/>
              <a:t>Address relevant Implications:</a:t>
            </a:r>
          </a:p>
        </p:txBody>
      </p:sp>
      <p:graphicFrame>
        <p:nvGraphicFramePr>
          <p:cNvPr id="4" name="Table 4">
            <a:extLst>
              <a:ext uri="{FF2B5EF4-FFF2-40B4-BE49-F238E27FC236}">
                <a16:creationId xmlns:a16="http://schemas.microsoft.com/office/drawing/2014/main" id="{54A393A9-6C94-409B-BDCB-65C4ABAA2DD1}"/>
              </a:ext>
            </a:extLst>
          </p:cNvPr>
          <p:cNvGraphicFramePr>
            <a:graphicFrameLocks noGrp="1"/>
          </p:cNvGraphicFramePr>
          <p:nvPr>
            <p:extLst>
              <p:ext uri="{D42A27DB-BD31-4B8C-83A1-F6EECF244321}">
                <p14:modId xmlns:p14="http://schemas.microsoft.com/office/powerpoint/2010/main" val="314179954"/>
              </p:ext>
            </p:extLst>
          </p:nvPr>
        </p:nvGraphicFramePr>
        <p:xfrm>
          <a:off x="782320" y="1213485"/>
          <a:ext cx="10627360" cy="18542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49256304"/>
                    </a:ext>
                  </a:extLst>
                </a:gridCol>
                <a:gridCol w="7122160">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how your final outcome </a:t>
                      </a:r>
                      <a:r>
                        <a:rPr lang="en-NZ" b="1" i="1" dirty="0"/>
                        <a:t>addresses</a:t>
                      </a:r>
                      <a:r>
                        <a:rPr lang="en-NZ" dirty="0"/>
                        <a:t> each implication</a:t>
                      </a:r>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105344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83D5-E1F8-4917-B0BA-FC2E62047445}"/>
              </a:ext>
            </a:extLst>
          </p:cNvPr>
          <p:cNvSpPr>
            <a:spLocks noGrp="1"/>
          </p:cNvSpPr>
          <p:nvPr>
            <p:ph type="title"/>
          </p:nvPr>
        </p:nvSpPr>
        <p:spPr>
          <a:xfrm>
            <a:off x="838200" y="365125"/>
            <a:ext cx="10515600" cy="559435"/>
          </a:xfrm>
        </p:spPr>
        <p:txBody>
          <a:bodyPr>
            <a:normAutofit fontScale="90000"/>
          </a:bodyPr>
          <a:lstStyle/>
          <a:p>
            <a:r>
              <a:rPr lang="en-NZ" sz="4000" dirty="0"/>
              <a:t>Version Control Evidence:</a:t>
            </a:r>
          </a:p>
        </p:txBody>
      </p:sp>
      <p:sp>
        <p:nvSpPr>
          <p:cNvPr id="3" name="Rectangle 2">
            <a:extLst>
              <a:ext uri="{FF2B5EF4-FFF2-40B4-BE49-F238E27FC236}">
                <a16:creationId xmlns:a16="http://schemas.microsoft.com/office/drawing/2014/main" id="{A89172B1-B985-48A3-8018-FC6FF45BCE4F}"/>
              </a:ext>
            </a:extLst>
          </p:cNvPr>
          <p:cNvSpPr/>
          <p:nvPr/>
        </p:nvSpPr>
        <p:spPr>
          <a:xfrm>
            <a:off x="675639" y="1081088"/>
            <a:ext cx="9513815"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Your version control evidence should go here.  This could be in the form of screenshots (both of your GitHub repository as well as your local project folder) as evidence of your incremental development.</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57549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904DD-5A10-446B-A89E-8DA5AC00DE23}"/>
              </a:ext>
            </a:extLst>
          </p:cNvPr>
          <p:cNvSpPr>
            <a:spLocks noGrp="1"/>
          </p:cNvSpPr>
          <p:nvPr>
            <p:ph type="title"/>
          </p:nvPr>
        </p:nvSpPr>
        <p:spPr>
          <a:xfrm>
            <a:off x="838200" y="365125"/>
            <a:ext cx="10515600" cy="721995"/>
          </a:xfrm>
        </p:spPr>
        <p:txBody>
          <a:bodyPr>
            <a:normAutofit/>
          </a:bodyPr>
          <a:lstStyle/>
          <a:p>
            <a:r>
              <a:rPr lang="en-NZ" sz="4000" dirty="0"/>
              <a:t>Final Discussion:</a:t>
            </a:r>
          </a:p>
        </p:txBody>
      </p:sp>
      <p:sp>
        <p:nvSpPr>
          <p:cNvPr id="3" name="Rectangle 2">
            <a:extLst>
              <a:ext uri="{FF2B5EF4-FFF2-40B4-BE49-F238E27FC236}">
                <a16:creationId xmlns:a16="http://schemas.microsoft.com/office/drawing/2014/main" id="{6385A117-1109-4CFD-B531-10565CC9D864}"/>
              </a:ext>
            </a:extLst>
          </p:cNvPr>
          <p:cNvSpPr/>
          <p:nvPr/>
        </p:nvSpPr>
        <p:spPr>
          <a:xfrm>
            <a:off x="838200" y="1087120"/>
            <a:ext cx="8353926" cy="646331"/>
          </a:xfrm>
          <a:prstGeom prst="rect">
            <a:avLst/>
          </a:prstGeom>
        </p:spPr>
        <p:txBody>
          <a:bodyPr wrap="square">
            <a:spAutoFit/>
          </a:bodyPr>
          <a:lstStyle/>
          <a:p>
            <a:r>
              <a:rPr lang="en-NZ" i="1" dirty="0">
                <a:latin typeface="Arial" panose="020B0604020202020204" pitchFamily="34" charset="0"/>
              </a:rPr>
              <a:t>Discuss how the information from planning, testing and trialling of components assisted in the development of a high-quality outcome.</a:t>
            </a:r>
          </a:p>
        </p:txBody>
      </p:sp>
    </p:spTree>
    <p:extLst>
      <p:ext uri="{BB962C8B-B14F-4D97-AF65-F5344CB8AC3E}">
        <p14:creationId xmlns:p14="http://schemas.microsoft.com/office/powerpoint/2010/main" val="2276153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your main (OneDrive) </a:t>
            </a:r>
            <a:r>
              <a:rPr lang="en-NZ" sz="2000" b="1">
                <a:solidFill>
                  <a:srgbClr val="274E13"/>
                </a:solidFill>
              </a:rPr>
              <a:t>project folder: </a:t>
            </a:r>
            <a:r>
              <a:rPr lang="en-NZ" sz="2000" b="1" dirty="0">
                <a:solidFill>
                  <a:srgbClr val="274E13"/>
                </a:solidFill>
              </a:rPr>
              <a:t>[here]</a:t>
            </a:r>
          </a:p>
          <a:p>
            <a:pPr marL="0" indent="0">
              <a:lnSpc>
                <a:spcPct val="100000"/>
              </a:lnSpc>
              <a:spcBef>
                <a:spcPts val="0"/>
              </a:spcBef>
              <a:buClr>
                <a:schemeClr val="dk1"/>
              </a:buClr>
              <a:buSzPts val="1100"/>
              <a:buFont typeface="Arial"/>
              <a:buNone/>
            </a:pP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[here]</a:t>
            </a:r>
          </a:p>
          <a:p>
            <a:pPr marL="0" indent="0">
              <a:lnSpc>
                <a:spcPct val="100000"/>
              </a:lnSpc>
              <a:spcBef>
                <a:spcPts val="0"/>
              </a:spcBef>
              <a:buClr>
                <a:schemeClr val="dk1"/>
              </a:buClr>
              <a:buSzPts val="1100"/>
              <a:buNone/>
            </a:pP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[here]</a:t>
            </a:r>
          </a:p>
          <a:p>
            <a:pPr marL="0" indent="0">
              <a:lnSpc>
                <a:spcPct val="100000"/>
              </a:lnSpc>
              <a:spcBef>
                <a:spcPts val="0"/>
              </a:spcBef>
              <a:buClr>
                <a:schemeClr val="dk1"/>
              </a:buClr>
              <a:buSzPts val="1100"/>
              <a:buFont typeface="Arial"/>
              <a:buNone/>
            </a:pPr>
            <a:r>
              <a:rPr lang="en-NZ" sz="2000" b="1" dirty="0">
                <a:solidFill>
                  <a:srgbClr val="274E13"/>
                </a:solidFill>
              </a:rPr>
              <a:t> </a:t>
            </a:r>
            <a:endParaRPr lang="en-NZ" sz="2000" dirty="0"/>
          </a:p>
        </p:txBody>
      </p:sp>
      <p:graphicFrame>
        <p:nvGraphicFramePr>
          <p:cNvPr id="6" name="Google Shape;56;p13">
            <a:extLst>
              <a:ext uri="{FF2B5EF4-FFF2-40B4-BE49-F238E27FC236}">
                <a16:creationId xmlns:a16="http://schemas.microsoft.com/office/drawing/2014/main" id="{A0658CEC-C8BE-4EBE-8618-7B97BA7329B8}"/>
              </a:ext>
            </a:extLst>
          </p:cNvPr>
          <p:cNvGraphicFramePr/>
          <p:nvPr>
            <p:extLst>
              <p:ext uri="{D42A27DB-BD31-4B8C-83A1-F6EECF244321}">
                <p14:modId xmlns:p14="http://schemas.microsoft.com/office/powerpoint/2010/main" val="3913417117"/>
              </p:ext>
            </p:extLst>
          </p:nvPr>
        </p:nvGraphicFramePr>
        <p:xfrm>
          <a:off x="1693460" y="4327480"/>
          <a:ext cx="8520600" cy="1859026"/>
        </p:xfrm>
        <a:graphic>
          <a:graphicData uri="http://schemas.openxmlformats.org/drawingml/2006/table">
            <a:tbl>
              <a:tblPr>
                <a:noFill/>
              </a:tblPr>
              <a:tblGrid>
                <a:gridCol w="8520600">
                  <a:extLst>
                    <a:ext uri="{9D8B030D-6E8A-4147-A177-3AD203B41FA5}">
                      <a16:colId xmlns:a16="http://schemas.microsoft.com/office/drawing/2014/main" val="20000"/>
                    </a:ext>
                  </a:extLst>
                </a:gridCol>
              </a:tblGrid>
              <a:tr h="1495600">
                <a:tc>
                  <a:txBody>
                    <a:bodyPr/>
                    <a:lstStyle/>
                    <a:p>
                      <a:pPr marL="0" lvl="0" indent="0" algn="l" rtl="0">
                        <a:lnSpc>
                          <a:spcPct val="115000"/>
                        </a:lnSpc>
                        <a:spcBef>
                          <a:spcPts val="0"/>
                        </a:spcBef>
                        <a:spcAft>
                          <a:spcPts val="0"/>
                        </a:spcAft>
                        <a:buNone/>
                      </a:pPr>
                      <a:r>
                        <a:rPr lang="en" sz="2000" b="1" i="1" dirty="0">
                          <a:solidFill>
                            <a:srgbClr val="990000"/>
                          </a:solidFill>
                        </a:rPr>
                        <a:t>Ensure you have made these links ‘public’ so that they are open to anyone, including the marker.</a:t>
                      </a:r>
                    </a:p>
                    <a:p>
                      <a:pPr marL="0" lvl="0" indent="0" algn="l" rtl="0">
                        <a:lnSpc>
                          <a:spcPct val="115000"/>
                        </a:lnSpc>
                        <a:spcBef>
                          <a:spcPts val="0"/>
                        </a:spcBef>
                        <a:spcAft>
                          <a:spcPts val="0"/>
                        </a:spcAft>
                        <a:buNone/>
                      </a:pPr>
                      <a:endParaRPr lang="en" sz="2000" b="1" i="1" dirty="0">
                        <a:solidFill>
                          <a:srgbClr val="990000"/>
                        </a:solidFill>
                      </a:endParaRPr>
                    </a:p>
                    <a:p>
                      <a:pPr marL="0" lvl="0" indent="0" algn="l" rtl="0">
                        <a:lnSpc>
                          <a:spcPct val="115000"/>
                        </a:lnSpc>
                        <a:spcBef>
                          <a:spcPts val="0"/>
                        </a:spcBef>
                        <a:spcAft>
                          <a:spcPts val="0"/>
                        </a:spcAft>
                        <a:buNone/>
                      </a:pPr>
                      <a:r>
                        <a:rPr lang="en" sz="2000" b="1" i="1" dirty="0">
                          <a:solidFill>
                            <a:srgbClr val="990000"/>
                          </a:solidFill>
                        </a:rPr>
                        <a:t>The link to your program is the final outcome of this whole project – your finished program.</a:t>
                      </a:r>
                      <a:endParaRPr sz="2000" b="1" i="1" dirty="0">
                        <a:solidFill>
                          <a:srgbClr val="990000"/>
                        </a:solidFill>
                      </a:endParaRPr>
                    </a:p>
                  </a:txBody>
                  <a:tcPr marL="63500" marR="63500" marT="63500" marB="63500">
                    <a:solidFill>
                      <a:srgbClr val="EA9999"/>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88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Explain relevant Implications:</a:t>
            </a:r>
          </a:p>
        </p:txBody>
      </p:sp>
      <p:sp>
        <p:nvSpPr>
          <p:cNvPr id="5" name="Rectangle 4">
            <a:extLst>
              <a:ext uri="{FF2B5EF4-FFF2-40B4-BE49-F238E27FC236}">
                <a16:creationId xmlns:a16="http://schemas.microsoft.com/office/drawing/2014/main" id="{ACAE53BB-FF7D-43E7-AF26-E5A3D9A837CF}"/>
              </a:ext>
            </a:extLst>
          </p:cNvPr>
          <p:cNvSpPr/>
          <p:nvPr/>
        </p:nvSpPr>
        <p:spPr>
          <a:xfrm>
            <a:off x="726440" y="1028343"/>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graphicFrame>
        <p:nvGraphicFramePr>
          <p:cNvPr id="6" name="Table 4">
            <a:extLst>
              <a:ext uri="{FF2B5EF4-FFF2-40B4-BE49-F238E27FC236}">
                <a16:creationId xmlns:a16="http://schemas.microsoft.com/office/drawing/2014/main" id="{A02ECB3F-5E1A-4602-8844-49609D54ADF8}"/>
              </a:ext>
            </a:extLst>
          </p:cNvPr>
          <p:cNvGraphicFramePr>
            <a:graphicFrameLocks noGrp="1"/>
          </p:cNvGraphicFramePr>
          <p:nvPr>
            <p:extLst>
              <p:ext uri="{D42A27DB-BD31-4B8C-83A1-F6EECF244321}">
                <p14:modId xmlns:p14="http://schemas.microsoft.com/office/powerpoint/2010/main" val="2310723820"/>
              </p:ext>
            </p:extLst>
          </p:nvPr>
        </p:nvGraphicFramePr>
        <p:xfrm>
          <a:off x="589280" y="1574800"/>
          <a:ext cx="10515600" cy="1854200"/>
        </p:xfrm>
        <a:graphic>
          <a:graphicData uri="http://schemas.openxmlformats.org/drawingml/2006/table">
            <a:tbl>
              <a:tblPr firstRow="1" bandRow="1">
                <a:tableStyleId>{5C22544A-7EE6-4342-B048-85BDC9FD1C3A}</a:tableStyleId>
              </a:tblPr>
              <a:tblGrid>
                <a:gridCol w="4017753">
                  <a:extLst>
                    <a:ext uri="{9D8B030D-6E8A-4147-A177-3AD203B41FA5}">
                      <a16:colId xmlns:a16="http://schemas.microsoft.com/office/drawing/2014/main" val="2849256304"/>
                    </a:ext>
                  </a:extLst>
                </a:gridCol>
                <a:gridCol w="6497847">
                  <a:extLst>
                    <a:ext uri="{9D8B030D-6E8A-4147-A177-3AD203B41FA5}">
                      <a16:colId xmlns:a16="http://schemas.microsoft.com/office/drawing/2014/main" val="2106481727"/>
                    </a:ext>
                  </a:extLst>
                </a:gridCol>
              </a:tblGrid>
              <a:tr h="370840">
                <a:tc>
                  <a:txBody>
                    <a:bodyPr/>
                    <a:lstStyle/>
                    <a:p>
                      <a:r>
                        <a:rPr lang="en-NZ" dirty="0"/>
                        <a:t>Relevant implication</a:t>
                      </a:r>
                    </a:p>
                  </a:txBody>
                  <a:tcPr/>
                </a:tc>
                <a:tc>
                  <a:txBody>
                    <a:bodyPr/>
                    <a:lstStyle/>
                    <a:p>
                      <a:r>
                        <a:rPr lang="en-NZ" dirty="0"/>
                        <a:t>Explain the implication and say how it is relevant to </a:t>
                      </a:r>
                      <a:r>
                        <a:rPr lang="en-NZ"/>
                        <a:t>this project</a:t>
                      </a:r>
                      <a:endParaRPr lang="en-NZ" dirty="0"/>
                    </a:p>
                  </a:txBody>
                  <a:tcPr/>
                </a:tc>
                <a:extLst>
                  <a:ext uri="{0D108BD9-81ED-4DB2-BD59-A6C34878D82A}">
                    <a16:rowId xmlns:a16="http://schemas.microsoft.com/office/drawing/2014/main" val="228654289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636529970"/>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845002142"/>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686164491"/>
                  </a:ext>
                </a:extLst>
              </a:tr>
              <a:tr h="370840">
                <a:tc>
                  <a:txBody>
                    <a:bodyPr/>
                    <a:lstStyle/>
                    <a:p>
                      <a:endParaRPr lang="en-NZ" dirty="0"/>
                    </a:p>
                  </a:txBody>
                  <a:tcPr/>
                </a:tc>
                <a:tc>
                  <a:txBody>
                    <a:bodyPr/>
                    <a:lstStyle/>
                    <a:p>
                      <a:endParaRPr lang="en-NZ" dirty="0"/>
                    </a:p>
                  </a:txBody>
                  <a:tcPr/>
                </a:tc>
                <a:extLst>
                  <a:ext uri="{0D108BD9-81ED-4DB2-BD59-A6C34878D82A}">
                    <a16:rowId xmlns:a16="http://schemas.microsoft.com/office/drawing/2014/main" val="1038612699"/>
                  </a:ext>
                </a:extLst>
              </a:tr>
            </a:tbl>
          </a:graphicData>
        </a:graphic>
      </p:graphicFrame>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a:xfrm>
            <a:off x="838200" y="365125"/>
            <a:ext cx="10515600" cy="600075"/>
          </a:xfrm>
        </p:spPr>
        <p:txBody>
          <a:bodyPr>
            <a:normAutofit fontScale="90000"/>
          </a:bodyPr>
          <a:lstStyle/>
          <a:p>
            <a:r>
              <a:rPr lang="en-NZ" sz="4000" dirty="0"/>
              <a:t>Decomposition:</a:t>
            </a:r>
          </a:p>
        </p:txBody>
      </p:sp>
      <p:sp>
        <p:nvSpPr>
          <p:cNvPr id="4" name="Rectangle 3">
            <a:extLst>
              <a:ext uri="{FF2B5EF4-FFF2-40B4-BE49-F238E27FC236}">
                <a16:creationId xmlns:a16="http://schemas.microsoft.com/office/drawing/2014/main" id="{937BF58F-E358-4625-919F-7C3D6EEBA8FB}"/>
              </a:ext>
            </a:extLst>
          </p:cNvPr>
          <p:cNvSpPr/>
          <p:nvPr/>
        </p:nvSpPr>
        <p:spPr>
          <a:xfrm>
            <a:off x="838200" y="965200"/>
            <a:ext cx="9999846" cy="708912"/>
          </a:xfrm>
          <a:prstGeom prst="rect">
            <a:avLst/>
          </a:prstGeom>
        </p:spPr>
        <p:txBody>
          <a:bodyPr wrap="square">
            <a:spAutoFit/>
          </a:bodyPr>
          <a:lstStyle/>
          <a:p>
            <a:pPr>
              <a:lnSpc>
                <a:spcPct val="115000"/>
              </a:lnSpc>
            </a:pPr>
            <a:r>
              <a:rPr lang="en-NZ" i="1" dirty="0"/>
              <a:t>Paste screenshots of your initial Trello board / task decomposition on this slide.  If you have a long list, you might need to break it up into several slides. </a:t>
            </a:r>
            <a:r>
              <a:rPr lang="en-NZ" dirty="0">
                <a:latin typeface="Arial" panose="020B0604020202020204" pitchFamily="34" charset="0"/>
                <a:ea typeface="Arial" panose="020B0604020202020204" pitchFamily="34" charset="0"/>
              </a:rPr>
              <a:t> </a:t>
            </a:r>
          </a:p>
        </p:txBody>
      </p:sp>
    </p:spTree>
    <p:extLst>
      <p:ext uri="{BB962C8B-B14F-4D97-AF65-F5344CB8AC3E}">
        <p14:creationId xmlns:p14="http://schemas.microsoft.com/office/powerpoint/2010/main" val="3760331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15600" y="349527"/>
            <a:ext cx="11360800" cy="763600"/>
          </a:xfrm>
          <a:prstGeom prst="rect">
            <a:avLst/>
          </a:prstGeom>
        </p:spPr>
        <p:txBody>
          <a:bodyPr spcFirstLastPara="1" vert="horz" wrap="square" lIns="121900" tIns="121900" rIns="121900" bIns="121900" rtlCol="0" anchor="t" anchorCtr="0">
            <a:noAutofit/>
          </a:bodyPr>
          <a:lstStyle/>
          <a:p>
            <a:r>
              <a:rPr lang="en" sz="4000" dirty="0"/>
              <a:t>[Component name] (Trello screenshot)</a:t>
            </a:r>
            <a:endParaRPr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15600" y="217447"/>
            <a:ext cx="11360800" cy="763600"/>
          </a:xfrm>
          <a:prstGeom prst="rect">
            <a:avLst/>
          </a:prstGeom>
        </p:spPr>
        <p:txBody>
          <a:bodyPr spcFirstLastPara="1" vert="horz" wrap="square" lIns="121900" tIns="121900" rIns="121900" bIns="121900" rtlCol="0" anchor="t" anchorCtr="0">
            <a:noAutofit/>
          </a:bodyPr>
          <a:lstStyle/>
          <a:p>
            <a:r>
              <a:rPr lang="en" sz="4000" dirty="0"/>
              <a:t>[Component name] - Test Plan</a:t>
            </a:r>
            <a:endParaRPr sz="4000" dirty="0"/>
          </a:p>
        </p:txBody>
      </p:sp>
      <p:graphicFrame>
        <p:nvGraphicFramePr>
          <p:cNvPr id="92" name="Google Shape;92;p19"/>
          <p:cNvGraphicFramePr/>
          <p:nvPr>
            <p:extLst>
              <p:ext uri="{D42A27DB-BD31-4B8C-83A1-F6EECF244321}">
                <p14:modId xmlns:p14="http://schemas.microsoft.com/office/powerpoint/2010/main" val="2698883836"/>
              </p:ext>
            </p:extLst>
          </p:nvPr>
        </p:nvGraphicFramePr>
        <p:xfrm>
          <a:off x="509967" y="1690300"/>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dirty="0"/>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518343B6-2201-4ACD-B907-770BC22E8B26}"/>
              </a:ext>
            </a:extLst>
          </p:cNvPr>
          <p:cNvSpPr/>
          <p:nvPr/>
        </p:nvSpPr>
        <p:spPr>
          <a:xfrm>
            <a:off x="645160" y="1151007"/>
            <a:ext cx="999984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Additional rows can be added by clicking in the last cell and then using the Tab key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749300" y="223520"/>
            <a:ext cx="10515600" cy="806768"/>
          </a:xfrm>
        </p:spPr>
        <p:txBody>
          <a:bodyPr>
            <a:normAutofit/>
          </a:bodyPr>
          <a:lstStyle/>
          <a:p>
            <a:r>
              <a:rPr lang="en-NZ" sz="4000" dirty="0"/>
              <a:t>[Component name]: Trialling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660400" y="1030288"/>
            <a:ext cx="10693400" cy="923330"/>
          </a:xfrm>
          <a:prstGeom prst="rect">
            <a:avLst/>
          </a:prstGeom>
          <a:noFill/>
        </p:spPr>
        <p:txBody>
          <a:bodyPr wrap="square">
            <a:spAutoFit/>
          </a:bodyPr>
          <a:lstStyle/>
          <a:p>
            <a:r>
              <a:rPr lang="en-NZ" i="1" dirty="0"/>
              <a:t>NOTE: Trialling needs to happen for </a:t>
            </a:r>
            <a:r>
              <a:rPr lang="en-NZ" b="1" i="1" dirty="0"/>
              <a:t>at least 2 </a:t>
            </a:r>
            <a:r>
              <a:rPr lang="en-NZ" i="1" dirty="0"/>
              <a:t>of your components but is not necessary for ALL components.</a:t>
            </a:r>
          </a:p>
          <a:p>
            <a:r>
              <a:rPr lang="en" i="1" dirty="0"/>
              <a:t>Trialling is not the same as testing. Trialling is about finding different ways of building the same component. Show evidence of  your trialling  here. Select one of your trials for further development and give reasons for your choice. </a:t>
            </a:r>
            <a:endParaRPr lang="en-NZ" dirty="0"/>
          </a:p>
        </p:txBody>
      </p:sp>
    </p:spTree>
    <p:extLst>
      <p:ext uri="{BB962C8B-B14F-4D97-AF65-F5344CB8AC3E}">
        <p14:creationId xmlns:p14="http://schemas.microsoft.com/office/powerpoint/2010/main" val="270828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D32F-7C18-4D00-8D54-2FB046F0A206}"/>
              </a:ext>
            </a:extLst>
          </p:cNvPr>
          <p:cNvSpPr>
            <a:spLocks noGrp="1"/>
          </p:cNvSpPr>
          <p:nvPr>
            <p:ph type="title"/>
          </p:nvPr>
        </p:nvSpPr>
        <p:spPr>
          <a:xfrm>
            <a:off x="838200" y="518160"/>
            <a:ext cx="10515600" cy="562928"/>
          </a:xfrm>
        </p:spPr>
        <p:txBody>
          <a:bodyPr>
            <a:normAutofit fontScale="90000"/>
          </a:bodyPr>
          <a:lstStyle/>
          <a:p>
            <a:r>
              <a:rPr lang="en-NZ" dirty="0"/>
              <a:t>[Component name]: Testing </a:t>
            </a:r>
          </a:p>
        </p:txBody>
      </p:sp>
      <p:sp>
        <p:nvSpPr>
          <p:cNvPr id="4" name="TextBox 3">
            <a:extLst>
              <a:ext uri="{FF2B5EF4-FFF2-40B4-BE49-F238E27FC236}">
                <a16:creationId xmlns:a16="http://schemas.microsoft.com/office/drawing/2014/main" id="{8CD07A82-A944-4A9B-9A52-515DAC30878A}"/>
              </a:ext>
            </a:extLst>
          </p:cNvPr>
          <p:cNvSpPr txBox="1"/>
          <p:nvPr/>
        </p:nvSpPr>
        <p:spPr>
          <a:xfrm>
            <a:off x="749300" y="1081088"/>
            <a:ext cx="10693400" cy="646331"/>
          </a:xfrm>
          <a:prstGeom prst="rect">
            <a:avLst/>
          </a:prstGeom>
          <a:noFill/>
        </p:spPr>
        <p:txBody>
          <a:bodyPr wrap="square">
            <a:spAutoFit/>
          </a:bodyPr>
          <a:lstStyle/>
          <a:p>
            <a:r>
              <a:rPr lang="en-NZ" i="1" dirty="0"/>
              <a:t>You must show the results of testing. For each component, include a screenshot proving it works.  You can also include notes about each test. </a:t>
            </a:r>
          </a:p>
        </p:txBody>
      </p:sp>
    </p:spTree>
    <p:extLst>
      <p:ext uri="{BB962C8B-B14F-4D97-AF65-F5344CB8AC3E}">
        <p14:creationId xmlns:p14="http://schemas.microsoft.com/office/powerpoint/2010/main" val="8959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a:xfrm>
            <a:off x="838199" y="406400"/>
            <a:ext cx="10515600" cy="583248"/>
          </a:xfrm>
        </p:spPr>
        <p:txBody>
          <a:bodyPr>
            <a:normAutofit fontScale="90000"/>
          </a:bodyPr>
          <a:lstStyle/>
          <a:p>
            <a:r>
              <a:rPr lang="en-NZ" sz="4000"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089283"/>
            <a:ext cx="8767813"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Show testing for your assembled outcome below.  This should include a test plan followed by screenshot proof.  </a:t>
            </a:r>
            <a:endParaRPr lang="en-NZ"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84233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8b8155-5114-47b0-a9fa-eb229fbfe01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1FA5F42E32064EBC712696EE2EC419" ma:contentTypeVersion="1" ma:contentTypeDescription="Create a new document." ma:contentTypeScope="" ma:versionID="8da24ec2fec523de482f60ce898ffe29">
  <xsd:schema xmlns:xsd="http://www.w3.org/2001/XMLSchema" xmlns:xs="http://www.w3.org/2001/XMLSchema" xmlns:p="http://schemas.microsoft.com/office/2006/metadata/properties" xmlns:ns2="e38b8155-5114-47b0-a9fa-eb229fbfe015" targetNamespace="http://schemas.microsoft.com/office/2006/metadata/properties" ma:root="true" ma:fieldsID="1e3f358edf1a5d679493ec63a22a5273" ns2:_="">
    <xsd:import namespace="e38b8155-5114-47b0-a9fa-eb229fbfe015"/>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b8155-5114-47b0-a9fa-eb229fbfe01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46E379-F785-4EC3-9D7D-4625EC2D6FE4}">
  <ds:schemaRefs>
    <ds:schemaRef ds:uri="http://schemas.microsoft.com/office/2006/metadata/properties"/>
    <ds:schemaRef ds:uri="http://schemas.microsoft.com/office/infopath/2007/PartnerControls"/>
    <ds:schemaRef ds:uri="e38b8155-5114-47b0-a9fa-eb229fbfe015"/>
  </ds:schemaRefs>
</ds:datastoreItem>
</file>

<file path=customXml/itemProps2.xml><?xml version="1.0" encoding="utf-8"?>
<ds:datastoreItem xmlns:ds="http://schemas.openxmlformats.org/officeDocument/2006/customXml" ds:itemID="{850509B3-B737-4CBB-82EF-E3EDD3E90B92}">
  <ds:schemaRefs>
    <ds:schemaRef ds:uri="http://schemas.microsoft.com/sharepoint/v3/contenttype/forms"/>
  </ds:schemaRefs>
</ds:datastoreItem>
</file>

<file path=customXml/itemProps3.xml><?xml version="1.0" encoding="utf-8"?>
<ds:datastoreItem xmlns:ds="http://schemas.openxmlformats.org/officeDocument/2006/customXml" ds:itemID="{46D95F95-BD04-4506-AA32-6C1F5D8BD8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b8155-5114-47b0-a9fa-eb229fbfe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610</TotalTime>
  <Words>643</Words>
  <Application>Microsoft Office PowerPoint</Application>
  <PresentationFormat>Widescreen</PresentationFormat>
  <Paragraphs>54</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AS91896(2.7) &amp; AS91887(2.8) Documentation</vt:lpstr>
      <vt:lpstr>[Overtype this with your program name]</vt:lpstr>
      <vt:lpstr>Explain relevant Implications:</vt:lpstr>
      <vt:lpstr>Decomposition:</vt:lpstr>
      <vt:lpstr>[Component name] (Trello screenshot)</vt:lpstr>
      <vt:lpstr>[Component name] - Test Plan</vt:lpstr>
      <vt:lpstr>[Component name]: Trialling </vt:lpstr>
      <vt:lpstr>[Component name]: Testing </vt:lpstr>
      <vt:lpstr>Assembled Outcome Testing:</vt:lpstr>
      <vt:lpstr>Address relevant Implications:</vt:lpstr>
      <vt:lpstr>Version Control Evidence:</vt:lpstr>
      <vt:lpstr>Final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Thomas Xu</cp:lastModifiedBy>
  <cp:revision>11</cp:revision>
  <dcterms:created xsi:type="dcterms:W3CDTF">2020-03-13T23:52:53Z</dcterms:created>
  <dcterms:modified xsi:type="dcterms:W3CDTF">2024-03-27T01:05:24Z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0x010100CF1FA5F42E32064EBC712696EE2EC419</vt:lpwstr>
  </property>
</Properties>
</file>