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gYOEJc4yATjrF4f4vje0CXhCVy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830392" y="1191256"/>
            <a:ext cx="745763" cy="45826"/>
            <a:chOff x="4580561" y="2589004"/>
            <a:chExt cx="1064464" cy="25200"/>
          </a:xfrm>
        </p:grpSpPr>
        <p:sp>
          <p:nvSpPr>
            <p:cNvPr id="27" name="Google Shape;27;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830392" y="1191256"/>
            <a:ext cx="745763" cy="45826"/>
            <a:chOff x="4580561" y="2589004"/>
            <a:chExt cx="1064464" cy="25200"/>
          </a:xfrm>
        </p:grpSpPr>
        <p:sp>
          <p:nvSpPr>
            <p:cNvPr id="34" name="Google Shape;34;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5"/>
          <p:cNvGrpSpPr/>
          <p:nvPr/>
        </p:nvGrpSpPr>
        <p:grpSpPr>
          <a:xfrm>
            <a:off x="830392" y="1191256"/>
            <a:ext cx="745763" cy="45826"/>
            <a:chOff x="4580561" y="2589004"/>
            <a:chExt cx="1064464" cy="25200"/>
          </a:xfrm>
        </p:grpSpPr>
        <p:sp>
          <p:nvSpPr>
            <p:cNvPr id="50" name="Google Shape;5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6"/>
          <p:cNvGrpSpPr/>
          <p:nvPr/>
        </p:nvGrpSpPr>
        <p:grpSpPr>
          <a:xfrm>
            <a:off x="830392" y="4169130"/>
            <a:ext cx="745763" cy="45826"/>
            <a:chOff x="4580561" y="2589004"/>
            <a:chExt cx="1064464" cy="25200"/>
          </a:xfrm>
        </p:grpSpPr>
        <p:sp>
          <p:nvSpPr>
            <p:cNvPr id="57" name="Google Shape;5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830392" y="1191256"/>
            <a:ext cx="745763" cy="45826"/>
            <a:chOff x="4580561" y="2589004"/>
            <a:chExt cx="1064464" cy="25200"/>
          </a:xfrm>
        </p:grpSpPr>
        <p:sp>
          <p:nvSpPr>
            <p:cNvPr id="64" name="Google Shape;6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sagemaker.readthedocs.io/en/stable/overview.html#local-mo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aws.amazon.com/sagemaker/latest/dg/whatis.html" TargetMode="External"/><Relationship Id="rId4" Type="http://schemas.openxmlformats.org/officeDocument/2006/relationships/hyperlink" Target="https://en.wikipedia.org/wiki/Residual_neural_network" TargetMode="External"/><Relationship Id="rId5" Type="http://schemas.openxmlformats.org/officeDocument/2006/relationships/hyperlink" Target="https://arxiv.org/abs/1608.0699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Face Mask Detection Project (FMDP)</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Mark Stockwell &amp; Wesley 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Google Colab	</a:t>
            </a:r>
            <a:endParaRPr/>
          </a:p>
        </p:txBody>
      </p:sp>
      <p:sp>
        <p:nvSpPr>
          <p:cNvPr id="147" name="Google Shape;147;p10"/>
          <p:cNvSpPr txBox="1"/>
          <p:nvPr>
            <p:ph idx="1" type="body"/>
          </p:nvPr>
        </p:nvSpPr>
        <p:spPr>
          <a:xfrm>
            <a:off x="729450" y="2078875"/>
            <a:ext cx="50955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100">
                <a:solidFill>
                  <a:srgbClr val="333333"/>
                </a:solidFill>
                <a:latin typeface="Arial"/>
                <a:ea typeface="Arial"/>
                <a:cs typeface="Arial"/>
                <a:sym typeface="Arial"/>
              </a:rPr>
              <a:t>Google Colaboratory allows anyone to write and execute arbitrary python code in the browser. It comes with many different libraries and software development kits that assist with machine learning and data mining. Additionally, it provides free computing resources. Although some usages are limited, Google Colab helps with synchronizing our workflow to ensure that development is always up to date. We chose google colab because it has the environment that has most of the libraries preinstalled. All we would have to do as developers is ensure that our code matches our cloud services in terms of authorization and access.</a:t>
            </a:r>
            <a:endParaRPr/>
          </a:p>
        </p:txBody>
      </p:sp>
      <p:pic>
        <p:nvPicPr>
          <p:cNvPr id="148" name="Google Shape;148;p10"/>
          <p:cNvPicPr preferRelativeResize="0"/>
          <p:nvPr/>
        </p:nvPicPr>
        <p:blipFill rotWithShape="1">
          <a:blip r:embed="rId3">
            <a:alphaModFix/>
          </a:blip>
          <a:srcRect b="0" l="0" r="0" t="0"/>
          <a:stretch/>
        </p:blipFill>
        <p:spPr>
          <a:xfrm>
            <a:off x="6586950" y="2078875"/>
            <a:ext cx="2076450" cy="20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Amazon S3</a:t>
            </a:r>
            <a:endParaRPr/>
          </a:p>
        </p:txBody>
      </p:sp>
      <p:sp>
        <p:nvSpPr>
          <p:cNvPr id="154" name="Google Shape;154;p11"/>
          <p:cNvSpPr txBox="1"/>
          <p:nvPr>
            <p:ph idx="1" type="body"/>
          </p:nvPr>
        </p:nvSpPr>
        <p:spPr>
          <a:xfrm>
            <a:off x="729450" y="2078875"/>
            <a:ext cx="53802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Amazon Simple Storage Service (Amazon S3) is an object storage service that offers scalable storage, data availability, security, and performance. We use Amazon S3 to help build data lakes to help store the images we extract from Kaggle. S3 is an object service that stores data as objects within buckets. Images that we extract that contain masks will be separated from the images without masks in different buckets. Boto3 (Amazon’s Software Development Kit) helps make it easy to transfer images locally to the cloud. From there these images can be used for training models either locally or via Amazon SageMaker</a:t>
            </a:r>
            <a:endParaRPr/>
          </a:p>
        </p:txBody>
      </p:sp>
      <p:pic>
        <p:nvPicPr>
          <p:cNvPr id="155" name="Google Shape;155;p11"/>
          <p:cNvPicPr preferRelativeResize="0"/>
          <p:nvPr/>
        </p:nvPicPr>
        <p:blipFill rotWithShape="1">
          <a:blip r:embed="rId3">
            <a:alphaModFix/>
          </a:blip>
          <a:srcRect b="0" l="0" r="0" t="0"/>
          <a:stretch/>
        </p:blipFill>
        <p:spPr>
          <a:xfrm>
            <a:off x="6362629" y="2708671"/>
            <a:ext cx="2343646" cy="100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Amazon SageMaker</a:t>
            </a:r>
            <a:endParaRPr/>
          </a:p>
        </p:txBody>
      </p:sp>
      <p:sp>
        <p:nvSpPr>
          <p:cNvPr id="161" name="Google Shape;161;p12"/>
          <p:cNvSpPr txBox="1"/>
          <p:nvPr>
            <p:ph idx="1" type="body"/>
          </p:nvPr>
        </p:nvSpPr>
        <p:spPr>
          <a:xfrm>
            <a:off x="729450" y="2078875"/>
            <a:ext cx="54750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Amazon SageMaker is a fully managed machine learning service that allows developers to easily build and train machine learning models and deploy them into a production environment. We chose this as the solution to help build models because it is easy integratable with Amazon S3 storage to extract the necessary data to train image classification models. From there these models can be easily deployed and used for inference. Having all the solutions for storage and model development on the cloud allows us to focus less on infrastructure and logistical setup and work primarily on training and deployment. </a:t>
            </a:r>
            <a:endParaRPr/>
          </a:p>
        </p:txBody>
      </p:sp>
      <p:pic>
        <p:nvPicPr>
          <p:cNvPr id="162" name="Google Shape;162;p12"/>
          <p:cNvPicPr preferRelativeResize="0"/>
          <p:nvPr/>
        </p:nvPicPr>
        <p:blipFill rotWithShape="1">
          <a:blip r:embed="rId3">
            <a:alphaModFix/>
          </a:blip>
          <a:srcRect b="0" l="0" r="0" t="0"/>
          <a:stretch/>
        </p:blipFill>
        <p:spPr>
          <a:xfrm>
            <a:off x="6519425" y="2228350"/>
            <a:ext cx="2333625" cy="196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729450" y="1322450"/>
            <a:ext cx="7688400" cy="1518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Architecture Diagram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4"/>
          <p:cNvPicPr preferRelativeResize="0"/>
          <p:nvPr/>
        </p:nvPicPr>
        <p:blipFill rotWithShape="1">
          <a:blip r:embed="rId3">
            <a:alphaModFix/>
          </a:blip>
          <a:srcRect b="0" l="0" r="0" t="0"/>
          <a:stretch/>
        </p:blipFill>
        <p:spPr>
          <a:xfrm>
            <a:off x="1741375" y="2608950"/>
            <a:ext cx="6011174" cy="2212075"/>
          </a:xfrm>
          <a:prstGeom prst="rect">
            <a:avLst/>
          </a:prstGeom>
          <a:noFill/>
          <a:ln>
            <a:noFill/>
          </a:ln>
        </p:spPr>
      </p:pic>
      <p:sp>
        <p:nvSpPr>
          <p:cNvPr id="173" name="Google Shape;173;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 Architecture</a:t>
            </a:r>
            <a:endParaRPr/>
          </a:p>
        </p:txBody>
      </p:sp>
      <p:sp>
        <p:nvSpPr>
          <p:cNvPr id="174" name="Google Shape;174;p14"/>
          <p:cNvSpPr txBox="1"/>
          <p:nvPr>
            <p:ph idx="1" type="body"/>
          </p:nvPr>
        </p:nvSpPr>
        <p:spPr>
          <a:xfrm>
            <a:off x="729450" y="1850275"/>
            <a:ext cx="6219900" cy="1092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Kaggle dataset will be loaded to S3 via python Jupyter Notebook.</a:t>
            </a:r>
            <a:endParaRPr sz="1307">
              <a:highlight>
                <a:schemeClr val="lt1"/>
              </a:highlight>
            </a:endParaRPr>
          </a:p>
          <a:p>
            <a:pPr indent="0" lvl="0" marL="0" rtl="0" algn="l">
              <a:lnSpc>
                <a:spcPct val="95000"/>
              </a:lnSpc>
              <a:spcBef>
                <a:spcPts val="1200"/>
              </a:spcBef>
              <a:spcAft>
                <a:spcPts val="0"/>
              </a:spcAft>
              <a:buSzPts val="852"/>
              <a:buNone/>
            </a:pPr>
            <a:r>
              <a:rPr lang="en" sz="1307">
                <a:highlight>
                  <a:schemeClr val="lt1"/>
                </a:highlight>
              </a:rPr>
              <a:t>Train and test datasets will be randomly split and stored in separate S3 folders. </a:t>
            </a:r>
            <a:endParaRPr sz="1307">
              <a:highlight>
                <a:schemeClr val="lt1"/>
              </a:highlight>
            </a:endParaRPr>
          </a:p>
          <a:p>
            <a:pPr indent="0" lvl="0" marL="0" rtl="0" algn="l">
              <a:lnSpc>
                <a:spcPct val="95000"/>
              </a:lnSpc>
              <a:spcBef>
                <a:spcPts val="1200"/>
              </a:spcBef>
              <a:spcAft>
                <a:spcPts val="1200"/>
              </a:spcAft>
              <a:buSzPts val="852"/>
              <a:buNone/>
            </a:pPr>
            <a:r>
              <a:rPr lang="en" sz="1307">
                <a:highlight>
                  <a:schemeClr val="lt1"/>
                </a:highlight>
              </a:rPr>
              <a:t>SageMaker will read directly from S3.</a:t>
            </a:r>
            <a:endParaRPr sz="1307">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729450" y="1322450"/>
            <a:ext cx="7688400" cy="1518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Data Processing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Pipelines - Download from Kaggle</a:t>
            </a:r>
            <a:endParaRPr/>
          </a:p>
        </p:txBody>
      </p:sp>
      <p:sp>
        <p:nvSpPr>
          <p:cNvPr id="185" name="Google Shape;185;p16"/>
          <p:cNvSpPr txBox="1"/>
          <p:nvPr>
            <p:ph idx="1" type="body"/>
          </p:nvPr>
        </p:nvSpPr>
        <p:spPr>
          <a:xfrm>
            <a:off x="729450" y="2027800"/>
            <a:ext cx="7818300" cy="843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Python code executed on Colaboratory infrastructure will download and unzip the Kaggle dataset. </a:t>
            </a:r>
            <a:endParaRPr sz="1307">
              <a:highlight>
                <a:schemeClr val="lt1"/>
              </a:highlight>
            </a:endParaRPr>
          </a:p>
        </p:txBody>
      </p:sp>
      <p:sp>
        <p:nvSpPr>
          <p:cNvPr id="186" name="Google Shape;186;p16"/>
          <p:cNvSpPr txBox="1"/>
          <p:nvPr/>
        </p:nvSpPr>
        <p:spPr>
          <a:xfrm>
            <a:off x="649650" y="2760475"/>
            <a:ext cx="7977900" cy="1025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0000FF"/>
                </a:solidFill>
                <a:highlight>
                  <a:srgbClr val="FFFFFE"/>
                </a:highlight>
                <a:latin typeface="Courier New"/>
                <a:ea typeface="Courier New"/>
                <a:cs typeface="Courier New"/>
                <a:sym typeface="Courier New"/>
              </a:rPr>
              <a:t>!</a:t>
            </a:r>
            <a:r>
              <a:rPr b="0" i="0" lang="en" sz="850" u="none" cap="none" strike="noStrike">
                <a:solidFill>
                  <a:srgbClr val="000000"/>
                </a:solidFill>
                <a:highlight>
                  <a:srgbClr val="FFFFFE"/>
                </a:highlight>
                <a:latin typeface="Courier New"/>
                <a:ea typeface="Courier New"/>
                <a:cs typeface="Courier New"/>
                <a:sym typeface="Courier New"/>
              </a:rPr>
              <a:t>pip3 install opendatasets</a:t>
            </a:r>
            <a:endParaRPr b="0" i="0" sz="8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F00DB"/>
                </a:solidFill>
                <a:highlight>
                  <a:srgbClr val="FFFFFE"/>
                </a:highlight>
                <a:latin typeface="Courier New"/>
                <a:ea typeface="Courier New"/>
                <a:cs typeface="Courier New"/>
                <a:sym typeface="Courier New"/>
              </a:rPr>
              <a:t>import</a:t>
            </a:r>
            <a:r>
              <a:rPr b="0" i="0" lang="en" sz="850" u="none" cap="none" strike="noStrike">
                <a:solidFill>
                  <a:srgbClr val="000000"/>
                </a:solidFill>
                <a:highlight>
                  <a:srgbClr val="FFFFFE"/>
                </a:highlight>
                <a:latin typeface="Courier New"/>
                <a:ea typeface="Courier New"/>
                <a:cs typeface="Courier New"/>
                <a:sym typeface="Courier New"/>
              </a:rPr>
              <a:t> datetime</a:t>
            </a:r>
            <a:endParaRPr b="0" i="0" sz="8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F00DB"/>
                </a:solidFill>
                <a:highlight>
                  <a:srgbClr val="FFFFFE"/>
                </a:highlight>
                <a:latin typeface="Courier New"/>
                <a:ea typeface="Courier New"/>
                <a:cs typeface="Courier New"/>
                <a:sym typeface="Courier New"/>
              </a:rPr>
              <a:t>import</a:t>
            </a:r>
            <a:r>
              <a:rPr b="0" i="0" lang="en" sz="850" u="none" cap="none" strike="noStrike">
                <a:solidFill>
                  <a:srgbClr val="000000"/>
                </a:solidFill>
                <a:highlight>
                  <a:srgbClr val="FFFFFE"/>
                </a:highlight>
                <a:latin typeface="Courier New"/>
                <a:ea typeface="Courier New"/>
                <a:cs typeface="Courier New"/>
                <a:sym typeface="Courier New"/>
              </a:rPr>
              <a:t> opendatasets </a:t>
            </a:r>
            <a:r>
              <a:rPr b="0" i="0" lang="en" sz="850" u="none" cap="none" strike="noStrike">
                <a:solidFill>
                  <a:srgbClr val="AF00DB"/>
                </a:solidFill>
                <a:highlight>
                  <a:srgbClr val="FFFFFE"/>
                </a:highlight>
                <a:latin typeface="Courier New"/>
                <a:ea typeface="Courier New"/>
                <a:cs typeface="Courier New"/>
                <a:sym typeface="Courier New"/>
              </a:rPr>
              <a:t>as</a:t>
            </a:r>
            <a:r>
              <a:rPr b="0" i="0" lang="en" sz="850" u="none" cap="none" strike="noStrike">
                <a:solidFill>
                  <a:srgbClr val="000000"/>
                </a:solidFill>
                <a:highlight>
                  <a:srgbClr val="FFFFFE"/>
                </a:highlight>
                <a:latin typeface="Courier New"/>
                <a:ea typeface="Courier New"/>
                <a:cs typeface="Courier New"/>
                <a:sym typeface="Courier New"/>
              </a:rPr>
              <a:t> od</a:t>
            </a:r>
            <a:endParaRPr b="0" i="0" sz="8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795E26"/>
                </a:solidFill>
                <a:highlight>
                  <a:srgbClr val="FFFFFE"/>
                </a:highlight>
                <a:latin typeface="Courier New"/>
                <a:ea typeface="Courier New"/>
                <a:cs typeface="Courier New"/>
                <a:sym typeface="Courier New"/>
              </a:rPr>
              <a:t>print</a:t>
            </a:r>
            <a:r>
              <a:rPr b="0" i="0" lang="en" sz="850" u="none" cap="none" strike="noStrike">
                <a:solidFill>
                  <a:srgbClr val="000000"/>
                </a:solidFill>
                <a:highlight>
                  <a:srgbClr val="FFFFFE"/>
                </a:highlight>
                <a:latin typeface="Courier New"/>
                <a:ea typeface="Courier New"/>
                <a:cs typeface="Courier New"/>
                <a:sym typeface="Courier New"/>
              </a:rPr>
              <a:t>(</a:t>
            </a:r>
            <a:r>
              <a:rPr b="0" i="0" lang="en" sz="850" u="none" cap="none" strike="noStrike">
                <a:solidFill>
                  <a:srgbClr val="A31515"/>
                </a:solidFill>
                <a:highlight>
                  <a:srgbClr val="FFFFFE"/>
                </a:highlight>
                <a:latin typeface="Courier New"/>
                <a:ea typeface="Courier New"/>
                <a:cs typeface="Courier New"/>
                <a:sym typeface="Courier New"/>
              </a:rPr>
              <a:t>"starting download"</a:t>
            </a:r>
            <a:r>
              <a:rPr b="0" i="0" lang="en" sz="850" u="none" cap="none" strike="noStrike">
                <a:solidFill>
                  <a:srgbClr val="000000"/>
                </a:solidFill>
                <a:highlight>
                  <a:srgbClr val="FFFFFE"/>
                </a:highlight>
                <a:latin typeface="Courier New"/>
                <a:ea typeface="Courier New"/>
                <a:cs typeface="Courier New"/>
                <a:sym typeface="Courier New"/>
              </a:rPr>
              <a:t>,datetime.datetime.now())</a:t>
            </a:r>
            <a:endParaRPr b="0" i="0" sz="8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000000"/>
                </a:solidFill>
                <a:highlight>
                  <a:srgbClr val="FFFFFE"/>
                </a:highlight>
                <a:latin typeface="Courier New"/>
                <a:ea typeface="Courier New"/>
                <a:cs typeface="Courier New"/>
                <a:sym typeface="Courier New"/>
              </a:rPr>
              <a:t>od.download(</a:t>
            </a:r>
            <a:r>
              <a:rPr b="0" i="0" lang="en" sz="850" u="none" cap="none" strike="noStrike">
                <a:solidFill>
                  <a:srgbClr val="A31515"/>
                </a:solidFill>
                <a:highlight>
                  <a:srgbClr val="FFFFFE"/>
                </a:highlight>
                <a:latin typeface="Courier New"/>
                <a:ea typeface="Courier New"/>
                <a:cs typeface="Courier New"/>
                <a:sym typeface="Courier New"/>
              </a:rPr>
              <a:t>"https://www.kaggle.com/pranavsingaraju/facemask-detection-dataset-20000-images"</a:t>
            </a:r>
            <a:r>
              <a:rPr b="0" i="0" lang="en" sz="850" u="none" cap="none" strike="noStrike">
                <a:solidFill>
                  <a:srgbClr val="000000"/>
                </a:solidFill>
                <a:highlight>
                  <a:srgbClr val="FFFFFE"/>
                </a:highlight>
                <a:latin typeface="Courier New"/>
                <a:ea typeface="Courier New"/>
                <a:cs typeface="Courier New"/>
                <a:sym typeface="Courier New"/>
              </a:rPr>
              <a:t>)</a:t>
            </a:r>
            <a:endParaRPr b="0" i="0" sz="850" u="none" cap="none" strike="noStrike">
              <a:solidFill>
                <a:srgbClr val="0000FF"/>
              </a:solidFill>
              <a:highlight>
                <a:srgbClr val="FFFFFE"/>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Pipelines - Upload to S3</a:t>
            </a:r>
            <a:endParaRPr/>
          </a:p>
        </p:txBody>
      </p:sp>
      <p:sp>
        <p:nvSpPr>
          <p:cNvPr id="192" name="Google Shape;192;p17"/>
          <p:cNvSpPr txBox="1"/>
          <p:nvPr>
            <p:ph idx="1" type="body"/>
          </p:nvPr>
        </p:nvSpPr>
        <p:spPr>
          <a:xfrm>
            <a:off x="921850" y="2190725"/>
            <a:ext cx="2423400" cy="1502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The AWS boto3 library uploads the images to S3 buckets in separate folders for labeling.</a:t>
            </a:r>
            <a:endParaRPr sz="1307">
              <a:highlight>
                <a:schemeClr val="lt1"/>
              </a:highlight>
            </a:endParaRPr>
          </a:p>
        </p:txBody>
      </p:sp>
      <p:sp>
        <p:nvSpPr>
          <p:cNvPr id="193" name="Google Shape;193;p17"/>
          <p:cNvSpPr txBox="1"/>
          <p:nvPr/>
        </p:nvSpPr>
        <p:spPr>
          <a:xfrm>
            <a:off x="3844650" y="1950075"/>
            <a:ext cx="4573500" cy="28068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AF00DB"/>
                </a:solidFill>
                <a:highlight>
                  <a:srgbClr val="FFFFFE"/>
                </a:highlight>
                <a:latin typeface="Courier New"/>
                <a:ea typeface="Courier New"/>
                <a:cs typeface="Courier New"/>
                <a:sym typeface="Courier New"/>
              </a:rPr>
              <a:t>from</a:t>
            </a:r>
            <a:r>
              <a:rPr b="0" i="0" lang="en" sz="750" u="none" cap="none" strike="noStrike">
                <a:solidFill>
                  <a:srgbClr val="000000"/>
                </a:solidFill>
                <a:highlight>
                  <a:srgbClr val="FFFFFE"/>
                </a:highlight>
                <a:latin typeface="Courier New"/>
                <a:ea typeface="Courier New"/>
                <a:cs typeface="Courier New"/>
                <a:sym typeface="Courier New"/>
              </a:rPr>
              <a:t> re </a:t>
            </a:r>
            <a:r>
              <a:rPr b="0" i="0" lang="en" sz="750" u="none" cap="none" strike="noStrike">
                <a:solidFill>
                  <a:srgbClr val="AF00DB"/>
                </a:solidFill>
                <a:highlight>
                  <a:srgbClr val="FFFFFE"/>
                </a:highlight>
                <a:latin typeface="Courier New"/>
                <a:ea typeface="Courier New"/>
                <a:cs typeface="Courier New"/>
                <a:sym typeface="Courier New"/>
              </a:rPr>
              <a:t>import</a:t>
            </a:r>
            <a:r>
              <a:rPr b="0" i="0" lang="en" sz="750" u="none" cap="none" strike="noStrike">
                <a:solidFill>
                  <a:srgbClr val="000000"/>
                </a:solidFill>
                <a:highlight>
                  <a:srgbClr val="FFFFFE"/>
                </a:highlight>
                <a:latin typeface="Courier New"/>
                <a:ea typeface="Courier New"/>
                <a:cs typeface="Courier New"/>
                <a:sym typeface="Courier New"/>
              </a:rPr>
              <a:t> sub</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AF00DB"/>
                </a:solidFill>
                <a:highlight>
                  <a:srgbClr val="FFFFFE"/>
                </a:highlight>
                <a:latin typeface="Courier New"/>
                <a:ea typeface="Courier New"/>
                <a:cs typeface="Courier New"/>
                <a:sym typeface="Courier New"/>
              </a:rPr>
              <a:t>import</a:t>
            </a:r>
            <a:r>
              <a:rPr b="0" i="0" lang="en" sz="750" u="none" cap="none" strike="noStrike">
                <a:solidFill>
                  <a:srgbClr val="000000"/>
                </a:solidFill>
                <a:highlight>
                  <a:srgbClr val="FFFFFE"/>
                </a:highlight>
                <a:latin typeface="Courier New"/>
                <a:ea typeface="Courier New"/>
                <a:cs typeface="Courier New"/>
                <a:sym typeface="Courier New"/>
              </a:rPr>
              <a:t> boto3</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AF00DB"/>
                </a:solidFill>
                <a:highlight>
                  <a:srgbClr val="FFFFFE"/>
                </a:highlight>
                <a:latin typeface="Courier New"/>
                <a:ea typeface="Courier New"/>
                <a:cs typeface="Courier New"/>
                <a:sym typeface="Courier New"/>
              </a:rPr>
              <a:t>import</a:t>
            </a:r>
            <a:r>
              <a:rPr b="0" i="0" lang="en" sz="750" u="none" cap="none" strike="noStrike">
                <a:solidFill>
                  <a:srgbClr val="000000"/>
                </a:solidFill>
                <a:highlight>
                  <a:srgbClr val="FFFFFE"/>
                </a:highlight>
                <a:latin typeface="Courier New"/>
                <a:ea typeface="Courier New"/>
                <a:cs typeface="Courier New"/>
                <a:sym typeface="Courier New"/>
              </a:rPr>
              <a:t> os</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FF"/>
                </a:solidFill>
                <a:highlight>
                  <a:srgbClr val="FFFFFE"/>
                </a:highlight>
                <a:latin typeface="Courier New"/>
                <a:ea typeface="Courier New"/>
                <a:cs typeface="Courier New"/>
                <a:sym typeface="Courier New"/>
              </a:rPr>
              <a:t>def</a:t>
            </a: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795E26"/>
                </a:solidFill>
                <a:highlight>
                  <a:srgbClr val="FFFFFE"/>
                </a:highlight>
                <a:latin typeface="Courier New"/>
                <a:ea typeface="Courier New"/>
                <a:cs typeface="Courier New"/>
                <a:sym typeface="Courier New"/>
              </a:rPr>
              <a:t>upload_files</a:t>
            </a:r>
            <a:r>
              <a:rPr b="0" i="0" lang="en" sz="750" u="none" cap="none" strike="noStrike">
                <a:solidFill>
                  <a:srgbClr val="000000"/>
                </a:solidFill>
                <a:highlight>
                  <a:srgbClr val="FFFFFE"/>
                </a:highlight>
                <a:latin typeface="Courier New"/>
                <a:ea typeface="Courier New"/>
                <a:cs typeface="Courier New"/>
                <a:sym typeface="Courier New"/>
              </a:rPr>
              <a:t>(</a:t>
            </a:r>
            <a:r>
              <a:rPr b="0" i="0" lang="en" sz="750" u="none" cap="none" strike="noStrike">
                <a:solidFill>
                  <a:srgbClr val="001080"/>
                </a:solidFill>
                <a:highlight>
                  <a:srgbClr val="FFFFFE"/>
                </a:highlight>
                <a:latin typeface="Courier New"/>
                <a:ea typeface="Courier New"/>
                <a:cs typeface="Courier New"/>
                <a:sym typeface="Courier New"/>
              </a:rPr>
              <a:t>path</a:t>
            </a:r>
            <a:r>
              <a:rPr b="0" i="0" lang="en" sz="750" u="none" cap="none" strike="noStrike">
                <a:solidFill>
                  <a:srgbClr val="000000"/>
                </a:solidFill>
                <a:highlight>
                  <a:srgbClr val="FFFFFE"/>
                </a:highlight>
                <a:latin typeface="Courier New"/>
                <a:ea typeface="Courier New"/>
                <a:cs typeface="Courier New"/>
                <a:sym typeface="Courier New"/>
              </a:rPr>
              <a:t>,</a:t>
            </a:r>
            <a:r>
              <a:rPr b="0" i="0" lang="en" sz="750" u="none" cap="none" strike="noStrike">
                <a:solidFill>
                  <a:srgbClr val="001080"/>
                </a:solidFill>
                <a:highlight>
                  <a:srgbClr val="FFFFFE"/>
                </a:highlight>
                <a:latin typeface="Courier New"/>
                <a:ea typeface="Courier New"/>
                <a:cs typeface="Courier New"/>
                <a:sym typeface="Courier New"/>
              </a:rPr>
              <a:t>bucket</a:t>
            </a:r>
            <a:r>
              <a:rPr b="0" i="0" lang="en" sz="750" u="none" cap="none" strike="noStrike">
                <a:solidFill>
                  <a:srgbClr val="000000"/>
                </a:solidFill>
                <a:highlight>
                  <a:srgbClr val="FFFFFE"/>
                </a:highlight>
                <a:latin typeface="Courier New"/>
                <a:ea typeface="Courier New"/>
                <a:cs typeface="Courier New"/>
                <a:sym typeface="Courier New"/>
              </a:rPr>
              <a:t>):</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session = boto3.Session()</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s3 = session.resource(</a:t>
            </a:r>
            <a:r>
              <a:rPr b="0" i="0" lang="en" sz="750" u="none" cap="none" strike="noStrike">
                <a:solidFill>
                  <a:srgbClr val="A31515"/>
                </a:solidFill>
                <a:highlight>
                  <a:srgbClr val="FFFFFE"/>
                </a:highlight>
                <a:latin typeface="Courier New"/>
                <a:ea typeface="Courier New"/>
                <a:cs typeface="Courier New"/>
                <a:sym typeface="Courier New"/>
              </a:rPr>
              <a:t>'s3'</a:t>
            </a:r>
            <a:r>
              <a:rPr b="0" i="0" lang="en" sz="750" u="none" cap="none" strike="noStrike">
                <a:solidFill>
                  <a:srgbClr val="000000"/>
                </a:solidFill>
                <a:highlight>
                  <a:srgbClr val="FFFFFE"/>
                </a:highlight>
                <a:latin typeface="Courier New"/>
                <a:ea typeface="Courier New"/>
                <a:cs typeface="Courier New"/>
                <a:sym typeface="Courier New"/>
              </a:rPr>
              <a:t>)</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bucket = s3.Bucket(bucket)</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filecount = </a:t>
            </a:r>
            <a:r>
              <a:rPr b="0" i="0" lang="en" sz="750" u="none" cap="none" strike="noStrike">
                <a:solidFill>
                  <a:srgbClr val="09885A"/>
                </a:solidFill>
                <a:highlight>
                  <a:srgbClr val="FFFFFE"/>
                </a:highlight>
                <a:latin typeface="Courier New"/>
                <a:ea typeface="Courier New"/>
                <a:cs typeface="Courier New"/>
                <a:sym typeface="Courier New"/>
              </a:rPr>
              <a:t>0</a:t>
            </a:r>
            <a:endParaRPr b="0" i="0" sz="750" u="none" cap="none" strike="noStrike">
              <a:solidFill>
                <a:srgbClr val="09885A"/>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AF00DB"/>
                </a:solidFill>
                <a:highlight>
                  <a:srgbClr val="FFFFFE"/>
                </a:highlight>
                <a:latin typeface="Courier New"/>
                <a:ea typeface="Courier New"/>
                <a:cs typeface="Courier New"/>
                <a:sym typeface="Courier New"/>
              </a:rPr>
              <a:t>for</a:t>
            </a:r>
            <a:r>
              <a:rPr b="0" i="0" lang="en" sz="750" u="none" cap="none" strike="noStrike">
                <a:solidFill>
                  <a:srgbClr val="000000"/>
                </a:solidFill>
                <a:highlight>
                  <a:srgbClr val="FFFFFE"/>
                </a:highlight>
                <a:latin typeface="Courier New"/>
                <a:ea typeface="Courier New"/>
                <a:cs typeface="Courier New"/>
                <a:sym typeface="Courier New"/>
              </a:rPr>
              <a:t> subdir, dirs, files </a:t>
            </a:r>
            <a:r>
              <a:rPr b="0" i="0" lang="en" sz="750" u="none" cap="none" strike="noStrike">
                <a:solidFill>
                  <a:srgbClr val="0000FF"/>
                </a:solidFill>
                <a:highlight>
                  <a:srgbClr val="FFFFFE"/>
                </a:highlight>
                <a:latin typeface="Courier New"/>
                <a:ea typeface="Courier New"/>
                <a:cs typeface="Courier New"/>
                <a:sym typeface="Courier New"/>
              </a:rPr>
              <a:t>in</a:t>
            </a:r>
            <a:r>
              <a:rPr b="0" i="0" lang="en" sz="750" u="none" cap="none" strike="noStrike">
                <a:solidFill>
                  <a:srgbClr val="000000"/>
                </a:solidFill>
                <a:highlight>
                  <a:srgbClr val="FFFFFE"/>
                </a:highlight>
                <a:latin typeface="Courier New"/>
                <a:ea typeface="Courier New"/>
                <a:cs typeface="Courier New"/>
                <a:sym typeface="Courier New"/>
              </a:rPr>
              <a:t> os.walk(path):</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795E26"/>
                </a:solidFill>
                <a:highlight>
                  <a:srgbClr val="FFFFFE"/>
                </a:highlight>
                <a:latin typeface="Courier New"/>
                <a:ea typeface="Courier New"/>
                <a:cs typeface="Courier New"/>
                <a:sym typeface="Courier New"/>
              </a:rPr>
              <a:t>print</a:t>
            </a:r>
            <a:r>
              <a:rPr b="0" i="0" lang="en" sz="750" u="none" cap="none" strike="noStrike">
                <a:solidFill>
                  <a:srgbClr val="000000"/>
                </a:solidFill>
                <a:highlight>
                  <a:srgbClr val="FFFFFE"/>
                </a:highlight>
                <a:latin typeface="Courier New"/>
                <a:ea typeface="Courier New"/>
                <a:cs typeface="Courier New"/>
                <a:sym typeface="Courier New"/>
              </a:rPr>
              <a:t>(</a:t>
            </a:r>
            <a:r>
              <a:rPr b="0" i="0" lang="en" sz="750" u="none" cap="none" strike="noStrike">
                <a:solidFill>
                  <a:srgbClr val="A31515"/>
                </a:solidFill>
                <a:highlight>
                  <a:srgbClr val="FFFFFE"/>
                </a:highlight>
                <a:latin typeface="Courier New"/>
                <a:ea typeface="Courier New"/>
                <a:cs typeface="Courier New"/>
                <a:sym typeface="Courier New"/>
              </a:rPr>
              <a:t>'uploading dir'</a:t>
            </a:r>
            <a:r>
              <a:rPr b="0" i="0" lang="en" sz="750" u="none" cap="none" strike="noStrike">
                <a:solidFill>
                  <a:srgbClr val="000000"/>
                </a:solidFill>
                <a:highlight>
                  <a:srgbClr val="FFFFFE"/>
                </a:highlight>
                <a:latin typeface="Courier New"/>
                <a:ea typeface="Courier New"/>
                <a:cs typeface="Courier New"/>
                <a:sym typeface="Courier New"/>
              </a:rPr>
              <a:t>,subdir)</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AF00DB"/>
                </a:solidFill>
                <a:highlight>
                  <a:srgbClr val="FFFFFE"/>
                </a:highlight>
                <a:latin typeface="Courier New"/>
                <a:ea typeface="Courier New"/>
                <a:cs typeface="Courier New"/>
                <a:sym typeface="Courier New"/>
              </a:rPr>
              <a:t>for</a:t>
            </a: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001080"/>
                </a:solidFill>
                <a:highlight>
                  <a:srgbClr val="FFFFFE"/>
                </a:highlight>
                <a:latin typeface="Courier New"/>
                <a:ea typeface="Courier New"/>
                <a:cs typeface="Courier New"/>
                <a:sym typeface="Courier New"/>
              </a:rPr>
              <a:t>file</a:t>
            </a: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0000FF"/>
                </a:solidFill>
                <a:highlight>
                  <a:srgbClr val="FFFFFE"/>
                </a:highlight>
                <a:latin typeface="Courier New"/>
                <a:ea typeface="Courier New"/>
                <a:cs typeface="Courier New"/>
                <a:sym typeface="Courier New"/>
              </a:rPr>
              <a:t>in</a:t>
            </a:r>
            <a:r>
              <a:rPr b="0" i="0" lang="en" sz="750" u="none" cap="none" strike="noStrike">
                <a:solidFill>
                  <a:srgbClr val="000000"/>
                </a:solidFill>
                <a:highlight>
                  <a:srgbClr val="FFFFFE"/>
                </a:highlight>
                <a:latin typeface="Courier New"/>
                <a:ea typeface="Courier New"/>
                <a:cs typeface="Courier New"/>
                <a:sym typeface="Courier New"/>
              </a:rPr>
              <a:t> files:</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full_path = os.path.join(subdir, </a:t>
            </a:r>
            <a:r>
              <a:rPr b="0" i="0" lang="en" sz="750" u="none" cap="none" strike="noStrike">
                <a:solidFill>
                  <a:srgbClr val="001080"/>
                </a:solidFill>
                <a:highlight>
                  <a:srgbClr val="FFFFFE"/>
                </a:highlight>
                <a:latin typeface="Courier New"/>
                <a:ea typeface="Courier New"/>
                <a:cs typeface="Courier New"/>
                <a:sym typeface="Courier New"/>
              </a:rPr>
              <a:t>file</a:t>
            </a:r>
            <a:r>
              <a:rPr b="0" i="0" lang="en" sz="750" u="none" cap="none" strike="noStrike">
                <a:solidFill>
                  <a:srgbClr val="000000"/>
                </a:solidFill>
                <a:highlight>
                  <a:srgbClr val="FFFFFE"/>
                </a:highlight>
                <a:latin typeface="Courier New"/>
                <a:ea typeface="Courier New"/>
                <a:cs typeface="Courier New"/>
                <a:sym typeface="Courier New"/>
              </a:rPr>
              <a:t>)</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AF00DB"/>
                </a:solidFill>
                <a:highlight>
                  <a:srgbClr val="FFFFFE"/>
                </a:highlight>
                <a:latin typeface="Courier New"/>
                <a:ea typeface="Courier New"/>
                <a:cs typeface="Courier New"/>
                <a:sym typeface="Courier New"/>
              </a:rPr>
              <a:t>with</a:t>
            </a: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795E26"/>
                </a:solidFill>
                <a:highlight>
                  <a:srgbClr val="FFFFFE"/>
                </a:highlight>
                <a:latin typeface="Courier New"/>
                <a:ea typeface="Courier New"/>
                <a:cs typeface="Courier New"/>
                <a:sym typeface="Courier New"/>
              </a:rPr>
              <a:t>open</a:t>
            </a:r>
            <a:r>
              <a:rPr b="0" i="0" lang="en" sz="750" u="none" cap="none" strike="noStrike">
                <a:solidFill>
                  <a:srgbClr val="000000"/>
                </a:solidFill>
                <a:highlight>
                  <a:srgbClr val="FFFFFE"/>
                </a:highlight>
                <a:latin typeface="Courier New"/>
                <a:ea typeface="Courier New"/>
                <a:cs typeface="Courier New"/>
                <a:sym typeface="Courier New"/>
              </a:rPr>
              <a:t>(full_path, </a:t>
            </a:r>
            <a:r>
              <a:rPr b="0" i="0" lang="en" sz="750" u="none" cap="none" strike="noStrike">
                <a:solidFill>
                  <a:srgbClr val="A31515"/>
                </a:solidFill>
                <a:highlight>
                  <a:srgbClr val="FFFFFE"/>
                </a:highlight>
                <a:latin typeface="Courier New"/>
                <a:ea typeface="Courier New"/>
                <a:cs typeface="Courier New"/>
                <a:sym typeface="Courier New"/>
              </a:rPr>
              <a:t>'rb'</a:t>
            </a: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AF00DB"/>
                </a:solidFill>
                <a:highlight>
                  <a:srgbClr val="FFFFFE"/>
                </a:highlight>
                <a:latin typeface="Courier New"/>
                <a:ea typeface="Courier New"/>
                <a:cs typeface="Courier New"/>
                <a:sym typeface="Courier New"/>
              </a:rPr>
              <a:t>as</a:t>
            </a:r>
            <a:r>
              <a:rPr b="0" i="0" lang="en" sz="750" u="none" cap="none" strike="noStrike">
                <a:solidFill>
                  <a:srgbClr val="000000"/>
                </a:solidFill>
                <a:highlight>
                  <a:srgbClr val="FFFFFE"/>
                </a:highlight>
                <a:latin typeface="Courier New"/>
                <a:ea typeface="Courier New"/>
                <a:cs typeface="Courier New"/>
                <a:sym typeface="Courier New"/>
              </a:rPr>
              <a:t> data:</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bucket.put_object(Key=full_path[</a:t>
            </a:r>
            <a:r>
              <a:rPr b="0" i="0" lang="en" sz="750" u="none" cap="none" strike="noStrike">
                <a:solidFill>
                  <a:srgbClr val="795E26"/>
                </a:solidFill>
                <a:highlight>
                  <a:srgbClr val="FFFFFE"/>
                </a:highlight>
                <a:latin typeface="Courier New"/>
                <a:ea typeface="Courier New"/>
                <a:cs typeface="Courier New"/>
                <a:sym typeface="Courier New"/>
              </a:rPr>
              <a:t>len</a:t>
            </a:r>
            <a:r>
              <a:rPr b="0" i="0" lang="en" sz="750" u="none" cap="none" strike="noStrike">
                <a:solidFill>
                  <a:srgbClr val="000000"/>
                </a:solidFill>
                <a:highlight>
                  <a:srgbClr val="FFFFFE"/>
                </a:highlight>
                <a:latin typeface="Courier New"/>
                <a:ea typeface="Courier New"/>
                <a:cs typeface="Courier New"/>
                <a:sym typeface="Courier New"/>
              </a:rPr>
              <a:t>(path)+</a:t>
            </a:r>
            <a:r>
              <a:rPr b="0" i="0" lang="en" sz="750" u="none" cap="none" strike="noStrike">
                <a:solidFill>
                  <a:srgbClr val="09885A"/>
                </a:solidFill>
                <a:highlight>
                  <a:srgbClr val="FFFFFE"/>
                </a:highlight>
                <a:latin typeface="Courier New"/>
                <a:ea typeface="Courier New"/>
                <a:cs typeface="Courier New"/>
                <a:sym typeface="Courier New"/>
              </a:rPr>
              <a:t>1</a:t>
            </a:r>
            <a:r>
              <a:rPr b="0" i="0" lang="en" sz="750" u="none" cap="none" strike="noStrike">
                <a:solidFill>
                  <a:srgbClr val="000000"/>
                </a:solidFill>
                <a:highlight>
                  <a:srgbClr val="FFFFFE"/>
                </a:highlight>
                <a:latin typeface="Courier New"/>
                <a:ea typeface="Courier New"/>
                <a:cs typeface="Courier New"/>
                <a:sym typeface="Courier New"/>
              </a:rPr>
              <a:t>:], Body=data)</a:t>
            </a:r>
            <a:endParaRPr b="0" i="0" sz="7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filecount +=</a:t>
            </a:r>
            <a:r>
              <a:rPr b="0" i="0" lang="en" sz="750" u="none" cap="none" strike="noStrike">
                <a:solidFill>
                  <a:srgbClr val="09885A"/>
                </a:solidFill>
                <a:highlight>
                  <a:srgbClr val="FFFFFE"/>
                </a:highlight>
                <a:latin typeface="Courier New"/>
                <a:ea typeface="Courier New"/>
                <a:cs typeface="Courier New"/>
                <a:sym typeface="Courier New"/>
              </a:rPr>
              <a:t>1</a:t>
            </a:r>
            <a:endParaRPr b="0" i="0" sz="750" u="none" cap="none" strike="noStrike">
              <a:solidFill>
                <a:srgbClr val="09885A"/>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000000"/>
                </a:solidFill>
                <a:highlight>
                  <a:srgbClr val="FFFFFE"/>
                </a:highlight>
                <a:latin typeface="Courier New"/>
                <a:ea typeface="Courier New"/>
                <a:cs typeface="Courier New"/>
                <a:sym typeface="Courier New"/>
              </a:rPr>
              <a:t>      </a:t>
            </a:r>
            <a:r>
              <a:rPr b="0" i="0" lang="en" sz="750" u="none" cap="none" strike="noStrike">
                <a:solidFill>
                  <a:srgbClr val="795E26"/>
                </a:solidFill>
                <a:highlight>
                  <a:srgbClr val="FFFFFE"/>
                </a:highlight>
                <a:latin typeface="Courier New"/>
                <a:ea typeface="Courier New"/>
                <a:cs typeface="Courier New"/>
                <a:sym typeface="Courier New"/>
              </a:rPr>
              <a:t>print</a:t>
            </a:r>
            <a:r>
              <a:rPr b="0" i="0" lang="en" sz="750" u="none" cap="none" strike="noStrike">
                <a:solidFill>
                  <a:srgbClr val="000000"/>
                </a:solidFill>
                <a:highlight>
                  <a:srgbClr val="FFFFFE"/>
                </a:highlight>
                <a:latin typeface="Courier New"/>
                <a:ea typeface="Courier New"/>
                <a:cs typeface="Courier New"/>
                <a:sym typeface="Courier New"/>
              </a:rPr>
              <a:t>(</a:t>
            </a:r>
            <a:r>
              <a:rPr b="0" i="0" lang="en" sz="750" u="none" cap="none" strike="noStrike">
                <a:solidFill>
                  <a:srgbClr val="A31515"/>
                </a:solidFill>
                <a:highlight>
                  <a:srgbClr val="FFFFFE"/>
                </a:highlight>
                <a:latin typeface="Courier New"/>
                <a:ea typeface="Courier New"/>
                <a:cs typeface="Courier New"/>
                <a:sym typeface="Courier New"/>
              </a:rPr>
              <a:t>'  file count:'</a:t>
            </a:r>
            <a:r>
              <a:rPr b="0" i="0" lang="en" sz="750" u="none" cap="none" strike="noStrike">
                <a:solidFill>
                  <a:srgbClr val="000000"/>
                </a:solidFill>
                <a:highlight>
                  <a:srgbClr val="FFFFFE"/>
                </a:highlight>
                <a:latin typeface="Courier New"/>
                <a:ea typeface="Courier New"/>
                <a:cs typeface="Courier New"/>
                <a:sym typeface="Courier New"/>
              </a:rPr>
              <a:t>,filecount)</a:t>
            </a:r>
            <a:endParaRPr b="0" i="0" sz="750" u="none" cap="none" strike="noStrike">
              <a:solidFill>
                <a:srgbClr val="0000FF"/>
              </a:solidFill>
              <a:highlight>
                <a:srgbClr val="FFFFFE"/>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Pipelines - Split into Train/Test sets</a:t>
            </a:r>
            <a:endParaRPr/>
          </a:p>
        </p:txBody>
      </p:sp>
      <p:sp>
        <p:nvSpPr>
          <p:cNvPr id="199" name="Google Shape;199;p18"/>
          <p:cNvSpPr txBox="1"/>
          <p:nvPr>
            <p:ph idx="1" type="body"/>
          </p:nvPr>
        </p:nvSpPr>
        <p:spPr>
          <a:xfrm>
            <a:off x="921850" y="2190725"/>
            <a:ext cx="2423400" cy="1502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The AWS boto3 library randomly assigns labeled data to train/test folders based on size parameters.</a:t>
            </a:r>
            <a:endParaRPr sz="1307">
              <a:highlight>
                <a:schemeClr val="lt1"/>
              </a:highlight>
            </a:endParaRPr>
          </a:p>
        </p:txBody>
      </p:sp>
      <p:sp>
        <p:nvSpPr>
          <p:cNvPr id="200" name="Google Shape;200;p18"/>
          <p:cNvSpPr txBox="1"/>
          <p:nvPr/>
        </p:nvSpPr>
        <p:spPr>
          <a:xfrm>
            <a:off x="3844650" y="1950075"/>
            <a:ext cx="4573500" cy="2981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8000"/>
                </a:solidFill>
                <a:highlight>
                  <a:srgbClr val="FFFFFE"/>
                </a:highlight>
                <a:latin typeface="Courier New"/>
                <a:ea typeface="Courier New"/>
                <a:cs typeface="Courier New"/>
                <a:sym typeface="Courier New"/>
              </a:rPr>
              <a:t># Randomly move files </a:t>
            </a:r>
            <a:endParaRPr b="0" i="0" sz="800" u="none" cap="none" strike="noStrike">
              <a:solidFill>
                <a:srgbClr val="008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train_size = </a:t>
            </a:r>
            <a:r>
              <a:rPr b="0" i="0" lang="en" sz="800" u="none" cap="none" strike="noStrike">
                <a:solidFill>
                  <a:srgbClr val="09885A"/>
                </a:solidFill>
                <a:highlight>
                  <a:srgbClr val="FFFFFE"/>
                </a:highlight>
                <a:latin typeface="Courier New"/>
                <a:ea typeface="Courier New"/>
                <a:cs typeface="Courier New"/>
                <a:sym typeface="Courier New"/>
              </a:rPr>
              <a:t>100</a:t>
            </a:r>
            <a:endParaRPr b="0" i="0" sz="800" u="none" cap="none" strike="noStrike">
              <a:solidFill>
                <a:srgbClr val="09885A"/>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test_size = </a:t>
            </a:r>
            <a:r>
              <a:rPr b="0" i="0" lang="en" sz="800" u="none" cap="none" strike="noStrike">
                <a:solidFill>
                  <a:srgbClr val="09885A"/>
                </a:solidFill>
                <a:highlight>
                  <a:srgbClr val="FFFFFE"/>
                </a:highlight>
                <a:latin typeface="Courier New"/>
                <a:ea typeface="Courier New"/>
                <a:cs typeface="Courier New"/>
                <a:sym typeface="Courier New"/>
              </a:rPr>
              <a:t>20</a:t>
            </a:r>
            <a:endParaRPr b="0" i="0" sz="800" u="none" cap="none" strike="noStrike">
              <a:solidFill>
                <a:srgbClr val="09885A"/>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train_range = random.sample(</a:t>
            </a:r>
            <a:r>
              <a:rPr b="0" i="0" lang="en" sz="800" u="none" cap="none" strike="noStrike">
                <a:solidFill>
                  <a:srgbClr val="795E26"/>
                </a:solidFill>
                <a:highlight>
                  <a:srgbClr val="FFFFFE"/>
                </a:highlight>
                <a:latin typeface="Courier New"/>
                <a:ea typeface="Courier New"/>
                <a:cs typeface="Courier New"/>
                <a:sym typeface="Courier New"/>
              </a:rPr>
              <a:t>range</a:t>
            </a:r>
            <a:r>
              <a:rPr b="0" i="0" lang="en" sz="800" u="none" cap="none" strike="noStrike">
                <a:solidFill>
                  <a:srgbClr val="000000"/>
                </a:solidFill>
                <a:highlight>
                  <a:srgbClr val="FFFFFE"/>
                </a:highlight>
                <a:latin typeface="Courier New"/>
                <a:ea typeface="Courier New"/>
                <a:cs typeface="Courier New"/>
                <a:sym typeface="Courier New"/>
              </a:rPr>
              <a:t>(</a:t>
            </a:r>
            <a:r>
              <a:rPr b="0" i="0" lang="en" sz="800" u="none" cap="none" strike="noStrike">
                <a:solidFill>
                  <a:srgbClr val="09885A"/>
                </a:solidFill>
                <a:highlight>
                  <a:srgbClr val="FFFFFE"/>
                </a:highlight>
                <a:latin typeface="Courier New"/>
                <a:ea typeface="Courier New"/>
                <a:cs typeface="Courier New"/>
                <a:sym typeface="Courier New"/>
              </a:rPr>
              <a:t>10000</a:t>
            </a:r>
            <a:r>
              <a:rPr b="0" i="0" lang="en" sz="800" u="none" cap="none" strike="noStrike">
                <a:solidFill>
                  <a:srgbClr val="000000"/>
                </a:solidFill>
                <a:highlight>
                  <a:srgbClr val="FFFFFE"/>
                </a:highlight>
                <a:latin typeface="Courier New"/>
                <a:ea typeface="Courier New"/>
                <a:cs typeface="Courier New"/>
                <a:sym typeface="Courier New"/>
              </a:rPr>
              <a:t>),train_size)</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test_range = random.sample(</a:t>
            </a:r>
            <a:r>
              <a:rPr b="0" i="0" lang="en" sz="800" u="none" cap="none" strike="noStrike">
                <a:solidFill>
                  <a:srgbClr val="795E26"/>
                </a:solidFill>
                <a:highlight>
                  <a:srgbClr val="FFFFFE"/>
                </a:highlight>
                <a:latin typeface="Courier New"/>
                <a:ea typeface="Courier New"/>
                <a:cs typeface="Courier New"/>
                <a:sym typeface="Courier New"/>
              </a:rPr>
              <a:t>range</a:t>
            </a:r>
            <a:r>
              <a:rPr b="0" i="0" lang="en" sz="800" u="none" cap="none" strike="noStrike">
                <a:solidFill>
                  <a:srgbClr val="000000"/>
                </a:solidFill>
                <a:highlight>
                  <a:srgbClr val="FFFFFE"/>
                </a:highlight>
                <a:latin typeface="Courier New"/>
                <a:ea typeface="Courier New"/>
                <a:cs typeface="Courier New"/>
                <a:sym typeface="Courier New"/>
              </a:rPr>
              <a:t>(</a:t>
            </a:r>
            <a:r>
              <a:rPr b="0" i="0" lang="en" sz="800" u="none" cap="none" strike="noStrike">
                <a:solidFill>
                  <a:srgbClr val="09885A"/>
                </a:solidFill>
                <a:highlight>
                  <a:srgbClr val="FFFFFE"/>
                </a:highlight>
                <a:latin typeface="Courier New"/>
                <a:ea typeface="Courier New"/>
                <a:cs typeface="Courier New"/>
                <a:sym typeface="Courier New"/>
              </a:rPr>
              <a:t>10000</a:t>
            </a:r>
            <a:r>
              <a:rPr b="0" i="0" lang="en" sz="800" u="none" cap="none" strike="noStrike">
                <a:solidFill>
                  <a:srgbClr val="000000"/>
                </a:solidFill>
                <a:highlight>
                  <a:srgbClr val="FFFFFE"/>
                </a:highlight>
                <a:latin typeface="Courier New"/>
                <a:ea typeface="Courier New"/>
                <a:cs typeface="Courier New"/>
                <a:sym typeface="Courier New"/>
              </a:rPr>
              <a:t>),test_size)</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AF00DB"/>
                </a:solidFill>
                <a:highlight>
                  <a:srgbClr val="FFFFFE"/>
                </a:highlight>
                <a:latin typeface="Courier New"/>
                <a:ea typeface="Courier New"/>
                <a:cs typeface="Courier New"/>
                <a:sym typeface="Courier New"/>
              </a:rPr>
              <a:t>for</a:t>
            </a:r>
            <a:r>
              <a:rPr b="0" i="0" lang="en" sz="800" u="none" cap="none" strike="noStrike">
                <a:solidFill>
                  <a:srgbClr val="000000"/>
                </a:solidFill>
                <a:highlight>
                  <a:srgbClr val="FFFFFE"/>
                </a:highlight>
                <a:latin typeface="Courier New"/>
                <a:ea typeface="Courier New"/>
                <a:cs typeface="Courier New"/>
                <a:sym typeface="Courier New"/>
              </a:rPr>
              <a:t> n </a:t>
            </a:r>
            <a:r>
              <a:rPr b="0" i="0" lang="en" sz="800" u="none" cap="none" strike="noStrike">
                <a:solidFill>
                  <a:srgbClr val="0000FF"/>
                </a:solidFill>
                <a:highlight>
                  <a:srgbClr val="FFFFFE"/>
                </a:highlight>
                <a:latin typeface="Courier New"/>
                <a:ea typeface="Courier New"/>
                <a:cs typeface="Courier New"/>
                <a:sym typeface="Courier New"/>
              </a:rPr>
              <a:t>in</a:t>
            </a:r>
            <a:r>
              <a:rPr b="0" i="0" lang="en" sz="800" u="none" cap="none" strike="noStrike">
                <a:solidFill>
                  <a:srgbClr val="000000"/>
                </a:solidFill>
                <a:highlight>
                  <a:srgbClr val="FFFFFE"/>
                </a:highlight>
                <a:latin typeface="Courier New"/>
                <a:ea typeface="Courier New"/>
                <a:cs typeface="Courier New"/>
                <a:sym typeface="Courier New"/>
              </a:rPr>
              <a:t> train_range:</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file_name = </a:t>
            </a:r>
            <a:r>
              <a:rPr b="0" i="0" lang="en" sz="800" u="none" cap="none" strike="noStrike">
                <a:solidFill>
                  <a:srgbClr val="A31515"/>
                </a:solidFill>
                <a:highlight>
                  <a:srgbClr val="FFFFFE"/>
                </a:highlight>
                <a:latin typeface="Courier New"/>
                <a:ea typeface="Courier New"/>
                <a:cs typeface="Courier New"/>
                <a:sym typeface="Courier New"/>
              </a:rPr>
              <a:t>"seed"</a:t>
            </a:r>
            <a:r>
              <a:rPr b="0" i="0" lang="en" sz="800" u="none" cap="none" strike="noStrike">
                <a:solidFill>
                  <a:srgbClr val="000000"/>
                </a:solidFill>
                <a:highlight>
                  <a:srgbClr val="FFFFFE"/>
                </a:highlight>
                <a:latin typeface="Courier New"/>
                <a:ea typeface="Courier New"/>
                <a:cs typeface="Courier New"/>
                <a:sym typeface="Courier New"/>
              </a:rPr>
              <a:t> + </a:t>
            </a:r>
            <a:r>
              <a:rPr b="0" i="0" lang="en" sz="800" u="none" cap="none" strike="noStrike">
                <a:solidFill>
                  <a:srgbClr val="267F99"/>
                </a:solidFill>
                <a:highlight>
                  <a:srgbClr val="FFFFFE"/>
                </a:highlight>
                <a:latin typeface="Courier New"/>
                <a:ea typeface="Courier New"/>
                <a:cs typeface="Courier New"/>
                <a:sym typeface="Courier New"/>
              </a:rPr>
              <a:t>str</a:t>
            </a:r>
            <a:r>
              <a:rPr b="0" i="0" lang="en" sz="800" u="none" cap="none" strike="noStrike">
                <a:solidFill>
                  <a:srgbClr val="000000"/>
                </a:solidFill>
                <a:highlight>
                  <a:srgbClr val="FFFFFE"/>
                </a:highlight>
                <a:latin typeface="Courier New"/>
                <a:ea typeface="Courier New"/>
                <a:cs typeface="Courier New"/>
                <a:sym typeface="Courier New"/>
              </a:rPr>
              <a:t>(n).zfill(</a:t>
            </a:r>
            <a:r>
              <a:rPr b="0" i="0" lang="en" sz="800" u="none" cap="none" strike="noStrike">
                <a:solidFill>
                  <a:srgbClr val="09885A"/>
                </a:solidFill>
                <a:highlight>
                  <a:srgbClr val="FFFFFE"/>
                </a:highlight>
                <a:latin typeface="Courier New"/>
                <a:ea typeface="Courier New"/>
                <a:cs typeface="Courier New"/>
                <a:sym typeface="Courier New"/>
              </a:rPr>
              <a:t>4</a:t>
            </a:r>
            <a:r>
              <a:rPr b="0" i="0" lang="en" sz="800" u="none" cap="none" strike="noStrike">
                <a:solidFill>
                  <a:srgbClr val="000000"/>
                </a:solidFill>
                <a:highlight>
                  <a:srgbClr val="FFFFFE"/>
                </a:highlight>
                <a:latin typeface="Courier New"/>
                <a:ea typeface="Courier New"/>
                <a:cs typeface="Courier New"/>
                <a:sym typeface="Courier New"/>
              </a:rPr>
              <a:t>) + </a:t>
            </a:r>
            <a:r>
              <a:rPr b="0" i="0" lang="en" sz="800" u="none" cap="none" strike="noStrike">
                <a:solidFill>
                  <a:srgbClr val="A31515"/>
                </a:solidFill>
                <a:highlight>
                  <a:srgbClr val="FFFFFE"/>
                </a:highlight>
                <a:latin typeface="Courier New"/>
                <a:ea typeface="Courier New"/>
                <a:cs typeface="Courier New"/>
                <a:sym typeface="Courier New"/>
              </a:rPr>
              <a:t>".png"</a:t>
            </a:r>
            <a:endParaRPr b="0" i="0" sz="800" u="none" cap="none" strike="noStrike">
              <a:solidFill>
                <a:srgbClr val="A31515"/>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f_with = </a:t>
            </a:r>
            <a:r>
              <a:rPr b="0" i="0" lang="en" sz="800" u="none" cap="none" strike="noStrike">
                <a:solidFill>
                  <a:srgbClr val="A31515"/>
                </a:solidFill>
                <a:highlight>
                  <a:srgbClr val="FFFFFE"/>
                </a:highlight>
                <a:latin typeface="Courier New"/>
                <a:ea typeface="Courier New"/>
                <a:cs typeface="Courier New"/>
                <a:sym typeface="Courier New"/>
              </a:rPr>
              <a:t>"new_with_mask/with-mask-default-mask-"</a:t>
            </a:r>
            <a:r>
              <a:rPr b="0" i="0" lang="en" sz="800" u="none" cap="none" strike="noStrike">
                <a:solidFill>
                  <a:srgbClr val="000000"/>
                </a:solidFill>
                <a:highlight>
                  <a:srgbClr val="FFFFFE"/>
                </a:highlight>
                <a:latin typeface="Courier New"/>
                <a:ea typeface="Courier New"/>
                <a:cs typeface="Courier New"/>
                <a:sym typeface="Courier New"/>
              </a:rPr>
              <a:t> + file_name</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f_without = </a:t>
            </a:r>
            <a:r>
              <a:rPr b="0" i="0" lang="en" sz="800" u="none" cap="none" strike="noStrike">
                <a:solidFill>
                  <a:srgbClr val="A31515"/>
                </a:solidFill>
                <a:highlight>
                  <a:srgbClr val="FFFFFE"/>
                </a:highlight>
                <a:latin typeface="Courier New"/>
                <a:ea typeface="Courier New"/>
                <a:cs typeface="Courier New"/>
                <a:sym typeface="Courier New"/>
              </a:rPr>
              <a:t>"new_without_mask/"</a:t>
            </a:r>
            <a:r>
              <a:rPr b="0" i="0" lang="en" sz="800" u="none" cap="none" strike="noStrike">
                <a:solidFill>
                  <a:srgbClr val="000000"/>
                </a:solidFill>
                <a:highlight>
                  <a:srgbClr val="FFFFFE"/>
                </a:highlight>
                <a:latin typeface="Courier New"/>
                <a:ea typeface="Courier New"/>
                <a:cs typeface="Courier New"/>
                <a:sym typeface="Courier New"/>
              </a:rPr>
              <a:t> + file_name</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copy_s3_files(f_without, </a:t>
            </a:r>
            <a:r>
              <a:rPr b="0" i="0" lang="en" sz="800" u="none" cap="none" strike="noStrike">
                <a:solidFill>
                  <a:srgbClr val="0000FF"/>
                </a:solidFill>
                <a:highlight>
                  <a:srgbClr val="FFFFFE"/>
                </a:highlight>
                <a:latin typeface="Courier New"/>
                <a:ea typeface="Courier New"/>
                <a:cs typeface="Courier New"/>
                <a:sym typeface="Courier New"/>
              </a:rPr>
              <a:t>f</a:t>
            </a:r>
            <a:r>
              <a:rPr b="0" i="0" lang="en" sz="800" u="none" cap="none" strike="noStrike">
                <a:solidFill>
                  <a:srgbClr val="A31515"/>
                </a:solidFill>
                <a:highlight>
                  <a:srgbClr val="FFFFFE"/>
                </a:highlight>
                <a:latin typeface="Courier New"/>
                <a:ea typeface="Courier New"/>
                <a:cs typeface="Courier New"/>
                <a:sym typeface="Courier New"/>
              </a:rPr>
              <a:t>'/train/</a:t>
            </a:r>
            <a:r>
              <a:rPr b="0" i="0" lang="en" sz="800" u="none" cap="none" strike="noStrike">
                <a:solidFill>
                  <a:srgbClr val="000000"/>
                </a:solidFill>
                <a:highlight>
                  <a:srgbClr val="FFFFFE"/>
                </a:highlight>
                <a:latin typeface="Courier New"/>
                <a:ea typeface="Courier New"/>
                <a:cs typeface="Courier New"/>
                <a:sym typeface="Courier New"/>
              </a:rPr>
              <a:t>{file_name}</a:t>
            </a:r>
            <a:r>
              <a:rPr b="0" i="0" lang="en" sz="800" u="none" cap="none" strike="noStrike">
                <a:solidFill>
                  <a:srgbClr val="A31515"/>
                </a:solidFill>
                <a:highlight>
                  <a:srgbClr val="FFFFFE"/>
                </a:highlight>
                <a:latin typeface="Courier New"/>
                <a:ea typeface="Courier New"/>
                <a:cs typeface="Courier New"/>
                <a:sym typeface="Courier New"/>
              </a:rPr>
              <a:t>'</a:t>
            </a:r>
            <a:r>
              <a:rPr b="0" i="0" lang="en" sz="800" u="none" cap="none" strike="noStrike">
                <a:solidFill>
                  <a:srgbClr val="000000"/>
                </a:solidFill>
                <a:highlight>
                  <a:srgbClr val="FFFFFE"/>
                </a:highlight>
                <a:latin typeface="Courier New"/>
                <a:ea typeface="Courier New"/>
                <a:cs typeface="Courier New"/>
                <a:sym typeface="Courier New"/>
              </a:rPr>
              <a:t>)</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copy_s3_files(f_with, </a:t>
            </a:r>
            <a:r>
              <a:rPr b="0" i="0" lang="en" sz="800" u="none" cap="none" strike="noStrike">
                <a:solidFill>
                  <a:srgbClr val="0000FF"/>
                </a:solidFill>
                <a:highlight>
                  <a:srgbClr val="FFFFFE"/>
                </a:highlight>
                <a:latin typeface="Courier New"/>
                <a:ea typeface="Courier New"/>
                <a:cs typeface="Courier New"/>
                <a:sym typeface="Courier New"/>
              </a:rPr>
              <a:t>f</a:t>
            </a:r>
            <a:r>
              <a:rPr b="0" i="0" lang="en" sz="800" u="none" cap="none" strike="noStrike">
                <a:solidFill>
                  <a:srgbClr val="A31515"/>
                </a:solidFill>
                <a:highlight>
                  <a:srgbClr val="FFFFFE"/>
                </a:highlight>
                <a:latin typeface="Courier New"/>
                <a:ea typeface="Courier New"/>
                <a:cs typeface="Courier New"/>
                <a:sym typeface="Courier New"/>
              </a:rPr>
              <a:t>'/train/</a:t>
            </a:r>
            <a:r>
              <a:rPr b="0" i="0" lang="en" sz="800" u="none" cap="none" strike="noStrike">
                <a:solidFill>
                  <a:srgbClr val="000000"/>
                </a:solidFill>
                <a:highlight>
                  <a:srgbClr val="FFFFFE"/>
                </a:highlight>
                <a:latin typeface="Courier New"/>
                <a:ea typeface="Courier New"/>
                <a:cs typeface="Courier New"/>
                <a:sym typeface="Courier New"/>
              </a:rPr>
              <a:t>{file_name}</a:t>
            </a:r>
            <a:r>
              <a:rPr b="0" i="0" lang="en" sz="800" u="none" cap="none" strike="noStrike">
                <a:solidFill>
                  <a:srgbClr val="A31515"/>
                </a:solidFill>
                <a:highlight>
                  <a:srgbClr val="FFFFFE"/>
                </a:highlight>
                <a:latin typeface="Courier New"/>
                <a:ea typeface="Courier New"/>
                <a:cs typeface="Courier New"/>
                <a:sym typeface="Courier New"/>
              </a:rPr>
              <a:t>'</a:t>
            </a:r>
            <a:r>
              <a:rPr b="0" i="0" lang="en" sz="800" u="none" cap="none" strike="noStrike">
                <a:solidFill>
                  <a:srgbClr val="000000"/>
                </a:solidFill>
                <a:highlight>
                  <a:srgbClr val="FFFFFE"/>
                </a:highlight>
                <a:latin typeface="Courier New"/>
                <a:ea typeface="Courier New"/>
                <a:cs typeface="Courier New"/>
                <a:sym typeface="Courier New"/>
              </a:rPr>
              <a:t>)</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AF00DB"/>
                </a:solidFill>
                <a:highlight>
                  <a:srgbClr val="FFFFFE"/>
                </a:highlight>
                <a:latin typeface="Courier New"/>
                <a:ea typeface="Courier New"/>
                <a:cs typeface="Courier New"/>
                <a:sym typeface="Courier New"/>
              </a:rPr>
              <a:t>for</a:t>
            </a:r>
            <a:r>
              <a:rPr b="0" i="0" lang="en" sz="800" u="none" cap="none" strike="noStrike">
                <a:solidFill>
                  <a:srgbClr val="000000"/>
                </a:solidFill>
                <a:highlight>
                  <a:srgbClr val="FFFFFE"/>
                </a:highlight>
                <a:latin typeface="Courier New"/>
                <a:ea typeface="Courier New"/>
                <a:cs typeface="Courier New"/>
                <a:sym typeface="Courier New"/>
              </a:rPr>
              <a:t> n </a:t>
            </a:r>
            <a:r>
              <a:rPr b="0" i="0" lang="en" sz="800" u="none" cap="none" strike="noStrike">
                <a:solidFill>
                  <a:srgbClr val="0000FF"/>
                </a:solidFill>
                <a:highlight>
                  <a:srgbClr val="FFFFFE"/>
                </a:highlight>
                <a:latin typeface="Courier New"/>
                <a:ea typeface="Courier New"/>
                <a:cs typeface="Courier New"/>
                <a:sym typeface="Courier New"/>
              </a:rPr>
              <a:t>in</a:t>
            </a:r>
            <a:r>
              <a:rPr b="0" i="0" lang="en" sz="800" u="none" cap="none" strike="noStrike">
                <a:solidFill>
                  <a:srgbClr val="000000"/>
                </a:solidFill>
                <a:highlight>
                  <a:srgbClr val="FFFFFE"/>
                </a:highlight>
                <a:latin typeface="Courier New"/>
                <a:ea typeface="Courier New"/>
                <a:cs typeface="Courier New"/>
                <a:sym typeface="Courier New"/>
              </a:rPr>
              <a:t> test_range:</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file_name = </a:t>
            </a:r>
            <a:r>
              <a:rPr b="0" i="0" lang="en" sz="800" u="none" cap="none" strike="noStrike">
                <a:solidFill>
                  <a:srgbClr val="A31515"/>
                </a:solidFill>
                <a:highlight>
                  <a:srgbClr val="FFFFFE"/>
                </a:highlight>
                <a:latin typeface="Courier New"/>
                <a:ea typeface="Courier New"/>
                <a:cs typeface="Courier New"/>
                <a:sym typeface="Courier New"/>
              </a:rPr>
              <a:t>"seed"</a:t>
            </a:r>
            <a:r>
              <a:rPr b="0" i="0" lang="en" sz="800" u="none" cap="none" strike="noStrike">
                <a:solidFill>
                  <a:srgbClr val="000000"/>
                </a:solidFill>
                <a:highlight>
                  <a:srgbClr val="FFFFFE"/>
                </a:highlight>
                <a:latin typeface="Courier New"/>
                <a:ea typeface="Courier New"/>
                <a:cs typeface="Courier New"/>
                <a:sym typeface="Courier New"/>
              </a:rPr>
              <a:t> + </a:t>
            </a:r>
            <a:r>
              <a:rPr b="0" i="0" lang="en" sz="800" u="none" cap="none" strike="noStrike">
                <a:solidFill>
                  <a:srgbClr val="267F99"/>
                </a:solidFill>
                <a:highlight>
                  <a:srgbClr val="FFFFFE"/>
                </a:highlight>
                <a:latin typeface="Courier New"/>
                <a:ea typeface="Courier New"/>
                <a:cs typeface="Courier New"/>
                <a:sym typeface="Courier New"/>
              </a:rPr>
              <a:t>str</a:t>
            </a:r>
            <a:r>
              <a:rPr b="0" i="0" lang="en" sz="800" u="none" cap="none" strike="noStrike">
                <a:solidFill>
                  <a:srgbClr val="000000"/>
                </a:solidFill>
                <a:highlight>
                  <a:srgbClr val="FFFFFE"/>
                </a:highlight>
                <a:latin typeface="Courier New"/>
                <a:ea typeface="Courier New"/>
                <a:cs typeface="Courier New"/>
                <a:sym typeface="Courier New"/>
              </a:rPr>
              <a:t>(n).zfill(</a:t>
            </a:r>
            <a:r>
              <a:rPr b="0" i="0" lang="en" sz="800" u="none" cap="none" strike="noStrike">
                <a:solidFill>
                  <a:srgbClr val="09885A"/>
                </a:solidFill>
                <a:highlight>
                  <a:srgbClr val="FFFFFE"/>
                </a:highlight>
                <a:latin typeface="Courier New"/>
                <a:ea typeface="Courier New"/>
                <a:cs typeface="Courier New"/>
                <a:sym typeface="Courier New"/>
              </a:rPr>
              <a:t>4</a:t>
            </a:r>
            <a:r>
              <a:rPr b="0" i="0" lang="en" sz="800" u="none" cap="none" strike="noStrike">
                <a:solidFill>
                  <a:srgbClr val="000000"/>
                </a:solidFill>
                <a:highlight>
                  <a:srgbClr val="FFFFFE"/>
                </a:highlight>
                <a:latin typeface="Courier New"/>
                <a:ea typeface="Courier New"/>
                <a:cs typeface="Courier New"/>
                <a:sym typeface="Courier New"/>
              </a:rPr>
              <a:t>) + </a:t>
            </a:r>
            <a:r>
              <a:rPr b="0" i="0" lang="en" sz="800" u="none" cap="none" strike="noStrike">
                <a:solidFill>
                  <a:srgbClr val="A31515"/>
                </a:solidFill>
                <a:highlight>
                  <a:srgbClr val="FFFFFE"/>
                </a:highlight>
                <a:latin typeface="Courier New"/>
                <a:ea typeface="Courier New"/>
                <a:cs typeface="Courier New"/>
                <a:sym typeface="Courier New"/>
              </a:rPr>
              <a:t>".png"</a:t>
            </a:r>
            <a:endParaRPr b="0" i="0" sz="800" u="none" cap="none" strike="noStrike">
              <a:solidFill>
                <a:srgbClr val="A31515"/>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f_with = </a:t>
            </a:r>
            <a:r>
              <a:rPr b="0" i="0" lang="en" sz="800" u="none" cap="none" strike="noStrike">
                <a:solidFill>
                  <a:srgbClr val="A31515"/>
                </a:solidFill>
                <a:highlight>
                  <a:srgbClr val="FFFFFE"/>
                </a:highlight>
                <a:latin typeface="Courier New"/>
                <a:ea typeface="Courier New"/>
                <a:cs typeface="Courier New"/>
                <a:sym typeface="Courier New"/>
              </a:rPr>
              <a:t>"new_with_mask/with-mask-default-mask-"</a:t>
            </a:r>
            <a:r>
              <a:rPr b="0" i="0" lang="en" sz="800" u="none" cap="none" strike="noStrike">
                <a:solidFill>
                  <a:srgbClr val="000000"/>
                </a:solidFill>
                <a:highlight>
                  <a:srgbClr val="FFFFFE"/>
                </a:highlight>
                <a:latin typeface="Courier New"/>
                <a:ea typeface="Courier New"/>
                <a:cs typeface="Courier New"/>
                <a:sym typeface="Courier New"/>
              </a:rPr>
              <a:t> + file_name</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f_without = </a:t>
            </a:r>
            <a:r>
              <a:rPr b="0" i="0" lang="en" sz="800" u="none" cap="none" strike="noStrike">
                <a:solidFill>
                  <a:srgbClr val="A31515"/>
                </a:solidFill>
                <a:highlight>
                  <a:srgbClr val="FFFFFE"/>
                </a:highlight>
                <a:latin typeface="Courier New"/>
                <a:ea typeface="Courier New"/>
                <a:cs typeface="Courier New"/>
                <a:sym typeface="Courier New"/>
              </a:rPr>
              <a:t>"new_without_mask/"</a:t>
            </a:r>
            <a:r>
              <a:rPr b="0" i="0" lang="en" sz="800" u="none" cap="none" strike="noStrike">
                <a:solidFill>
                  <a:srgbClr val="000000"/>
                </a:solidFill>
                <a:highlight>
                  <a:srgbClr val="FFFFFE"/>
                </a:highlight>
                <a:latin typeface="Courier New"/>
                <a:ea typeface="Courier New"/>
                <a:cs typeface="Courier New"/>
                <a:sym typeface="Courier New"/>
              </a:rPr>
              <a:t> + file_name</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copy_s3_files(f_without, </a:t>
            </a:r>
            <a:r>
              <a:rPr b="0" i="0" lang="en" sz="800" u="none" cap="none" strike="noStrike">
                <a:solidFill>
                  <a:srgbClr val="0000FF"/>
                </a:solidFill>
                <a:highlight>
                  <a:srgbClr val="FFFFFE"/>
                </a:highlight>
                <a:latin typeface="Courier New"/>
                <a:ea typeface="Courier New"/>
                <a:cs typeface="Courier New"/>
                <a:sym typeface="Courier New"/>
              </a:rPr>
              <a:t>f</a:t>
            </a:r>
            <a:r>
              <a:rPr b="0" i="0" lang="en" sz="800" u="none" cap="none" strike="noStrike">
                <a:solidFill>
                  <a:srgbClr val="A31515"/>
                </a:solidFill>
                <a:highlight>
                  <a:srgbClr val="FFFFFE"/>
                </a:highlight>
                <a:latin typeface="Courier New"/>
                <a:ea typeface="Courier New"/>
                <a:cs typeface="Courier New"/>
                <a:sym typeface="Courier New"/>
              </a:rPr>
              <a:t>'/test/</a:t>
            </a:r>
            <a:r>
              <a:rPr b="0" i="0" lang="en" sz="800" u="none" cap="none" strike="noStrike">
                <a:solidFill>
                  <a:srgbClr val="000000"/>
                </a:solidFill>
                <a:highlight>
                  <a:srgbClr val="FFFFFE"/>
                </a:highlight>
                <a:latin typeface="Courier New"/>
                <a:ea typeface="Courier New"/>
                <a:cs typeface="Courier New"/>
                <a:sym typeface="Courier New"/>
              </a:rPr>
              <a:t>{file_name}</a:t>
            </a:r>
            <a:r>
              <a:rPr b="0" i="0" lang="en" sz="800" u="none" cap="none" strike="noStrike">
                <a:solidFill>
                  <a:srgbClr val="A31515"/>
                </a:solidFill>
                <a:highlight>
                  <a:srgbClr val="FFFFFE"/>
                </a:highlight>
                <a:latin typeface="Courier New"/>
                <a:ea typeface="Courier New"/>
                <a:cs typeface="Courier New"/>
                <a:sym typeface="Courier New"/>
              </a:rPr>
              <a:t>'</a:t>
            </a:r>
            <a:r>
              <a:rPr b="0" i="0" lang="en" sz="800" u="none" cap="none" strike="noStrike">
                <a:solidFill>
                  <a:srgbClr val="000000"/>
                </a:solidFill>
                <a:highlight>
                  <a:srgbClr val="FFFFFE"/>
                </a:highlight>
                <a:latin typeface="Courier New"/>
                <a:ea typeface="Courier New"/>
                <a:cs typeface="Courier New"/>
                <a:sym typeface="Courier New"/>
              </a:rPr>
              <a:t>)</a:t>
            </a:r>
            <a:endParaRPr b="0" i="0" sz="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rPr b="0" i="0" lang="en" sz="800" u="none" cap="none" strike="noStrike">
                <a:solidFill>
                  <a:srgbClr val="000000"/>
                </a:solidFill>
                <a:highlight>
                  <a:srgbClr val="FFFFFE"/>
                </a:highlight>
                <a:latin typeface="Courier New"/>
                <a:ea typeface="Courier New"/>
                <a:cs typeface="Courier New"/>
                <a:sym typeface="Courier New"/>
              </a:rPr>
              <a:t>  copy_s3_files(f_with, </a:t>
            </a:r>
            <a:r>
              <a:rPr b="0" i="0" lang="en" sz="800" u="none" cap="none" strike="noStrike">
                <a:solidFill>
                  <a:srgbClr val="0000FF"/>
                </a:solidFill>
                <a:highlight>
                  <a:srgbClr val="FFFFFE"/>
                </a:highlight>
                <a:latin typeface="Courier New"/>
                <a:ea typeface="Courier New"/>
                <a:cs typeface="Courier New"/>
                <a:sym typeface="Courier New"/>
              </a:rPr>
              <a:t>f</a:t>
            </a:r>
            <a:r>
              <a:rPr b="0" i="0" lang="en" sz="800" u="none" cap="none" strike="noStrike">
                <a:solidFill>
                  <a:srgbClr val="A31515"/>
                </a:solidFill>
                <a:highlight>
                  <a:srgbClr val="FFFFFE"/>
                </a:highlight>
                <a:latin typeface="Courier New"/>
                <a:ea typeface="Courier New"/>
                <a:cs typeface="Courier New"/>
                <a:sym typeface="Courier New"/>
              </a:rPr>
              <a:t>'/test/</a:t>
            </a:r>
            <a:r>
              <a:rPr b="0" i="0" lang="en" sz="800" u="none" cap="none" strike="noStrike">
                <a:solidFill>
                  <a:srgbClr val="000000"/>
                </a:solidFill>
                <a:highlight>
                  <a:srgbClr val="FFFFFE"/>
                </a:highlight>
                <a:latin typeface="Courier New"/>
                <a:ea typeface="Courier New"/>
                <a:cs typeface="Courier New"/>
                <a:sym typeface="Courier New"/>
              </a:rPr>
              <a:t>{file_name}</a:t>
            </a:r>
            <a:r>
              <a:rPr b="0" i="0" lang="en" sz="800" u="none" cap="none" strike="noStrike">
                <a:solidFill>
                  <a:srgbClr val="A31515"/>
                </a:solidFill>
                <a:highlight>
                  <a:srgbClr val="FFFFFE"/>
                </a:highlight>
                <a:latin typeface="Courier New"/>
                <a:ea typeface="Courier New"/>
                <a:cs typeface="Courier New"/>
                <a:sym typeface="Courier New"/>
              </a:rPr>
              <a:t>'</a:t>
            </a:r>
            <a:r>
              <a:rPr b="0" i="0" lang="en" sz="800" u="none" cap="none" strike="noStrike">
                <a:solidFill>
                  <a:srgbClr val="000000"/>
                </a:solidFill>
                <a:highlight>
                  <a:srgbClr val="FFFFFE"/>
                </a:highlight>
                <a:latin typeface="Courier New"/>
                <a:ea typeface="Courier New"/>
                <a:cs typeface="Courier New"/>
                <a:sym typeface="Courier New"/>
              </a:rPr>
              <a:t>)</a:t>
            </a:r>
            <a:endParaRPr b="0" i="0" sz="800" u="none" cap="none" strike="noStrike">
              <a:solidFill>
                <a:srgbClr val="AF00DB"/>
              </a:solidFill>
              <a:highlight>
                <a:srgbClr val="FFFFFE"/>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Creating Datasets on Images</a:t>
            </a:r>
            <a:endParaRPr/>
          </a:p>
        </p:txBody>
      </p:sp>
      <p:sp>
        <p:nvSpPr>
          <p:cNvPr id="206" name="Google Shape;206;p19"/>
          <p:cNvSpPr txBox="1"/>
          <p:nvPr>
            <p:ph idx="1" type="body"/>
          </p:nvPr>
        </p:nvSpPr>
        <p:spPr>
          <a:xfrm>
            <a:off x="567925" y="2070075"/>
            <a:ext cx="31281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In order to prepare for model training, we will need to convert our images into datasets that are capable of being interpreted by our models. This will be applied for the test and training datasets</a:t>
            </a:r>
            <a:endParaRPr/>
          </a:p>
        </p:txBody>
      </p:sp>
      <p:sp>
        <p:nvSpPr>
          <p:cNvPr id="207" name="Google Shape;207;p19"/>
          <p:cNvSpPr txBox="1"/>
          <p:nvPr/>
        </p:nvSpPr>
        <p:spPr>
          <a:xfrm>
            <a:off x="3844650" y="1950075"/>
            <a:ext cx="4573500" cy="25011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chemeClr val="lt1"/>
                </a:highlight>
                <a:latin typeface="Courier New"/>
                <a:ea typeface="Courier New"/>
                <a:cs typeface="Courier New"/>
                <a:sym typeface="Courier New"/>
              </a:rPr>
              <a:t>train_ds = tf.keras.utils.image_dataset_from_directory</a:t>
            </a:r>
            <a:r>
              <a:rPr b="0" i="0" lang="en" sz="1050" u="none" cap="none" strike="noStrike">
                <a:solidFill>
                  <a:srgbClr val="DCDCDC"/>
                </a:solidFill>
                <a:highlight>
                  <a:schemeClr val="lt1"/>
                </a:highlight>
                <a:latin typeface="Courier New"/>
                <a:ea typeface="Courier New"/>
                <a:cs typeface="Courier New"/>
                <a:sym typeface="Courier New"/>
              </a:rPr>
              <a:t>(</a:t>
            </a:r>
            <a:endParaRPr b="0" i="0" sz="1050" u="none" cap="none" strike="noStrike">
              <a:solidFill>
                <a:srgbClr val="DCDCDC"/>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chemeClr val="lt1"/>
                </a:highlight>
                <a:latin typeface="Courier New"/>
                <a:ea typeface="Courier New"/>
                <a:cs typeface="Courier New"/>
                <a:sym typeface="Courier New"/>
              </a:rPr>
              <a:t>    </a:t>
            </a:r>
            <a:r>
              <a:rPr b="0" i="0" lang="en" sz="1050" u="none" cap="none" strike="noStrike">
                <a:solidFill>
                  <a:srgbClr val="CE9178"/>
                </a:solidFill>
                <a:highlight>
                  <a:schemeClr val="lt1"/>
                </a:highlight>
                <a:latin typeface="Courier New"/>
                <a:ea typeface="Courier New"/>
                <a:cs typeface="Courier New"/>
                <a:sym typeface="Courier New"/>
              </a:rPr>
              <a:t>"./mask_data/train/"</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class_names=</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CE9178"/>
                </a:solidFill>
                <a:highlight>
                  <a:schemeClr val="lt1"/>
                </a:highlight>
                <a:latin typeface="Courier New"/>
                <a:ea typeface="Courier New"/>
                <a:cs typeface="Courier New"/>
                <a:sym typeface="Courier New"/>
              </a:rPr>
              <a:t>'mask'</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a:t>
            </a:r>
            <a:r>
              <a:rPr b="0" i="0" lang="en" sz="1050" u="none" cap="none" strike="noStrike">
                <a:solidFill>
                  <a:srgbClr val="CE9178"/>
                </a:solidFill>
                <a:highlight>
                  <a:schemeClr val="lt1"/>
                </a:highlight>
                <a:latin typeface="Courier New"/>
                <a:ea typeface="Courier New"/>
                <a:cs typeface="Courier New"/>
                <a:sym typeface="Courier New"/>
              </a:rPr>
              <a:t>'no_mask'</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label_mode=</a:t>
            </a:r>
            <a:r>
              <a:rPr b="0" i="0" lang="en" sz="1050" u="none" cap="none" strike="noStrike">
                <a:solidFill>
                  <a:srgbClr val="CE9178"/>
                </a:solidFill>
                <a:highlight>
                  <a:schemeClr val="lt1"/>
                </a:highlight>
                <a:latin typeface="Courier New"/>
                <a:ea typeface="Courier New"/>
                <a:cs typeface="Courier New"/>
                <a:sym typeface="Courier New"/>
              </a:rPr>
              <a:t>'int'</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color_mode=</a:t>
            </a:r>
            <a:r>
              <a:rPr b="0" i="0" lang="en" sz="1050" u="none" cap="none" strike="noStrike">
                <a:solidFill>
                  <a:srgbClr val="CE9178"/>
                </a:solidFill>
                <a:highlight>
                  <a:schemeClr val="lt1"/>
                </a:highlight>
                <a:latin typeface="Courier New"/>
                <a:ea typeface="Courier New"/>
                <a:cs typeface="Courier New"/>
                <a:sym typeface="Courier New"/>
              </a:rPr>
              <a:t>'rgb'</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batch_size=</a:t>
            </a:r>
            <a:r>
              <a:rPr b="0" i="0" lang="en" sz="1050" u="none" cap="none" strike="noStrike">
                <a:solidFill>
                  <a:srgbClr val="B5CEA8"/>
                </a:solidFill>
                <a:highlight>
                  <a:schemeClr val="lt1"/>
                </a:highlight>
                <a:latin typeface="Courier New"/>
                <a:ea typeface="Courier New"/>
                <a:cs typeface="Courier New"/>
                <a:sym typeface="Courier New"/>
              </a:rPr>
              <a:t>1</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image_size=</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B5CEA8"/>
                </a:solidFill>
                <a:highlight>
                  <a:schemeClr val="lt1"/>
                </a:highlight>
                <a:latin typeface="Courier New"/>
                <a:ea typeface="Courier New"/>
                <a:cs typeface="Courier New"/>
                <a:sym typeface="Courier New"/>
              </a:rPr>
              <a:t>256</a:t>
            </a:r>
            <a:r>
              <a:rPr b="0" i="0" lang="en" sz="1050" u="none" cap="none" strike="noStrike">
                <a:solidFill>
                  <a:srgbClr val="DCDCDC"/>
                </a:solidFill>
                <a:highlight>
                  <a:schemeClr val="lt1"/>
                </a:highlight>
                <a:latin typeface="Courier New"/>
                <a:ea typeface="Courier New"/>
                <a:cs typeface="Courier New"/>
                <a:sym typeface="Courier New"/>
              </a:rPr>
              <a:t>,</a:t>
            </a:r>
            <a:endParaRPr b="0" i="0" sz="1050" u="none" cap="none" strike="noStrike">
              <a:solidFill>
                <a:srgbClr val="DCDCDC"/>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chemeClr val="lt1"/>
                </a:highlight>
                <a:latin typeface="Courier New"/>
                <a:ea typeface="Courier New"/>
                <a:cs typeface="Courier New"/>
                <a:sym typeface="Courier New"/>
              </a:rPr>
              <a:t>    </a:t>
            </a:r>
            <a:r>
              <a:rPr b="0" i="0" lang="en" sz="1050" u="none" cap="none" strike="noStrike">
                <a:solidFill>
                  <a:srgbClr val="B5CEA8"/>
                </a:solidFill>
                <a:highlight>
                  <a:schemeClr val="lt1"/>
                </a:highlight>
                <a:latin typeface="Courier New"/>
                <a:ea typeface="Courier New"/>
                <a:cs typeface="Courier New"/>
                <a:sym typeface="Courier New"/>
              </a:rPr>
              <a:t>256</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shuffle=</a:t>
            </a:r>
            <a:r>
              <a:rPr b="0" i="0" lang="en" sz="1050" u="none" cap="none" strike="noStrike">
                <a:solidFill>
                  <a:srgbClr val="569CD6"/>
                </a:solidFill>
                <a:highlight>
                  <a:schemeClr val="lt1"/>
                </a:highlight>
                <a:latin typeface="Courier New"/>
                <a:ea typeface="Courier New"/>
                <a:cs typeface="Courier New"/>
                <a:sym typeface="Courier New"/>
              </a:rPr>
              <a:t>True</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seed=</a:t>
            </a:r>
            <a:r>
              <a:rPr b="0" i="0" lang="en" sz="1050" u="none" cap="none" strike="noStrike">
                <a:solidFill>
                  <a:srgbClr val="569CD6"/>
                </a:solidFill>
                <a:highlight>
                  <a:schemeClr val="lt1"/>
                </a:highlight>
                <a:latin typeface="Courier New"/>
                <a:ea typeface="Courier New"/>
                <a:cs typeface="Courier New"/>
                <a:sym typeface="Courier New"/>
              </a:rPr>
              <a:t>None</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validation_split=</a:t>
            </a:r>
            <a:r>
              <a:rPr b="0" i="0" lang="en" sz="1050" u="none" cap="none" strike="noStrike">
                <a:solidFill>
                  <a:srgbClr val="569CD6"/>
                </a:solidFill>
                <a:highlight>
                  <a:schemeClr val="lt1"/>
                </a:highlight>
                <a:latin typeface="Courier New"/>
                <a:ea typeface="Courier New"/>
                <a:cs typeface="Courier New"/>
                <a:sym typeface="Courier New"/>
              </a:rPr>
              <a:t>None</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subset=</a:t>
            </a:r>
            <a:r>
              <a:rPr b="0" i="0" lang="en" sz="1050" u="none" cap="none" strike="noStrike">
                <a:solidFill>
                  <a:srgbClr val="569CD6"/>
                </a:solidFill>
                <a:highlight>
                  <a:schemeClr val="lt1"/>
                </a:highlight>
                <a:latin typeface="Courier New"/>
                <a:ea typeface="Courier New"/>
                <a:cs typeface="Courier New"/>
                <a:sym typeface="Courier New"/>
              </a:rPr>
              <a:t>None</a:t>
            </a:r>
            <a:r>
              <a:rPr b="0" i="0" lang="en" sz="1050" u="none" cap="none" strike="noStrike">
                <a:solidFill>
                  <a:srgbClr val="DCDCDC"/>
                </a:solidFill>
                <a:highlight>
                  <a:schemeClr val="lt1"/>
                </a:highlight>
                <a:latin typeface="Courier New"/>
                <a:ea typeface="Courier New"/>
                <a:cs typeface="Courier New"/>
                <a:sym typeface="Courier New"/>
              </a:rPr>
              <a:t>,</a:t>
            </a:r>
            <a:endParaRPr b="0" i="0" sz="1050" u="none" cap="none" strike="noStrike">
              <a:solidFill>
                <a:srgbClr val="DCDCDC"/>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chemeClr val="lt1"/>
                </a:highlight>
                <a:latin typeface="Courier New"/>
                <a:ea typeface="Courier New"/>
                <a:cs typeface="Courier New"/>
                <a:sym typeface="Courier New"/>
              </a:rPr>
              <a:t>    interpolation=</a:t>
            </a:r>
            <a:r>
              <a:rPr b="0" i="0" lang="en" sz="1050" u="none" cap="none" strike="noStrike">
                <a:solidFill>
                  <a:srgbClr val="CE9178"/>
                </a:solidFill>
                <a:highlight>
                  <a:schemeClr val="lt1"/>
                </a:highlight>
                <a:latin typeface="Courier New"/>
                <a:ea typeface="Courier New"/>
                <a:cs typeface="Courier New"/>
                <a:sym typeface="Courier New"/>
              </a:rPr>
              <a:t>'bilinear'</a:t>
            </a:r>
            <a:r>
              <a:rPr b="0" i="0" lang="en" sz="1050" u="none" cap="none" strike="noStrike">
                <a:solidFill>
                  <a:srgbClr val="DCDCDC"/>
                </a:solidFill>
                <a:highlight>
                  <a:schemeClr val="lt1"/>
                </a:highlight>
                <a:latin typeface="Courier New"/>
                <a:ea typeface="Courier New"/>
                <a:cs typeface="Courier New"/>
                <a:sym typeface="Courier New"/>
              </a:rPr>
              <a:t>,</a:t>
            </a:r>
            <a:r>
              <a:rPr b="0" i="0" lang="en" sz="1050" u="none" cap="none" strike="noStrike">
                <a:solidFill>
                  <a:srgbClr val="D4D4D4"/>
                </a:solidFill>
                <a:highlight>
                  <a:schemeClr val="lt1"/>
                </a:highlight>
                <a:latin typeface="Courier New"/>
                <a:ea typeface="Courier New"/>
                <a:cs typeface="Courier New"/>
                <a:sym typeface="Courier New"/>
              </a:rPr>
              <a:t> follow_links=</a:t>
            </a:r>
            <a:r>
              <a:rPr b="0" i="0" lang="en" sz="1050" u="none" cap="none" strike="noStrike">
                <a:solidFill>
                  <a:srgbClr val="569CD6"/>
                </a:solidFill>
                <a:highlight>
                  <a:schemeClr val="lt1"/>
                </a:highlight>
                <a:latin typeface="Courier New"/>
                <a:ea typeface="Courier New"/>
                <a:cs typeface="Courier New"/>
                <a:sym typeface="Courier New"/>
              </a:rPr>
              <a:t>False</a:t>
            </a:r>
            <a:r>
              <a:rPr b="0" i="0" lang="en" sz="1050" u="none" cap="none" strike="noStrike">
                <a:solidFill>
                  <a:srgbClr val="DCDCDC"/>
                </a:solidFill>
                <a:highlight>
                  <a:schemeClr val="lt1"/>
                </a:highlight>
                <a:latin typeface="Courier New"/>
                <a:ea typeface="Courier New"/>
                <a:cs typeface="Courier New"/>
                <a:sym typeface="Courier New"/>
              </a:rPr>
              <a:t>,</a:t>
            </a:r>
            <a:endParaRPr b="0" i="0" sz="1050" u="none" cap="none" strike="noStrike">
              <a:solidFill>
                <a:srgbClr val="DCDCDC"/>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chemeClr val="lt1"/>
                </a:highlight>
                <a:latin typeface="Courier New"/>
                <a:ea typeface="Courier New"/>
                <a:cs typeface="Courier New"/>
                <a:sym typeface="Courier New"/>
              </a:rPr>
              <a:t>    crop_to_aspect_ratio=</a:t>
            </a:r>
            <a:r>
              <a:rPr b="0" i="0" lang="en" sz="1050" u="none" cap="none" strike="noStrike">
                <a:solidFill>
                  <a:srgbClr val="569CD6"/>
                </a:solidFill>
                <a:highlight>
                  <a:schemeClr val="lt1"/>
                </a:highlight>
                <a:latin typeface="Courier New"/>
                <a:ea typeface="Courier New"/>
                <a:cs typeface="Courier New"/>
                <a:sym typeface="Courier New"/>
              </a:rPr>
              <a:t>False</a:t>
            </a:r>
            <a:endParaRPr b="0" i="0" sz="1050" u="none" cap="none" strike="noStrike">
              <a:solidFill>
                <a:srgbClr val="569CD6"/>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CDCDC"/>
                </a:solidFill>
                <a:highlight>
                  <a:schemeClr val="lt1"/>
                </a:highlight>
                <a:latin typeface="Courier New"/>
                <a:ea typeface="Courier New"/>
                <a:cs typeface="Courier New"/>
                <a:sym typeface="Courier New"/>
              </a:rPr>
              <a:t>)</a:t>
            </a:r>
            <a:endParaRPr b="0" i="0" sz="1050" u="none" cap="none" strike="noStrike">
              <a:solidFill>
                <a:srgbClr val="DCDCDC"/>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t/>
            </a:r>
            <a:endParaRPr b="0" i="0" sz="800" u="none" cap="none" strike="noStrike">
              <a:solidFill>
                <a:srgbClr val="008000"/>
              </a:solidFill>
              <a:highlight>
                <a:srgbClr val="FFFFF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Executive Summary</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2"/>
                </a:solidFill>
                <a:highlight>
                  <a:schemeClr val="lt1"/>
                </a:highlight>
              </a:rPr>
              <a:t>Coronavirus disease, also known as COVID-19 is an infectious disease that can contribute to mild, moderate, and sometimes extreme respiratory problems. It is airborne contagious and can spread through virus particles that are spread through the air when someone coughs, sneezes, or even talk. Because it is very infectious, CDC guidelines has issued out recommendations for everyone to wear masks to prevent the spread of these viruses. Retail stores, restaurants, and public buildings were advised to enforce mandatory face mask wearing in the building. Backlash, however, has arose over the past year that opposed wearing masks. People not wearing masks would be able to go into public places without getting detected and potentially cause infections to increase. This project was created to help promote face mask detection so that enforcement can be maintained. </a:t>
            </a:r>
            <a:endParaRPr sz="1200">
              <a:solidFill>
                <a:schemeClr val="dk2"/>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729450" y="1322450"/>
            <a:ext cx="7688400" cy="1518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Model Training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Transfer learning on VGG16 Model</a:t>
            </a:r>
            <a:endParaRPr/>
          </a:p>
        </p:txBody>
      </p:sp>
      <p:sp>
        <p:nvSpPr>
          <p:cNvPr id="218" name="Google Shape;218;p21"/>
          <p:cNvSpPr txBox="1"/>
          <p:nvPr>
            <p:ph idx="1" type="body"/>
          </p:nvPr>
        </p:nvSpPr>
        <p:spPr>
          <a:xfrm>
            <a:off x="921850" y="2190725"/>
            <a:ext cx="2423400" cy="1502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We can take our transformed images and do transfer learning with an existing model with labels that we created for masks and no masks</a:t>
            </a:r>
            <a:endParaRPr sz="1307">
              <a:highlight>
                <a:schemeClr val="lt1"/>
              </a:highlight>
            </a:endParaRPr>
          </a:p>
        </p:txBody>
      </p:sp>
      <p:sp>
        <p:nvSpPr>
          <p:cNvPr id="219" name="Google Shape;219;p21"/>
          <p:cNvSpPr txBox="1"/>
          <p:nvPr/>
        </p:nvSpPr>
        <p:spPr>
          <a:xfrm>
            <a:off x="3844650" y="1853850"/>
            <a:ext cx="4573500" cy="29400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urier New"/>
                <a:ea typeface="Courier New"/>
                <a:cs typeface="Courier New"/>
                <a:sym typeface="Courier New"/>
              </a:rPr>
              <a:t>from</a:t>
            </a:r>
            <a:r>
              <a:rPr b="0" i="0" lang="en" sz="1050" u="none" cap="none" strike="noStrike">
                <a:solidFill>
                  <a:srgbClr val="D4D4D4"/>
                </a:solidFill>
                <a:highlight>
                  <a:srgbClr val="1E1E1E"/>
                </a:highlight>
                <a:latin typeface="Courier New"/>
                <a:ea typeface="Courier New"/>
                <a:cs typeface="Courier New"/>
                <a:sym typeface="Courier New"/>
              </a:rPr>
              <a:t> tensorflow.keras </a:t>
            </a:r>
            <a:r>
              <a:rPr b="0" i="0" lang="en" sz="1050" u="none" cap="none" strike="noStrike">
                <a:solidFill>
                  <a:srgbClr val="C586C0"/>
                </a:solidFill>
                <a:highlight>
                  <a:srgbClr val="1E1E1E"/>
                </a:highlight>
                <a:latin typeface="Courier New"/>
                <a:ea typeface="Courier New"/>
                <a:cs typeface="Courier New"/>
                <a:sym typeface="Courier New"/>
              </a:rPr>
              <a:t>import</a:t>
            </a:r>
            <a:r>
              <a:rPr b="0" i="0" lang="en" sz="1050" u="none" cap="none" strike="noStrike">
                <a:solidFill>
                  <a:srgbClr val="D4D4D4"/>
                </a:solidFill>
                <a:highlight>
                  <a:srgbClr val="1E1E1E"/>
                </a:highlight>
                <a:latin typeface="Courier New"/>
                <a:ea typeface="Courier New"/>
                <a:cs typeface="Courier New"/>
                <a:sym typeface="Courier New"/>
              </a:rPr>
              <a:t> layers</a:t>
            </a:r>
            <a:r>
              <a:rPr b="0" i="0" lang="en" sz="1050" u="none" cap="none" strike="noStrike">
                <a:solidFill>
                  <a:srgbClr val="DCDCDC"/>
                </a:solidFill>
                <a:highlight>
                  <a:srgbClr val="1E1E1E"/>
                </a:highlight>
                <a:latin typeface="Courier New"/>
                <a:ea typeface="Courier New"/>
                <a:cs typeface="Courier New"/>
                <a:sym typeface="Courier New"/>
              </a:rPr>
              <a:t>,</a:t>
            </a:r>
            <a:r>
              <a:rPr b="0" i="0" lang="en" sz="1050" u="none" cap="none" strike="noStrike">
                <a:solidFill>
                  <a:srgbClr val="D4D4D4"/>
                </a:solidFill>
                <a:highlight>
                  <a:srgbClr val="1E1E1E"/>
                </a:highlight>
                <a:latin typeface="Courier New"/>
                <a:ea typeface="Courier New"/>
                <a:cs typeface="Courier New"/>
                <a:sym typeface="Courier New"/>
              </a:rPr>
              <a:t> models</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urier New"/>
                <a:ea typeface="Courier New"/>
                <a:cs typeface="Courier New"/>
                <a:sym typeface="Courier New"/>
              </a:rPr>
              <a:t>flatten_layer = layers.Flatten</a:t>
            </a:r>
            <a:r>
              <a:rPr b="0" i="0" lang="en" sz="1050" u="none" cap="none" strike="noStrike">
                <a:solidFill>
                  <a:srgbClr val="DCDCDC"/>
                </a:solidFill>
                <a:highlight>
                  <a:srgbClr val="1E1E1E"/>
                </a:highlight>
                <a:latin typeface="Courier New"/>
                <a:ea typeface="Courier New"/>
                <a:cs typeface="Courier New"/>
                <a:sym typeface="Courier New"/>
              </a:rPr>
              <a:t>()</a:t>
            </a:r>
            <a:endParaRPr b="0" i="0" sz="1050" u="none" cap="none" strike="noStrike">
              <a:solidFill>
                <a:srgbClr val="DCDCDC"/>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urier New"/>
                <a:ea typeface="Courier New"/>
                <a:cs typeface="Courier New"/>
                <a:sym typeface="Courier New"/>
              </a:rPr>
              <a:t>dense_layer_1 = layers.Dense</a:t>
            </a:r>
            <a:r>
              <a:rPr b="0" i="0" lang="en" sz="1050" u="none" cap="none" strike="noStrike">
                <a:solidFill>
                  <a:srgbClr val="DCDCDC"/>
                </a:solidFill>
                <a:highlight>
                  <a:srgbClr val="1E1E1E"/>
                </a:highlight>
                <a:latin typeface="Courier New"/>
                <a:ea typeface="Courier New"/>
                <a:cs typeface="Courier New"/>
                <a:sym typeface="Courier New"/>
              </a:rPr>
              <a:t>(</a:t>
            </a:r>
            <a:r>
              <a:rPr b="0" i="0" lang="en" sz="1050" u="none" cap="none" strike="noStrike">
                <a:solidFill>
                  <a:srgbClr val="B5CEA8"/>
                </a:solidFill>
                <a:highlight>
                  <a:srgbClr val="1E1E1E"/>
                </a:highlight>
                <a:latin typeface="Courier New"/>
                <a:ea typeface="Courier New"/>
                <a:cs typeface="Courier New"/>
                <a:sym typeface="Courier New"/>
              </a:rPr>
              <a:t>50</a:t>
            </a:r>
            <a:r>
              <a:rPr b="0" i="0" lang="en" sz="1050" u="none" cap="none" strike="noStrike">
                <a:solidFill>
                  <a:srgbClr val="DCDCDC"/>
                </a:solidFill>
                <a:highlight>
                  <a:srgbClr val="1E1E1E"/>
                </a:highlight>
                <a:latin typeface="Courier New"/>
                <a:ea typeface="Courier New"/>
                <a:cs typeface="Courier New"/>
                <a:sym typeface="Courier New"/>
              </a:rPr>
              <a:t>,</a:t>
            </a:r>
            <a:r>
              <a:rPr b="0" i="0" lang="en" sz="1050" u="none" cap="none" strike="noStrike">
                <a:solidFill>
                  <a:srgbClr val="D4D4D4"/>
                </a:solidFill>
                <a:highlight>
                  <a:srgbClr val="1E1E1E"/>
                </a:highlight>
                <a:latin typeface="Courier New"/>
                <a:ea typeface="Courier New"/>
                <a:cs typeface="Courier New"/>
                <a:sym typeface="Courier New"/>
              </a:rPr>
              <a:t> activation=</a:t>
            </a:r>
            <a:r>
              <a:rPr b="0" i="0" lang="en" sz="1050" u="none" cap="none" strike="noStrike">
                <a:solidFill>
                  <a:srgbClr val="CE9178"/>
                </a:solidFill>
                <a:highlight>
                  <a:srgbClr val="1E1E1E"/>
                </a:highlight>
                <a:latin typeface="Courier New"/>
                <a:ea typeface="Courier New"/>
                <a:cs typeface="Courier New"/>
                <a:sym typeface="Courier New"/>
              </a:rPr>
              <a:t>'relu'</a:t>
            </a:r>
            <a:r>
              <a:rPr b="0" i="0" lang="en" sz="1050" u="none" cap="none" strike="noStrike">
                <a:solidFill>
                  <a:srgbClr val="DCDCDC"/>
                </a:solidFill>
                <a:highlight>
                  <a:srgbClr val="1E1E1E"/>
                </a:highlight>
                <a:latin typeface="Courier New"/>
                <a:ea typeface="Courier New"/>
                <a:cs typeface="Courier New"/>
                <a:sym typeface="Courier New"/>
              </a:rPr>
              <a:t>)</a:t>
            </a:r>
            <a:endParaRPr b="0" i="0" sz="1050" u="none" cap="none" strike="noStrike">
              <a:solidFill>
                <a:srgbClr val="DCDCDC"/>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urier New"/>
                <a:ea typeface="Courier New"/>
                <a:cs typeface="Courier New"/>
                <a:sym typeface="Courier New"/>
              </a:rPr>
              <a:t>prediction_layer = layers.Dense</a:t>
            </a:r>
            <a:r>
              <a:rPr b="0" i="0" lang="en" sz="1050" u="none" cap="none" strike="noStrike">
                <a:solidFill>
                  <a:srgbClr val="DCDCDC"/>
                </a:solidFill>
                <a:highlight>
                  <a:srgbClr val="1E1E1E"/>
                </a:highlight>
                <a:latin typeface="Courier New"/>
                <a:ea typeface="Courier New"/>
                <a:cs typeface="Courier New"/>
                <a:sym typeface="Courier New"/>
              </a:rPr>
              <a:t>(</a:t>
            </a:r>
            <a:r>
              <a:rPr b="0" i="0" lang="en" sz="1050" u="none" cap="none" strike="noStrike">
                <a:solidFill>
                  <a:srgbClr val="B5CEA8"/>
                </a:solidFill>
                <a:highlight>
                  <a:srgbClr val="1E1E1E"/>
                </a:highlight>
                <a:latin typeface="Courier New"/>
                <a:ea typeface="Courier New"/>
                <a:cs typeface="Courier New"/>
                <a:sym typeface="Courier New"/>
              </a:rPr>
              <a:t>1</a:t>
            </a:r>
            <a:r>
              <a:rPr b="0" i="0" lang="en" sz="1050" u="none" cap="none" strike="noStrike">
                <a:solidFill>
                  <a:srgbClr val="DCDCDC"/>
                </a:solidFill>
                <a:highlight>
                  <a:srgbClr val="1E1E1E"/>
                </a:highlight>
                <a:latin typeface="Courier New"/>
                <a:ea typeface="Courier New"/>
                <a:cs typeface="Courier New"/>
                <a:sym typeface="Courier New"/>
              </a:rPr>
              <a:t>,</a:t>
            </a:r>
            <a:r>
              <a:rPr b="0" i="0" lang="en" sz="1050" u="none" cap="none" strike="noStrike">
                <a:solidFill>
                  <a:srgbClr val="D4D4D4"/>
                </a:solidFill>
                <a:highlight>
                  <a:srgbClr val="1E1E1E"/>
                </a:highlight>
                <a:latin typeface="Courier New"/>
                <a:ea typeface="Courier New"/>
                <a:cs typeface="Courier New"/>
                <a:sym typeface="Courier New"/>
              </a:rPr>
              <a:t> activation=</a:t>
            </a:r>
            <a:r>
              <a:rPr b="0" i="0" lang="en" sz="1050" u="none" cap="none" strike="noStrike">
                <a:solidFill>
                  <a:srgbClr val="CE9178"/>
                </a:solidFill>
                <a:highlight>
                  <a:srgbClr val="1E1E1E"/>
                </a:highlight>
                <a:latin typeface="Courier New"/>
                <a:ea typeface="Courier New"/>
                <a:cs typeface="Courier New"/>
                <a:sym typeface="Courier New"/>
              </a:rPr>
              <a:t>'sigmoid'</a:t>
            </a:r>
            <a:r>
              <a:rPr b="0" i="0" lang="en" sz="1050" u="none" cap="none" strike="noStrike">
                <a:solidFill>
                  <a:srgbClr val="DCDCDC"/>
                </a:solidFill>
                <a:highlight>
                  <a:srgbClr val="1E1E1E"/>
                </a:highlight>
                <a:latin typeface="Courier New"/>
                <a:ea typeface="Courier New"/>
                <a:cs typeface="Courier New"/>
                <a:sym typeface="Courier New"/>
              </a:rPr>
              <a:t>)</a:t>
            </a:r>
            <a:endParaRPr b="0" i="0" sz="1050" u="none" cap="none" strike="noStrike">
              <a:solidFill>
                <a:srgbClr val="DCDCDC"/>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urier New"/>
                <a:ea typeface="Courier New"/>
                <a:cs typeface="Courier New"/>
                <a:sym typeface="Courier New"/>
              </a:rPr>
              <a:t>model = models.Sequential</a:t>
            </a:r>
            <a:r>
              <a:rPr b="0" i="0" lang="en" sz="1050" u="none" cap="none" strike="noStrike">
                <a:solidFill>
                  <a:srgbClr val="DCDCDC"/>
                </a:solidFill>
                <a:highlight>
                  <a:srgbClr val="1E1E1E"/>
                </a:highlight>
                <a:latin typeface="Courier New"/>
                <a:ea typeface="Courier New"/>
                <a:cs typeface="Courier New"/>
                <a:sym typeface="Courier New"/>
              </a:rPr>
              <a:t>([</a:t>
            </a:r>
            <a:endParaRPr b="0" i="0" sz="1050" u="none" cap="none" strike="noStrike">
              <a:solidFill>
                <a:srgbClr val="DCDCDC"/>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urier New"/>
                <a:ea typeface="Courier New"/>
                <a:cs typeface="Courier New"/>
                <a:sym typeface="Courier New"/>
              </a:rPr>
              <a:t>    base_model</a:t>
            </a:r>
            <a:r>
              <a:rPr b="0" i="0" lang="en" sz="1050" u="none" cap="none" strike="noStrike">
                <a:solidFill>
                  <a:srgbClr val="DCDCDC"/>
                </a:solidFill>
                <a:highlight>
                  <a:srgbClr val="1E1E1E"/>
                </a:highlight>
                <a:latin typeface="Courier New"/>
                <a:ea typeface="Courier New"/>
                <a:cs typeface="Courier New"/>
                <a:sym typeface="Courier New"/>
              </a:rPr>
              <a:t>,</a:t>
            </a:r>
            <a:endParaRPr b="0" i="0" sz="1050" u="none" cap="none" strike="noStrike">
              <a:solidFill>
                <a:srgbClr val="DCDCDC"/>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urier New"/>
                <a:ea typeface="Courier New"/>
                <a:cs typeface="Courier New"/>
                <a:sym typeface="Courier New"/>
              </a:rPr>
              <a:t>    flatten_layer</a:t>
            </a:r>
            <a:r>
              <a:rPr b="0" i="0" lang="en" sz="1050" u="none" cap="none" strike="noStrike">
                <a:solidFill>
                  <a:srgbClr val="DCDCDC"/>
                </a:solidFill>
                <a:highlight>
                  <a:srgbClr val="1E1E1E"/>
                </a:highlight>
                <a:latin typeface="Courier New"/>
                <a:ea typeface="Courier New"/>
                <a:cs typeface="Courier New"/>
                <a:sym typeface="Courier New"/>
              </a:rPr>
              <a:t>,</a:t>
            </a:r>
            <a:endParaRPr b="0" i="0" sz="1050" u="none" cap="none" strike="noStrike">
              <a:solidFill>
                <a:srgbClr val="DCDCDC"/>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urier New"/>
                <a:ea typeface="Courier New"/>
                <a:cs typeface="Courier New"/>
                <a:sym typeface="Courier New"/>
              </a:rPr>
              <a:t>    dense_layer_1</a:t>
            </a:r>
            <a:r>
              <a:rPr b="0" i="0" lang="en" sz="1050" u="none" cap="none" strike="noStrike">
                <a:solidFill>
                  <a:srgbClr val="DCDCDC"/>
                </a:solidFill>
                <a:highlight>
                  <a:srgbClr val="1E1E1E"/>
                </a:highlight>
                <a:latin typeface="Courier New"/>
                <a:ea typeface="Courier New"/>
                <a:cs typeface="Courier New"/>
                <a:sym typeface="Courier New"/>
              </a:rPr>
              <a:t>,</a:t>
            </a:r>
            <a:endParaRPr b="0" i="0" sz="1050" u="none" cap="none" strike="noStrike">
              <a:solidFill>
                <a:srgbClr val="DCDCDC"/>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urier New"/>
                <a:ea typeface="Courier New"/>
                <a:cs typeface="Courier New"/>
                <a:sym typeface="Courier New"/>
              </a:rPr>
              <a:t>    prediction_layer</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CDCDC"/>
                </a:solidFill>
                <a:highlight>
                  <a:srgbClr val="1E1E1E"/>
                </a:highlight>
                <a:latin typeface="Courier New"/>
                <a:ea typeface="Courier New"/>
                <a:cs typeface="Courier New"/>
                <a:sym typeface="Courier New"/>
              </a:rPr>
              <a:t>])</a:t>
            </a:r>
            <a:endParaRPr b="0" i="0" sz="1050" u="none" cap="none" strike="noStrike">
              <a:solidFill>
                <a:srgbClr val="DCDCDC"/>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00"/>
              <a:buFont typeface="Arial"/>
              <a:buNone/>
            </a:pPr>
            <a:r>
              <a:t/>
            </a:r>
            <a:endParaRPr b="0" i="0" sz="800" u="none" cap="none" strike="noStrike">
              <a:solidFill>
                <a:srgbClr val="AF00DB"/>
              </a:solidFill>
              <a:highlight>
                <a:srgbClr val="FFFFF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729450" y="1322450"/>
            <a:ext cx="7688400" cy="1518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Deployment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Directory Structure</a:t>
            </a:r>
            <a:endParaRPr/>
          </a:p>
        </p:txBody>
      </p:sp>
      <p:sp>
        <p:nvSpPr>
          <p:cNvPr id="230" name="Google Shape;230;p23"/>
          <p:cNvSpPr txBox="1"/>
          <p:nvPr>
            <p:ph idx="1" type="body"/>
          </p:nvPr>
        </p:nvSpPr>
        <p:spPr>
          <a:xfrm>
            <a:off x="695675" y="1887175"/>
            <a:ext cx="3152700" cy="1806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Directory is structured to support multiple models and multiple batch transformations.  It can be replicated locally for development purposes via the </a:t>
            </a:r>
            <a:r>
              <a:rPr lang="en" sz="1307" u="sng">
                <a:solidFill>
                  <a:schemeClr val="hlink"/>
                </a:solidFill>
                <a:highlight>
                  <a:schemeClr val="lt1"/>
                </a:highlight>
                <a:hlinkClick r:id="rId3"/>
              </a:rPr>
              <a:t>Local Mode</a:t>
            </a:r>
            <a:r>
              <a:rPr lang="en" sz="1307">
                <a:highlight>
                  <a:schemeClr val="lt1"/>
                </a:highlight>
              </a:rPr>
              <a:t> of the SageMaker python SDK.</a:t>
            </a:r>
            <a:endParaRPr sz="1307">
              <a:highlight>
                <a:schemeClr val="lt1"/>
              </a:highlight>
            </a:endParaRPr>
          </a:p>
        </p:txBody>
      </p:sp>
      <p:sp>
        <p:nvSpPr>
          <p:cNvPr id="231" name="Google Shape;231;p23"/>
          <p:cNvSpPr txBox="1"/>
          <p:nvPr/>
        </p:nvSpPr>
        <p:spPr>
          <a:xfrm>
            <a:off x="4066650" y="1091575"/>
            <a:ext cx="4573500" cy="38898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root.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├───data</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├───test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   ├───mask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   └───no_mask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├───train</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   ├───no_mask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   └───mask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├───new_with_mask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└───new_without_mask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├───scripts</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├───model</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├───1</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└───2</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├───output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└───20220227_1309</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└───input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└───20220227_1309</a:t>
            </a:r>
            <a:endParaRPr b="0" i="0" sz="1000" u="none" cap="none" strike="noStrike">
              <a:solidFill>
                <a:srgbClr val="AF00DB"/>
              </a:solidFill>
              <a:highlight>
                <a:srgbClr val="FFFFF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Directories</a:t>
            </a:r>
            <a:endParaRPr/>
          </a:p>
        </p:txBody>
      </p:sp>
      <p:sp>
        <p:nvSpPr>
          <p:cNvPr id="237" name="Google Shape;237;p24"/>
          <p:cNvSpPr txBox="1"/>
          <p:nvPr>
            <p:ph idx="1" type="body"/>
          </p:nvPr>
        </p:nvSpPr>
        <p:spPr>
          <a:xfrm>
            <a:off x="695675" y="1887175"/>
            <a:ext cx="3152700" cy="1806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Directories store full set of master images and subdirectories for training and test.</a:t>
            </a:r>
            <a:endParaRPr sz="1307">
              <a:highlight>
                <a:schemeClr val="lt1"/>
              </a:highlight>
            </a:endParaRPr>
          </a:p>
          <a:p>
            <a:pPr indent="-311626" lvl="0" marL="457200" rtl="0" algn="l">
              <a:lnSpc>
                <a:spcPct val="95000"/>
              </a:lnSpc>
              <a:spcBef>
                <a:spcPts val="1200"/>
              </a:spcBef>
              <a:spcAft>
                <a:spcPts val="0"/>
              </a:spcAft>
              <a:buSzPts val="1308"/>
              <a:buChar char="●"/>
            </a:pPr>
            <a:r>
              <a:rPr lang="en" sz="1307">
                <a:highlight>
                  <a:schemeClr val="lt1"/>
                </a:highlight>
              </a:rPr>
              <a:t>Master image directories:</a:t>
            </a:r>
            <a:endParaRPr sz="1307">
              <a:highlight>
                <a:schemeClr val="lt1"/>
              </a:highlight>
            </a:endParaRPr>
          </a:p>
          <a:p>
            <a:pPr indent="-311626" lvl="1" marL="914400" rtl="0" algn="l">
              <a:lnSpc>
                <a:spcPct val="95000"/>
              </a:lnSpc>
              <a:spcBef>
                <a:spcPts val="0"/>
              </a:spcBef>
              <a:spcAft>
                <a:spcPts val="0"/>
              </a:spcAft>
              <a:buSzPts val="1308"/>
              <a:buChar char="○"/>
            </a:pPr>
            <a:r>
              <a:rPr lang="en" sz="1307">
                <a:highlight>
                  <a:schemeClr val="lt1"/>
                </a:highlight>
              </a:rPr>
              <a:t>new_with_mask</a:t>
            </a:r>
            <a:endParaRPr sz="1307">
              <a:highlight>
                <a:schemeClr val="lt1"/>
              </a:highlight>
            </a:endParaRPr>
          </a:p>
          <a:p>
            <a:pPr indent="-311626" lvl="1" marL="914400" rtl="0" algn="l">
              <a:lnSpc>
                <a:spcPct val="95000"/>
              </a:lnSpc>
              <a:spcBef>
                <a:spcPts val="0"/>
              </a:spcBef>
              <a:spcAft>
                <a:spcPts val="0"/>
              </a:spcAft>
              <a:buSzPts val="1308"/>
              <a:buChar char="○"/>
            </a:pPr>
            <a:r>
              <a:rPr lang="en" sz="1307">
                <a:highlight>
                  <a:schemeClr val="lt1"/>
                </a:highlight>
              </a:rPr>
              <a:t>new_without_mask</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Train and test directories populated with random samples for development needs.</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Directory names act as labels.</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Filenames globally unique.</a:t>
            </a:r>
            <a:endParaRPr sz="1307">
              <a:highlight>
                <a:schemeClr val="lt1"/>
              </a:highlight>
            </a:endParaRPr>
          </a:p>
        </p:txBody>
      </p:sp>
      <p:sp>
        <p:nvSpPr>
          <p:cNvPr id="238" name="Google Shape;238;p24"/>
          <p:cNvSpPr txBox="1"/>
          <p:nvPr/>
        </p:nvSpPr>
        <p:spPr>
          <a:xfrm>
            <a:off x="4096250" y="1853850"/>
            <a:ext cx="4573500" cy="22188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root.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├───data</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├───test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   ├───mask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   └───no_mask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├───train</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   ├───no_mask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   └───mask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├───new_with_mask</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└───new_without_mask</a:t>
            </a:r>
            <a:endParaRPr b="0" i="0" sz="1000" u="none" cap="none" strike="noStrike">
              <a:solidFill>
                <a:srgbClr val="AF00DB"/>
              </a:solidFill>
              <a:highlight>
                <a:srgbClr val="FFFFFE"/>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Scripts Directory</a:t>
            </a:r>
            <a:endParaRPr/>
          </a:p>
        </p:txBody>
      </p:sp>
      <p:sp>
        <p:nvSpPr>
          <p:cNvPr id="244" name="Google Shape;244;p25"/>
          <p:cNvSpPr txBox="1"/>
          <p:nvPr>
            <p:ph idx="1" type="body"/>
          </p:nvPr>
        </p:nvSpPr>
        <p:spPr>
          <a:xfrm>
            <a:off x="695675" y="1887175"/>
            <a:ext cx="3996300" cy="2679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The scripts directory contains python notebooks and scripts to process data and maintain the model.</a:t>
            </a:r>
            <a:endParaRPr sz="1307">
              <a:highlight>
                <a:schemeClr val="lt1"/>
              </a:highlight>
            </a:endParaRPr>
          </a:p>
          <a:p>
            <a:pPr indent="-311626" lvl="0" marL="457200" rtl="0" algn="l">
              <a:lnSpc>
                <a:spcPct val="95000"/>
              </a:lnSpc>
              <a:spcBef>
                <a:spcPts val="1200"/>
              </a:spcBef>
              <a:spcAft>
                <a:spcPts val="0"/>
              </a:spcAft>
              <a:buSzPts val="1308"/>
              <a:buChar char="●"/>
            </a:pPr>
            <a:r>
              <a:rPr lang="en" sz="1307">
                <a:highlight>
                  <a:schemeClr val="lt1"/>
                </a:highlight>
              </a:rPr>
              <a:t>ProcessKaggleDataset.ipynb - python jupyter notebook to download base image archive and unzip into the master image folder.</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Resample.py - takes a random sample of full image dataset for training/test purposes.</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MaskDetectionModel.ipynb - python jupyter notebook to build and train the model</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DeploySagemakerModel.ipynb - deploy the model to AWS</a:t>
            </a:r>
            <a:endParaRPr sz="1307">
              <a:highlight>
                <a:schemeClr val="lt1"/>
              </a:highlight>
            </a:endParaRPr>
          </a:p>
        </p:txBody>
      </p:sp>
      <p:sp>
        <p:nvSpPr>
          <p:cNvPr id="245" name="Google Shape;245;p25"/>
          <p:cNvSpPr txBox="1"/>
          <p:nvPr/>
        </p:nvSpPr>
        <p:spPr>
          <a:xfrm>
            <a:off x="4899275" y="1853850"/>
            <a:ext cx="3770400" cy="15921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root.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├───scripts</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ProcessKaggleDataset.ipynb</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resample.py</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MaskDetectionModel.ipynb</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DeploySagemakerModel.ipynb</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t/>
            </a:r>
            <a:endParaRPr b="0" i="0" sz="1000" u="none" cap="none" strike="noStrike">
              <a:solidFill>
                <a:schemeClr val="dk2"/>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Input/Output/Model Directories</a:t>
            </a:r>
            <a:endParaRPr/>
          </a:p>
        </p:txBody>
      </p:sp>
      <p:sp>
        <p:nvSpPr>
          <p:cNvPr id="251" name="Google Shape;251;p26"/>
          <p:cNvSpPr txBox="1"/>
          <p:nvPr>
            <p:ph idx="1" type="body"/>
          </p:nvPr>
        </p:nvSpPr>
        <p:spPr>
          <a:xfrm>
            <a:off x="695675" y="1887175"/>
            <a:ext cx="4455300" cy="2679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The scripts directory contains python notebooks and scripts to process data and maintain the model.</a:t>
            </a:r>
            <a:endParaRPr sz="1307">
              <a:highlight>
                <a:schemeClr val="lt1"/>
              </a:highlight>
            </a:endParaRPr>
          </a:p>
          <a:p>
            <a:pPr indent="-311626" lvl="0" marL="457200" rtl="0" algn="l">
              <a:lnSpc>
                <a:spcPct val="95000"/>
              </a:lnSpc>
              <a:spcBef>
                <a:spcPts val="1200"/>
              </a:spcBef>
              <a:spcAft>
                <a:spcPts val="0"/>
              </a:spcAft>
              <a:buSzPts val="1308"/>
              <a:buChar char="●"/>
            </a:pPr>
            <a:r>
              <a:rPr lang="en" sz="1307">
                <a:highlight>
                  <a:schemeClr val="lt1"/>
                </a:highlight>
              </a:rPr>
              <a:t>Model directory has subdirectories for each version of the model. Typically a compressed tar file.</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Output directory stores labeled images and output artifacts from the model (logs, parameters, accuracy)</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Input directory stores a set of files for processing.</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Both the input and an output files have subdirectories indicating the UTC date/time the process was initiated. The output directory will match the input directory used.</a:t>
            </a:r>
            <a:endParaRPr sz="1307">
              <a:highlight>
                <a:schemeClr val="lt1"/>
              </a:highlight>
            </a:endParaRPr>
          </a:p>
        </p:txBody>
      </p:sp>
      <p:sp>
        <p:nvSpPr>
          <p:cNvPr id="252" name="Google Shape;252;p26"/>
          <p:cNvSpPr txBox="1"/>
          <p:nvPr/>
        </p:nvSpPr>
        <p:spPr>
          <a:xfrm>
            <a:off x="5328525" y="1853850"/>
            <a:ext cx="3378000" cy="18009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root.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├───model</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├───1</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└───2</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├───output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└───20220227_1309</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└───input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└───20220227_1309</a:t>
            </a:r>
            <a:endParaRPr b="0" i="0" sz="1000" u="none" cap="none" strike="noStrike">
              <a:solidFill>
                <a:schemeClr val="dk2"/>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Root Directory</a:t>
            </a:r>
            <a:endParaRPr/>
          </a:p>
        </p:txBody>
      </p:sp>
      <p:sp>
        <p:nvSpPr>
          <p:cNvPr id="258" name="Google Shape;258;p27"/>
          <p:cNvSpPr txBox="1"/>
          <p:nvPr>
            <p:ph idx="1" type="body"/>
          </p:nvPr>
        </p:nvSpPr>
        <p:spPr>
          <a:xfrm>
            <a:off x="695675" y="1887175"/>
            <a:ext cx="3996300" cy="2679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The root directory is the main entry point to the program.</a:t>
            </a:r>
            <a:endParaRPr sz="1307">
              <a:highlight>
                <a:schemeClr val="lt1"/>
              </a:highlight>
            </a:endParaRPr>
          </a:p>
          <a:p>
            <a:pPr indent="-311626" lvl="0" marL="457200" rtl="0" algn="l">
              <a:lnSpc>
                <a:spcPct val="95000"/>
              </a:lnSpc>
              <a:spcBef>
                <a:spcPts val="1200"/>
              </a:spcBef>
              <a:spcAft>
                <a:spcPts val="0"/>
              </a:spcAft>
              <a:buSzPts val="1308"/>
              <a:buChar char="●"/>
            </a:pPr>
            <a:r>
              <a:rPr lang="en" sz="1307">
                <a:highlight>
                  <a:schemeClr val="lt1"/>
                </a:highlight>
              </a:rPr>
              <a:t>Requirements.txt - list of package dependencies.</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FaceMaskDetectionWithSageMaker.ipynb - primary interface, allows uploading zip file of images for classification.</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Readme.md - markdown file with file names/descriptions and usage.</a:t>
            </a:r>
            <a:endParaRPr sz="1307">
              <a:highlight>
                <a:schemeClr val="lt1"/>
              </a:highlight>
            </a:endParaRPr>
          </a:p>
        </p:txBody>
      </p:sp>
      <p:sp>
        <p:nvSpPr>
          <p:cNvPr id="259" name="Google Shape;259;p27"/>
          <p:cNvSpPr txBox="1"/>
          <p:nvPr/>
        </p:nvSpPr>
        <p:spPr>
          <a:xfrm>
            <a:off x="4936275" y="1853850"/>
            <a:ext cx="3770400" cy="11742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Root.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requirements.txt</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FaceMaskDetectionWithSageMaker.ipynb</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rPr b="0" i="0" lang="en" sz="1000" u="none" cap="none" strike="noStrike">
                <a:solidFill>
                  <a:schemeClr val="dk2"/>
                </a:solidFill>
                <a:latin typeface="Courier New"/>
                <a:ea typeface="Courier New"/>
                <a:cs typeface="Courier New"/>
                <a:sym typeface="Courier New"/>
              </a:rPr>
              <a:t>│   readme.md</a:t>
            </a:r>
            <a:endParaRPr b="0" i="0" sz="1000" u="none" cap="none" strike="noStrike">
              <a:solidFill>
                <a:schemeClr val="dk2"/>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00"/>
              <a:buFont typeface="Arial"/>
              <a:buNone/>
            </a:pPr>
            <a:r>
              <a:t/>
            </a:r>
            <a:endParaRPr b="0" i="0" sz="1000" u="none" cap="none" strike="noStrike">
              <a:solidFill>
                <a:schemeClr val="dk2"/>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About Us</a:t>
            </a:r>
            <a:endParaRPr/>
          </a:p>
        </p:txBody>
      </p:sp>
      <p:sp>
        <p:nvSpPr>
          <p:cNvPr id="265" name="Google Shape;265;p28"/>
          <p:cNvSpPr txBox="1"/>
          <p:nvPr>
            <p:ph idx="1" type="body"/>
          </p:nvPr>
        </p:nvSpPr>
        <p:spPr>
          <a:xfrm>
            <a:off x="729450" y="2817275"/>
            <a:ext cx="38424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Mark Stockwell</a:t>
            </a:r>
            <a:endParaRPr/>
          </a:p>
          <a:p>
            <a:pPr indent="-311150" lvl="0" marL="457200" rtl="0" algn="l">
              <a:lnSpc>
                <a:spcPct val="115000"/>
              </a:lnSpc>
              <a:spcBef>
                <a:spcPts val="1200"/>
              </a:spcBef>
              <a:spcAft>
                <a:spcPts val="0"/>
              </a:spcAft>
              <a:buSzPts val="1300"/>
              <a:buChar char="-"/>
            </a:pPr>
            <a:r>
              <a:rPr lang="en"/>
              <a:t>Systems Analyst @ Google (7 Years)</a:t>
            </a:r>
            <a:endParaRPr/>
          </a:p>
          <a:p>
            <a:pPr indent="-311150" lvl="0" marL="457200" rtl="0" algn="l">
              <a:lnSpc>
                <a:spcPct val="115000"/>
              </a:lnSpc>
              <a:spcBef>
                <a:spcPts val="0"/>
              </a:spcBef>
              <a:spcAft>
                <a:spcPts val="0"/>
              </a:spcAft>
              <a:buSzPts val="1300"/>
              <a:buChar char="-"/>
            </a:pPr>
            <a:r>
              <a:rPr lang="en"/>
              <a:t>Master Data Management Consultant @ Myers-Holum (6 Years)</a:t>
            </a:r>
            <a:endParaRPr/>
          </a:p>
          <a:p>
            <a:pPr indent="-311150" lvl="0" marL="457200" rtl="0" algn="l">
              <a:lnSpc>
                <a:spcPct val="115000"/>
              </a:lnSpc>
              <a:spcBef>
                <a:spcPts val="0"/>
              </a:spcBef>
              <a:spcAft>
                <a:spcPts val="0"/>
              </a:spcAft>
              <a:buSzPts val="1300"/>
              <a:buChar char="-"/>
            </a:pPr>
            <a:r>
              <a:rPr lang="en"/>
              <a:t>Prior work experience in Business Intelligence/Data Warehousing</a:t>
            </a:r>
            <a:endParaRPr/>
          </a:p>
        </p:txBody>
      </p:sp>
      <p:sp>
        <p:nvSpPr>
          <p:cNvPr id="266" name="Google Shape;266;p28"/>
          <p:cNvSpPr txBox="1"/>
          <p:nvPr>
            <p:ph idx="1" type="body"/>
          </p:nvPr>
        </p:nvSpPr>
        <p:spPr>
          <a:xfrm>
            <a:off x="4836800" y="2817275"/>
            <a:ext cx="38424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Wesley Ng</a:t>
            </a:r>
            <a:endParaRPr/>
          </a:p>
          <a:p>
            <a:pPr indent="-311150" lvl="0" marL="457200" rtl="0" algn="l">
              <a:lnSpc>
                <a:spcPct val="115000"/>
              </a:lnSpc>
              <a:spcBef>
                <a:spcPts val="1200"/>
              </a:spcBef>
              <a:spcAft>
                <a:spcPts val="0"/>
              </a:spcAft>
              <a:buSzPts val="1300"/>
              <a:buChar char="-"/>
            </a:pPr>
            <a:r>
              <a:rPr lang="en"/>
              <a:t>Data Engineer @ Capital One (1 Month Current Role)</a:t>
            </a:r>
            <a:endParaRPr/>
          </a:p>
          <a:p>
            <a:pPr indent="-311150" lvl="0" marL="457200" rtl="0" algn="l">
              <a:lnSpc>
                <a:spcPct val="115000"/>
              </a:lnSpc>
              <a:spcBef>
                <a:spcPts val="0"/>
              </a:spcBef>
              <a:spcAft>
                <a:spcPts val="0"/>
              </a:spcAft>
              <a:buSzPts val="1300"/>
              <a:buChar char="-"/>
            </a:pPr>
            <a:r>
              <a:rPr lang="en"/>
              <a:t>Software Engineer @ Lockheed Martin (3.5 Years)</a:t>
            </a:r>
            <a:endParaRPr/>
          </a:p>
          <a:p>
            <a:pPr indent="-311150" lvl="0" marL="457200" rtl="0" algn="l">
              <a:lnSpc>
                <a:spcPct val="115000"/>
              </a:lnSpc>
              <a:spcBef>
                <a:spcPts val="0"/>
              </a:spcBef>
              <a:spcAft>
                <a:spcPts val="0"/>
              </a:spcAft>
              <a:buSzPts val="1300"/>
              <a:buChar char="-"/>
            </a:pPr>
            <a:r>
              <a:rPr lang="en"/>
              <a:t>Graduated from Texas A&amp;M 2018 with BS in Computer Science</a:t>
            </a:r>
            <a:endParaRPr/>
          </a:p>
        </p:txBody>
      </p:sp>
      <p:pic>
        <p:nvPicPr>
          <p:cNvPr id="267" name="Google Shape;267;p28"/>
          <p:cNvPicPr preferRelativeResize="0"/>
          <p:nvPr/>
        </p:nvPicPr>
        <p:blipFill rotWithShape="1">
          <a:blip r:embed="rId3">
            <a:alphaModFix/>
          </a:blip>
          <a:srcRect b="0" l="0" r="0" t="0"/>
          <a:stretch/>
        </p:blipFill>
        <p:spPr>
          <a:xfrm>
            <a:off x="6301019" y="1883119"/>
            <a:ext cx="913950" cy="934150"/>
          </a:xfrm>
          <a:prstGeom prst="rect">
            <a:avLst/>
          </a:prstGeom>
          <a:noFill/>
          <a:ln>
            <a:noFill/>
          </a:ln>
        </p:spPr>
      </p:pic>
      <p:pic>
        <p:nvPicPr>
          <p:cNvPr id="268" name="Google Shape;268;p28"/>
          <p:cNvPicPr preferRelativeResize="0"/>
          <p:nvPr/>
        </p:nvPicPr>
        <p:blipFill rotWithShape="1">
          <a:blip r:embed="rId4">
            <a:alphaModFix/>
          </a:blip>
          <a:srcRect b="0" l="0" r="0" t="0"/>
          <a:stretch/>
        </p:blipFill>
        <p:spPr>
          <a:xfrm>
            <a:off x="2231406" y="1883125"/>
            <a:ext cx="838482" cy="93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Use Case</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highlight>
                  <a:schemeClr val="lt1"/>
                </a:highlight>
              </a:rPr>
              <a:t>The Face Mask Detection Project (FMDP) will serve as an software solution enforcer for determining whether people are currently wearing face masks. It will use machine learning to learn how people look with face masks from static images and then be able to predict off of new images that are fed into the system whether or not an individual is wearing a face mask. This solution will help detect anyone coming into locations incognito with no face masks. </a:t>
            </a: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Procurement</a:t>
            </a:r>
            <a:endParaRPr/>
          </a:p>
        </p:txBody>
      </p:sp>
      <p:sp>
        <p:nvSpPr>
          <p:cNvPr id="105" name="Google Shape;105;p4"/>
          <p:cNvSpPr txBox="1"/>
          <p:nvPr>
            <p:ph idx="1" type="body"/>
          </p:nvPr>
        </p:nvSpPr>
        <p:spPr>
          <a:xfrm>
            <a:off x="729450" y="2078875"/>
            <a:ext cx="7688700" cy="1542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300"/>
              <a:buNone/>
            </a:pPr>
            <a:r>
              <a:rPr lang="en">
                <a:highlight>
                  <a:schemeClr val="lt1"/>
                </a:highlight>
              </a:rPr>
              <a:t>We will be extracting a dataset that contains thousands of images of people wearing masks and not wearing masks from Kaggle. Kaggle is normally a platform that holds competitions where people will take the same dataset and compete against each other for a particular goal set. We will be taking these images and training a model to understand what people look like when they do and don’t wear a mask. The data will be collected either through Kaggle API or Kaggle CLI (Command Line Interface). The data set is 630 MB big with other 10,000 images with people who wear masks and 10,000 images with people who don’t wear masks. Here is an example of  the images we will be utilizing for machine learning.</a:t>
            </a:r>
            <a:endParaRPr>
              <a:highlight>
                <a:schemeClr val="lt1"/>
              </a:highlight>
            </a:endParaRPr>
          </a:p>
        </p:txBody>
      </p:sp>
      <p:pic>
        <p:nvPicPr>
          <p:cNvPr id="106" name="Google Shape;106;p4"/>
          <p:cNvPicPr preferRelativeResize="0"/>
          <p:nvPr/>
        </p:nvPicPr>
        <p:blipFill rotWithShape="1">
          <a:blip r:embed="rId3">
            <a:alphaModFix/>
          </a:blip>
          <a:srcRect b="0" l="0" r="0" t="0"/>
          <a:stretch/>
        </p:blipFill>
        <p:spPr>
          <a:xfrm>
            <a:off x="2514654" y="3621471"/>
            <a:ext cx="1415896" cy="1448075"/>
          </a:xfrm>
          <a:prstGeom prst="rect">
            <a:avLst/>
          </a:prstGeom>
          <a:noFill/>
          <a:ln>
            <a:noFill/>
          </a:ln>
        </p:spPr>
      </p:pic>
      <p:pic>
        <p:nvPicPr>
          <p:cNvPr id="107" name="Google Shape;107;p4"/>
          <p:cNvPicPr preferRelativeResize="0"/>
          <p:nvPr/>
        </p:nvPicPr>
        <p:blipFill rotWithShape="1">
          <a:blip r:embed="rId4">
            <a:alphaModFix/>
          </a:blip>
          <a:srcRect b="0" l="0" r="0" t="0"/>
          <a:stretch/>
        </p:blipFill>
        <p:spPr>
          <a:xfrm>
            <a:off x="4572000" y="3621475"/>
            <a:ext cx="1383415" cy="144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Profiling</a:t>
            </a:r>
            <a:endParaRPr/>
          </a:p>
        </p:txBody>
      </p:sp>
      <p:sp>
        <p:nvSpPr>
          <p:cNvPr id="113" name="Google Shape;113;p5"/>
          <p:cNvSpPr txBox="1"/>
          <p:nvPr>
            <p:ph idx="1" type="body"/>
          </p:nvPr>
        </p:nvSpPr>
        <p:spPr>
          <a:xfrm>
            <a:off x="486700" y="2078875"/>
            <a:ext cx="3953700" cy="2261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The data that we collect has the following characteristics:</a:t>
            </a:r>
            <a:endParaRPr/>
          </a:p>
          <a:p>
            <a:pPr indent="-298767" lvl="0" marL="457200" rtl="0" algn="l">
              <a:lnSpc>
                <a:spcPct val="115000"/>
              </a:lnSpc>
              <a:spcBef>
                <a:spcPts val="1200"/>
              </a:spcBef>
              <a:spcAft>
                <a:spcPts val="0"/>
              </a:spcAft>
              <a:buSzPct val="100000"/>
              <a:buChar char="-"/>
            </a:pPr>
            <a:r>
              <a:rPr lang="en"/>
              <a:t>224 X 224 Pixel Length and Width</a:t>
            </a:r>
            <a:endParaRPr/>
          </a:p>
          <a:p>
            <a:pPr indent="-298767" lvl="0" marL="457200" rtl="0" algn="l">
              <a:lnSpc>
                <a:spcPct val="115000"/>
              </a:lnSpc>
              <a:spcBef>
                <a:spcPts val="0"/>
              </a:spcBef>
              <a:spcAft>
                <a:spcPts val="0"/>
              </a:spcAft>
              <a:buSzPct val="100000"/>
              <a:buChar char="-"/>
            </a:pPr>
            <a:r>
              <a:rPr lang="en"/>
              <a:t>Dataset Size (628 MB) containing 20,000 images</a:t>
            </a:r>
            <a:endParaRPr/>
          </a:p>
          <a:p>
            <a:pPr indent="-298767" lvl="0" marL="457200" rtl="0" algn="l">
              <a:lnSpc>
                <a:spcPct val="115000"/>
              </a:lnSpc>
              <a:spcBef>
                <a:spcPts val="0"/>
              </a:spcBef>
              <a:spcAft>
                <a:spcPts val="0"/>
              </a:spcAft>
              <a:buSzPct val="100000"/>
              <a:buChar char="-"/>
            </a:pPr>
            <a:r>
              <a:rPr lang="en"/>
              <a:t>Grayscale images</a:t>
            </a:r>
            <a:endParaRPr/>
          </a:p>
          <a:p>
            <a:pPr indent="-298767" lvl="0" marL="457200" rtl="0" algn="l">
              <a:lnSpc>
                <a:spcPct val="115000"/>
              </a:lnSpc>
              <a:spcBef>
                <a:spcPts val="0"/>
              </a:spcBef>
              <a:spcAft>
                <a:spcPts val="0"/>
              </a:spcAft>
              <a:buSzPct val="100000"/>
              <a:buChar char="-"/>
            </a:pPr>
            <a:r>
              <a:rPr lang="en"/>
              <a:t>Front Face Only</a:t>
            </a:r>
            <a:endParaRPr/>
          </a:p>
          <a:p>
            <a:pPr indent="-298767" lvl="0" marL="457200" rtl="0" algn="l">
              <a:lnSpc>
                <a:spcPct val="115000"/>
              </a:lnSpc>
              <a:spcBef>
                <a:spcPts val="0"/>
              </a:spcBef>
              <a:spcAft>
                <a:spcPts val="0"/>
              </a:spcAft>
              <a:buSzPct val="100000"/>
              <a:buChar char="-"/>
            </a:pPr>
            <a:r>
              <a:rPr lang="en"/>
              <a:t>Face Mask Overlays on images that contain face masks</a:t>
            </a:r>
            <a:endParaRPr/>
          </a:p>
          <a:p>
            <a:pPr indent="-298767" lvl="0" marL="457200" rtl="0" algn="l">
              <a:lnSpc>
                <a:spcPct val="115000"/>
              </a:lnSpc>
              <a:spcBef>
                <a:spcPts val="0"/>
              </a:spcBef>
              <a:spcAft>
                <a:spcPts val="0"/>
              </a:spcAft>
              <a:buSzPct val="100000"/>
              <a:buChar char="-"/>
            </a:pPr>
            <a:r>
              <a:rPr lang="en"/>
              <a:t>Size of Each Photo: Around 32 KB</a:t>
            </a:r>
            <a:endParaRPr/>
          </a:p>
          <a:p>
            <a:pPr indent="-298767" lvl="0" marL="457200" rtl="0" algn="l">
              <a:lnSpc>
                <a:spcPct val="115000"/>
              </a:lnSpc>
              <a:spcBef>
                <a:spcPts val="0"/>
              </a:spcBef>
              <a:spcAft>
                <a:spcPts val="0"/>
              </a:spcAft>
              <a:buSzPct val="100000"/>
              <a:buChar char="-"/>
            </a:pPr>
            <a:r>
              <a:rPr lang="en"/>
              <a:t>Paired images of same person for both with mask and without mask</a:t>
            </a:r>
            <a:endParaRPr/>
          </a:p>
          <a:p>
            <a:pPr indent="-298767" lvl="0" marL="457200" rtl="0" algn="l">
              <a:lnSpc>
                <a:spcPct val="115000"/>
              </a:lnSpc>
              <a:spcBef>
                <a:spcPts val="0"/>
              </a:spcBef>
              <a:spcAft>
                <a:spcPts val="0"/>
              </a:spcAft>
              <a:buSzPct val="100000"/>
              <a:buChar char="-"/>
            </a:pPr>
            <a:r>
              <a:rPr lang="en"/>
              <a:t>Each person labeled with Unique Identification: Seed-XXXX (Range 0000 - 9999)</a:t>
            </a:r>
            <a:endParaRPr/>
          </a:p>
        </p:txBody>
      </p:sp>
      <p:pic>
        <p:nvPicPr>
          <p:cNvPr id="114" name="Google Shape;114;p5"/>
          <p:cNvPicPr preferRelativeResize="0"/>
          <p:nvPr/>
        </p:nvPicPr>
        <p:blipFill rotWithShape="1">
          <a:blip r:embed="rId3">
            <a:alphaModFix/>
          </a:blip>
          <a:srcRect b="0" l="0" r="0" t="0"/>
          <a:stretch/>
        </p:blipFill>
        <p:spPr>
          <a:xfrm>
            <a:off x="6678350" y="2142625"/>
            <a:ext cx="2038350" cy="2133600"/>
          </a:xfrm>
          <a:prstGeom prst="rect">
            <a:avLst/>
          </a:prstGeom>
          <a:noFill/>
          <a:ln>
            <a:noFill/>
          </a:ln>
        </p:spPr>
      </p:pic>
      <p:pic>
        <p:nvPicPr>
          <p:cNvPr id="115" name="Google Shape;115;p5"/>
          <p:cNvPicPr preferRelativeResize="0"/>
          <p:nvPr/>
        </p:nvPicPr>
        <p:blipFill rotWithShape="1">
          <a:blip r:embed="rId4">
            <a:alphaModFix/>
          </a:blip>
          <a:srcRect b="0" l="0" r="0" t="0"/>
          <a:stretch/>
        </p:blipFill>
        <p:spPr>
          <a:xfrm>
            <a:off x="4571998" y="2142627"/>
            <a:ext cx="2086193" cy="2133600"/>
          </a:xfrm>
          <a:prstGeom prst="rect">
            <a:avLst/>
          </a:prstGeom>
          <a:noFill/>
          <a:ln>
            <a:noFill/>
          </a:ln>
        </p:spPr>
      </p:pic>
      <p:sp>
        <p:nvSpPr>
          <p:cNvPr id="116" name="Google Shape;116;p5"/>
          <p:cNvSpPr txBox="1"/>
          <p:nvPr/>
        </p:nvSpPr>
        <p:spPr>
          <a:xfrm>
            <a:off x="4735050" y="4329250"/>
            <a:ext cx="1760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With-Mask-Seed0001</a:t>
            </a:r>
            <a:endParaRPr b="0" i="0" sz="1200" u="none" cap="none" strike="noStrike">
              <a:solidFill>
                <a:srgbClr val="000000"/>
              </a:solidFill>
              <a:latin typeface="Lato"/>
              <a:ea typeface="Lato"/>
              <a:cs typeface="Lato"/>
              <a:sym typeface="Lato"/>
            </a:endParaRPr>
          </a:p>
        </p:txBody>
      </p:sp>
      <p:sp>
        <p:nvSpPr>
          <p:cNvPr id="117" name="Google Shape;117;p5"/>
          <p:cNvSpPr txBox="1"/>
          <p:nvPr/>
        </p:nvSpPr>
        <p:spPr>
          <a:xfrm>
            <a:off x="6817475" y="4329250"/>
            <a:ext cx="1760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Seed0001</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Storage	</a:t>
            </a:r>
            <a:endParaRPr/>
          </a:p>
        </p:txBody>
      </p:sp>
      <p:sp>
        <p:nvSpPr>
          <p:cNvPr id="123" name="Google Shape;123;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Our main data storage will consist of Amazon S3 bucket storage. Because it is easily accessible and scalable it would be easy to transfer JPEG images to S3. NoSQL databases would have also been a good choice for image storage. However, we believed that having data stored in S3 would make integration work in Amazon SageMaker more seamless. In the case that JPEG images are not allowable on S3, we will convert images into bit representations and store text files into S3 for model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Modeling Approaches</a:t>
            </a:r>
            <a:endParaRPr/>
          </a:p>
        </p:txBody>
      </p:sp>
      <p:sp>
        <p:nvSpPr>
          <p:cNvPr id="129" name="Google Shape;129;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highlight>
                  <a:schemeClr val="lt1"/>
                </a:highlight>
              </a:rPr>
              <a:t>We will be using Amazon </a:t>
            </a:r>
            <a:r>
              <a:rPr lang="en" u="sng">
                <a:solidFill>
                  <a:schemeClr val="hlink"/>
                </a:solidFill>
                <a:highlight>
                  <a:schemeClr val="lt1"/>
                </a:highlight>
                <a:hlinkClick r:id="rId3"/>
              </a:rPr>
              <a:t>SageMaker </a:t>
            </a:r>
            <a:r>
              <a:rPr lang="en">
                <a:highlight>
                  <a:schemeClr val="lt1"/>
                </a:highlight>
              </a:rPr>
              <a:t>to do image classification and training on the images with and without masks. Amazon SageMaker is a machine learning service that streamlines model development workflows. We will be creating a neural network that will train off of these images. Some potential approaches to modeling will be </a:t>
            </a:r>
            <a:r>
              <a:rPr lang="en" u="sng">
                <a:solidFill>
                  <a:schemeClr val="hlink"/>
                </a:solidFill>
                <a:highlight>
                  <a:schemeClr val="lt1"/>
                </a:highlight>
                <a:hlinkClick r:id="rId4"/>
              </a:rPr>
              <a:t>ResNet</a:t>
            </a:r>
            <a:r>
              <a:rPr lang="en">
                <a:highlight>
                  <a:schemeClr val="lt1"/>
                </a:highlight>
              </a:rPr>
              <a:t> and </a:t>
            </a:r>
            <a:r>
              <a:rPr lang="en" u="sng">
                <a:solidFill>
                  <a:schemeClr val="hlink"/>
                </a:solidFill>
                <a:highlight>
                  <a:schemeClr val="lt1"/>
                </a:highlight>
                <a:hlinkClick r:id="rId5"/>
              </a:rPr>
              <a:t>DenseNet</a:t>
            </a:r>
            <a:r>
              <a:rPr lang="en">
                <a:highlight>
                  <a:schemeClr val="lt1"/>
                </a:highlight>
              </a:rPr>
              <a:t>. We will be utilizing full training modes on SageMaker instead of transfer learning to build a model that is learned off of the data set that we procure only and nothing else. </a:t>
            </a:r>
            <a:endParaRPr>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729450" y="1322450"/>
            <a:ext cx="7688400" cy="1518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Technology Stack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Kaggle Dataset	</a:t>
            </a:r>
            <a:endParaRPr/>
          </a:p>
        </p:txBody>
      </p:sp>
      <p:sp>
        <p:nvSpPr>
          <p:cNvPr id="140" name="Google Shape;140;p9"/>
          <p:cNvSpPr txBox="1"/>
          <p:nvPr>
            <p:ph idx="1" type="body"/>
          </p:nvPr>
        </p:nvSpPr>
        <p:spPr>
          <a:xfrm>
            <a:off x="451775" y="2078875"/>
            <a:ext cx="5420700" cy="2261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300"/>
              <a:buNone/>
            </a:pPr>
            <a:r>
              <a:rPr lang="en" sz="1100">
                <a:solidFill>
                  <a:srgbClr val="333333"/>
                </a:solidFill>
                <a:latin typeface="Arial"/>
                <a:ea typeface="Arial"/>
                <a:cs typeface="Arial"/>
                <a:sym typeface="Arial"/>
              </a:rPr>
              <a:t>Kaggle serves as our source of our data sets for this project. It supports a variety of data set publication formats for easy access and transformations. Some of these formats consist of CSV's, JSON, SQLite, PNG/JPEG Images, and much more. We chose Kaggle as our primary data source because they have a nice clean data set that does not require much transformation and can be used straight out of the box. The images that we were provided to help train our models would consist of pairwise images that have both a mask and nonmask overlay. Because our dataset of images will be extracted from Kaggle and datasets on Kaggle are not dynamically changing, we will be using batch processing to transfer the data into S3 for consumption by SageMaker. These images will utilize S3 as the primary storage. In the case that we receive new updated images or want to include other images for training, we will simply just batch process the images for S3. All mask data images will not change when put into the datalake storage.</a:t>
            </a:r>
            <a:endParaRPr/>
          </a:p>
        </p:txBody>
      </p:sp>
      <p:pic>
        <p:nvPicPr>
          <p:cNvPr id="141" name="Google Shape;141;p9"/>
          <p:cNvPicPr preferRelativeResize="0"/>
          <p:nvPr/>
        </p:nvPicPr>
        <p:blipFill rotWithShape="1">
          <a:blip r:embed="rId3">
            <a:alphaModFix/>
          </a:blip>
          <a:srcRect b="0" l="0" r="0" t="0"/>
          <a:stretch/>
        </p:blipFill>
        <p:spPr>
          <a:xfrm>
            <a:off x="6024875" y="2006250"/>
            <a:ext cx="2966725" cy="1335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