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90326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90326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4903266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4903266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903266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4903266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4903266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4903266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3da6a7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3da6a7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903266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903266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3da6a7e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3da6a7e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3da6a7e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3da6a7e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3da6a7e2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3da6a7e2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7741a7c1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7741a7c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07eba4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07eba4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7741a7c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7741a7c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7741a7c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7741a7c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9c5ece8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9c5ece8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77552d5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77552d5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77552d5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77552d5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77552d5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77552d5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77552d56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77552d5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77552d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77552d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77552d5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77552d5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9c5ece8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9c5ece8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07eba4c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07eba4c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1cbd844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1cbd844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07eba4c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07eba4c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1cbd844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1cbd844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1cbd844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1cbd844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07eba4c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07eba4c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903266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903266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903266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903266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agemaker.readthedocs.io/en/stable/overview.html#local-m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aws.amazon.com/sagemaker/latest/dg/whatis.html" TargetMode="External"/><Relationship Id="rId4" Type="http://schemas.openxmlformats.org/officeDocument/2006/relationships/hyperlink" Target="https://en.wikipedia.org/wiki/Residual_neural_network" TargetMode="External"/><Relationship Id="rId5" Type="http://schemas.openxmlformats.org/officeDocument/2006/relationships/hyperlink" Target="https://arxiv.org/abs/1608.0699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 Mask Detection Project (FMDP)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 Stockwell &amp; Wesley 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	</a:t>
            </a:r>
            <a:endParaRPr/>
          </a:p>
        </p:txBody>
      </p:sp>
      <p:sp>
        <p:nvSpPr>
          <p:cNvPr id="147" name="Google Shape;147;p22"/>
          <p:cNvSpPr txBox="1"/>
          <p:nvPr>
            <p:ph idx="1" type="body"/>
          </p:nvPr>
        </p:nvSpPr>
        <p:spPr>
          <a:xfrm>
            <a:off x="729450" y="2078875"/>
            <a:ext cx="5095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rgbClr val="333333"/>
                </a:solidFill>
                <a:latin typeface="Arial"/>
                <a:ea typeface="Arial"/>
                <a:cs typeface="Arial"/>
                <a:sym typeface="Arial"/>
              </a:rPr>
              <a:t>Google Colaboratory allows anyone to write and execute arbitrary python code in the browser. It comes with many different libraries and software development kits that assist with machine learning and data mining. Additionally, it provides free computing resources. Although some usages are limited, Google Colab helps with synchronizing our workflow to ensure that development is always up to date. We chose google colab because it has the environment that has most of the libraries preinstalled. All we would have to do as developers is ensure that our code matches our cloud services in terms of authorization and access.</a:t>
            </a:r>
            <a:endParaRPr/>
          </a:p>
        </p:txBody>
      </p:sp>
      <p:pic>
        <p:nvPicPr>
          <p:cNvPr id="148" name="Google Shape;148;p22"/>
          <p:cNvPicPr preferRelativeResize="0"/>
          <p:nvPr/>
        </p:nvPicPr>
        <p:blipFill>
          <a:blip r:embed="rId3">
            <a:alphaModFix/>
          </a:blip>
          <a:stretch>
            <a:fillRect/>
          </a:stretch>
        </p:blipFill>
        <p:spPr>
          <a:xfrm>
            <a:off x="6586950" y="2078875"/>
            <a:ext cx="2076450"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S3</a:t>
            </a:r>
            <a:endParaRPr/>
          </a:p>
        </p:txBody>
      </p:sp>
      <p:sp>
        <p:nvSpPr>
          <p:cNvPr id="154" name="Google Shape;154;p23"/>
          <p:cNvSpPr txBox="1"/>
          <p:nvPr>
            <p:ph idx="1" type="body"/>
          </p:nvPr>
        </p:nvSpPr>
        <p:spPr>
          <a:xfrm>
            <a:off x="729450" y="2078875"/>
            <a:ext cx="5380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Amazon Simple Storage Service (Amazon S3) is an object storage service that offers sc</a:t>
            </a:r>
            <a:r>
              <a:rPr lang="en"/>
              <a:t>alable storage, data availability, security, and performance. We use Amazon S3 to help build data lakes to help store the images we extract from Kaggle. S3 is an object service that stores data as objects within buckets. Images that we extract that contain masks will be separated from the images without masks in different buckets. Boto3 (Amazon’s Software Development Kit) helps make it easy to transfer images locally to the cloud. From there these images can be used for training models either locally or via Amazon SageMaker</a:t>
            </a:r>
            <a:endParaRPr/>
          </a:p>
        </p:txBody>
      </p:sp>
      <p:pic>
        <p:nvPicPr>
          <p:cNvPr id="155" name="Google Shape;155;p23"/>
          <p:cNvPicPr preferRelativeResize="0"/>
          <p:nvPr/>
        </p:nvPicPr>
        <p:blipFill>
          <a:blip r:embed="rId3">
            <a:alphaModFix/>
          </a:blip>
          <a:stretch>
            <a:fillRect/>
          </a:stretch>
        </p:blipFill>
        <p:spPr>
          <a:xfrm>
            <a:off x="6362629" y="2708671"/>
            <a:ext cx="2343646" cy="100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 Serving</a:t>
            </a:r>
            <a:endParaRPr/>
          </a:p>
        </p:txBody>
      </p:sp>
      <p:sp>
        <p:nvSpPr>
          <p:cNvPr id="161" name="Google Shape;161;p24"/>
          <p:cNvSpPr txBox="1"/>
          <p:nvPr>
            <p:ph idx="1" type="body"/>
          </p:nvPr>
        </p:nvSpPr>
        <p:spPr>
          <a:xfrm>
            <a:off x="729450" y="2078875"/>
            <a:ext cx="5010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Tensorflow Serving is a serving system that is highly scalable and flexible when it comes to deploying machine learning models into production environments for inference. Developers will train Tensorflow models that follow the Tensorflow model standard. These models will then be deployed on Tensorflow Serving where REST API request can be sent with JSON formatted data as input for a JSON </a:t>
            </a:r>
            <a:r>
              <a:rPr lang="en"/>
              <a:t>response</a:t>
            </a:r>
            <a:r>
              <a:rPr lang="en"/>
              <a:t> with the output from the </a:t>
            </a:r>
            <a:r>
              <a:rPr lang="en"/>
              <a:t>model</a:t>
            </a:r>
            <a:r>
              <a:rPr lang="en"/>
              <a:t> that was generated.</a:t>
            </a:r>
            <a:endParaRPr/>
          </a:p>
        </p:txBody>
      </p:sp>
      <p:pic>
        <p:nvPicPr>
          <p:cNvPr id="162" name="Google Shape;162;p24"/>
          <p:cNvPicPr preferRelativeResize="0"/>
          <p:nvPr/>
        </p:nvPicPr>
        <p:blipFill>
          <a:blip r:embed="rId3">
            <a:alphaModFix/>
          </a:blip>
          <a:stretch>
            <a:fillRect/>
          </a:stretch>
        </p:blipFill>
        <p:spPr>
          <a:xfrm>
            <a:off x="5892150" y="2006250"/>
            <a:ext cx="2676525" cy="171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Architecture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2869000" y="2448950"/>
            <a:ext cx="3536833" cy="2520625"/>
          </a:xfrm>
          <a:prstGeom prst="rect">
            <a:avLst/>
          </a:prstGeom>
          <a:noFill/>
          <a:ln>
            <a:noFill/>
          </a:ln>
        </p:spPr>
      </p:pic>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Architecture</a:t>
            </a:r>
            <a:endParaRPr/>
          </a:p>
        </p:txBody>
      </p:sp>
      <p:sp>
        <p:nvSpPr>
          <p:cNvPr id="174" name="Google Shape;174;p26"/>
          <p:cNvSpPr txBox="1"/>
          <p:nvPr>
            <p:ph idx="1" type="body"/>
          </p:nvPr>
        </p:nvSpPr>
        <p:spPr>
          <a:xfrm>
            <a:off x="729450" y="1850275"/>
            <a:ext cx="6219900" cy="109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Kaggle dataset will be loaded to S3 via python Jupyter Notebook.</a:t>
            </a:r>
            <a:endParaRPr sz="1307">
              <a:highlight>
                <a:schemeClr val="lt1"/>
              </a:highlight>
            </a:endParaRPr>
          </a:p>
          <a:p>
            <a:pPr indent="0" lvl="0" marL="0" rtl="0" algn="l">
              <a:lnSpc>
                <a:spcPct val="95000"/>
              </a:lnSpc>
              <a:spcBef>
                <a:spcPts val="1200"/>
              </a:spcBef>
              <a:spcAft>
                <a:spcPts val="0"/>
              </a:spcAft>
              <a:buSzPts val="852"/>
              <a:buNone/>
            </a:pPr>
            <a:r>
              <a:rPr lang="en" sz="1307">
                <a:highlight>
                  <a:schemeClr val="lt1"/>
                </a:highlight>
              </a:rPr>
              <a:t>Train and test datasets will be randomly split and stored in separate S3 folders. </a:t>
            </a:r>
            <a:endParaRPr sz="1307">
              <a:highlight>
                <a:schemeClr val="lt1"/>
              </a:highlight>
            </a:endParaRPr>
          </a:p>
          <a:p>
            <a:pPr indent="0" lvl="0" marL="0" rtl="0" algn="l">
              <a:lnSpc>
                <a:spcPct val="95000"/>
              </a:lnSpc>
              <a:spcBef>
                <a:spcPts val="1200"/>
              </a:spcBef>
              <a:spcAft>
                <a:spcPts val="1200"/>
              </a:spcAft>
              <a:buSzPts val="852"/>
              <a:buNone/>
            </a:pPr>
            <a:r>
              <a:rPr lang="en" sz="1307">
                <a:highlight>
                  <a:schemeClr val="lt1"/>
                </a:highlight>
              </a:rPr>
              <a:t>SageMaker will read directly from S3.</a:t>
            </a:r>
            <a:endParaRPr sz="1307">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Pipelines - Download from Kaggle</a:t>
            </a:r>
            <a:endParaRPr/>
          </a:p>
        </p:txBody>
      </p:sp>
      <p:sp>
        <p:nvSpPr>
          <p:cNvPr id="185" name="Google Shape;185;p28"/>
          <p:cNvSpPr txBox="1"/>
          <p:nvPr>
            <p:ph idx="1" type="body"/>
          </p:nvPr>
        </p:nvSpPr>
        <p:spPr>
          <a:xfrm>
            <a:off x="729450" y="2027800"/>
            <a:ext cx="7818300" cy="84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Python code executed on Colaboratory infrastructure will download and unzip the Kaggle dataset. </a:t>
            </a:r>
            <a:endParaRPr sz="1307">
              <a:highlight>
                <a:schemeClr val="lt1"/>
              </a:highlight>
            </a:endParaRPr>
          </a:p>
        </p:txBody>
      </p:sp>
      <p:sp>
        <p:nvSpPr>
          <p:cNvPr id="186" name="Google Shape;186;p28"/>
          <p:cNvSpPr txBox="1"/>
          <p:nvPr/>
        </p:nvSpPr>
        <p:spPr>
          <a:xfrm>
            <a:off x="649650" y="2760475"/>
            <a:ext cx="7977900" cy="1025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0000FF"/>
                </a:solidFill>
                <a:highlight>
                  <a:srgbClr val="FFFFFE"/>
                </a:highlight>
                <a:latin typeface="Courier New"/>
                <a:ea typeface="Courier New"/>
                <a:cs typeface="Courier New"/>
                <a:sym typeface="Courier New"/>
              </a:rPr>
              <a:t>!</a:t>
            </a:r>
            <a:r>
              <a:rPr lang="en" sz="850">
                <a:highlight>
                  <a:srgbClr val="FFFFFE"/>
                </a:highlight>
                <a:latin typeface="Courier New"/>
                <a:ea typeface="Courier New"/>
                <a:cs typeface="Courier New"/>
                <a:sym typeface="Courier New"/>
              </a:rPr>
              <a:t>pip3 install opendatasets</a:t>
            </a:r>
            <a:endParaRPr sz="8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AF00DB"/>
                </a:solidFill>
                <a:highlight>
                  <a:srgbClr val="FFFFFE"/>
                </a:highlight>
                <a:latin typeface="Courier New"/>
                <a:ea typeface="Courier New"/>
                <a:cs typeface="Courier New"/>
                <a:sym typeface="Courier New"/>
              </a:rPr>
              <a:t>import</a:t>
            </a:r>
            <a:r>
              <a:rPr lang="en" sz="850">
                <a:highlight>
                  <a:srgbClr val="FFFFFE"/>
                </a:highlight>
                <a:latin typeface="Courier New"/>
                <a:ea typeface="Courier New"/>
                <a:cs typeface="Courier New"/>
                <a:sym typeface="Courier New"/>
              </a:rPr>
              <a:t> datetime</a:t>
            </a:r>
            <a:endParaRPr sz="8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AF00DB"/>
                </a:solidFill>
                <a:highlight>
                  <a:srgbClr val="FFFFFE"/>
                </a:highlight>
                <a:latin typeface="Courier New"/>
                <a:ea typeface="Courier New"/>
                <a:cs typeface="Courier New"/>
                <a:sym typeface="Courier New"/>
              </a:rPr>
              <a:t>import</a:t>
            </a:r>
            <a:r>
              <a:rPr lang="en" sz="850">
                <a:highlight>
                  <a:srgbClr val="FFFFFE"/>
                </a:highlight>
                <a:latin typeface="Courier New"/>
                <a:ea typeface="Courier New"/>
                <a:cs typeface="Courier New"/>
                <a:sym typeface="Courier New"/>
              </a:rPr>
              <a:t> opendatasets </a:t>
            </a:r>
            <a:r>
              <a:rPr lang="en" sz="850">
                <a:solidFill>
                  <a:srgbClr val="AF00DB"/>
                </a:solidFill>
                <a:highlight>
                  <a:srgbClr val="FFFFFE"/>
                </a:highlight>
                <a:latin typeface="Courier New"/>
                <a:ea typeface="Courier New"/>
                <a:cs typeface="Courier New"/>
                <a:sym typeface="Courier New"/>
              </a:rPr>
              <a:t>as</a:t>
            </a:r>
            <a:r>
              <a:rPr lang="en" sz="850">
                <a:highlight>
                  <a:srgbClr val="FFFFFE"/>
                </a:highlight>
                <a:latin typeface="Courier New"/>
                <a:ea typeface="Courier New"/>
                <a:cs typeface="Courier New"/>
                <a:sym typeface="Courier New"/>
              </a:rPr>
              <a:t> od</a:t>
            </a:r>
            <a:endParaRPr sz="8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highlight>
                  <a:srgbClr val="FFFFFE"/>
                </a:highlight>
                <a:latin typeface="Courier New"/>
                <a:ea typeface="Courier New"/>
                <a:cs typeface="Courier New"/>
                <a:sym typeface="Courier New"/>
              </a:rPr>
              <a:t>print</a:t>
            </a:r>
            <a:r>
              <a:rPr lang="en" sz="850">
                <a:highlight>
                  <a:srgbClr val="FFFFFE"/>
                </a:highlight>
                <a:latin typeface="Courier New"/>
                <a:ea typeface="Courier New"/>
                <a:cs typeface="Courier New"/>
                <a:sym typeface="Courier New"/>
              </a:rPr>
              <a:t>(</a:t>
            </a:r>
            <a:r>
              <a:rPr lang="en" sz="850">
                <a:solidFill>
                  <a:srgbClr val="A31515"/>
                </a:solidFill>
                <a:highlight>
                  <a:srgbClr val="FFFFFE"/>
                </a:highlight>
                <a:latin typeface="Courier New"/>
                <a:ea typeface="Courier New"/>
                <a:cs typeface="Courier New"/>
                <a:sym typeface="Courier New"/>
              </a:rPr>
              <a:t>"starting download"</a:t>
            </a:r>
            <a:r>
              <a:rPr lang="en" sz="850">
                <a:highlight>
                  <a:srgbClr val="FFFFFE"/>
                </a:highlight>
                <a:latin typeface="Courier New"/>
                <a:ea typeface="Courier New"/>
                <a:cs typeface="Courier New"/>
                <a:sym typeface="Courier New"/>
              </a:rPr>
              <a:t>,datetime.datetime.now())</a:t>
            </a:r>
            <a:endParaRPr sz="8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highlight>
                  <a:srgbClr val="FFFFFE"/>
                </a:highlight>
                <a:latin typeface="Courier New"/>
                <a:ea typeface="Courier New"/>
                <a:cs typeface="Courier New"/>
                <a:sym typeface="Courier New"/>
              </a:rPr>
              <a:t>od.download(</a:t>
            </a:r>
            <a:r>
              <a:rPr lang="en" sz="850">
                <a:solidFill>
                  <a:srgbClr val="A31515"/>
                </a:solidFill>
                <a:highlight>
                  <a:srgbClr val="FFFFFE"/>
                </a:highlight>
                <a:latin typeface="Courier New"/>
                <a:ea typeface="Courier New"/>
                <a:cs typeface="Courier New"/>
                <a:sym typeface="Courier New"/>
              </a:rPr>
              <a:t>"https://www.kaggle.com/pranavsingaraju/facemask-detection-dataset-20000-images"</a:t>
            </a:r>
            <a:r>
              <a:rPr lang="en" sz="850">
                <a:highlight>
                  <a:srgbClr val="FFFFFE"/>
                </a:highlight>
                <a:latin typeface="Courier New"/>
                <a:ea typeface="Courier New"/>
                <a:cs typeface="Courier New"/>
                <a:sym typeface="Courier New"/>
              </a:rPr>
              <a:t>)</a:t>
            </a:r>
            <a:endParaRPr sz="85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Pipelines - Upload to S3</a:t>
            </a:r>
            <a:endParaRPr/>
          </a:p>
        </p:txBody>
      </p:sp>
      <p:sp>
        <p:nvSpPr>
          <p:cNvPr id="192" name="Google Shape;192;p29"/>
          <p:cNvSpPr txBox="1"/>
          <p:nvPr>
            <p:ph idx="1" type="body"/>
          </p:nvPr>
        </p:nvSpPr>
        <p:spPr>
          <a:xfrm>
            <a:off x="921850" y="2190725"/>
            <a:ext cx="2423400" cy="15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The AWS boto3 library uploads the images to S3 buckets in separate folders for labeling.</a:t>
            </a:r>
            <a:endParaRPr sz="1307">
              <a:highlight>
                <a:schemeClr val="lt1"/>
              </a:highlight>
            </a:endParaRPr>
          </a:p>
        </p:txBody>
      </p:sp>
      <p:sp>
        <p:nvSpPr>
          <p:cNvPr id="193" name="Google Shape;193;p29"/>
          <p:cNvSpPr txBox="1"/>
          <p:nvPr/>
        </p:nvSpPr>
        <p:spPr>
          <a:xfrm>
            <a:off x="3844650" y="1950075"/>
            <a:ext cx="4573500" cy="2806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50">
                <a:solidFill>
                  <a:srgbClr val="AF00DB"/>
                </a:solidFill>
                <a:highlight>
                  <a:srgbClr val="FFFFFE"/>
                </a:highlight>
                <a:latin typeface="Courier New"/>
                <a:ea typeface="Courier New"/>
                <a:cs typeface="Courier New"/>
                <a:sym typeface="Courier New"/>
              </a:rPr>
              <a:t>from</a:t>
            </a:r>
            <a:r>
              <a:rPr lang="en" sz="750">
                <a:highlight>
                  <a:srgbClr val="FFFFFE"/>
                </a:highlight>
                <a:latin typeface="Courier New"/>
                <a:ea typeface="Courier New"/>
                <a:cs typeface="Courier New"/>
                <a:sym typeface="Courier New"/>
              </a:rPr>
              <a:t> re </a:t>
            </a:r>
            <a:r>
              <a:rPr lang="en" sz="750">
                <a:solidFill>
                  <a:srgbClr val="AF00DB"/>
                </a:solidFill>
                <a:highlight>
                  <a:srgbClr val="FFFFFE"/>
                </a:highlight>
                <a:latin typeface="Courier New"/>
                <a:ea typeface="Courier New"/>
                <a:cs typeface="Courier New"/>
                <a:sym typeface="Courier New"/>
              </a:rPr>
              <a:t>import</a:t>
            </a:r>
            <a:r>
              <a:rPr lang="en" sz="750">
                <a:highlight>
                  <a:srgbClr val="FFFFFE"/>
                </a:highlight>
                <a:latin typeface="Courier New"/>
                <a:ea typeface="Courier New"/>
                <a:cs typeface="Courier New"/>
                <a:sym typeface="Courier New"/>
              </a:rPr>
              <a:t> sub</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F00DB"/>
                </a:solidFill>
                <a:highlight>
                  <a:srgbClr val="FFFFFE"/>
                </a:highlight>
                <a:latin typeface="Courier New"/>
                <a:ea typeface="Courier New"/>
                <a:cs typeface="Courier New"/>
                <a:sym typeface="Courier New"/>
              </a:rPr>
              <a:t>import</a:t>
            </a:r>
            <a:r>
              <a:rPr lang="en" sz="750">
                <a:highlight>
                  <a:srgbClr val="FFFFFE"/>
                </a:highlight>
                <a:latin typeface="Courier New"/>
                <a:ea typeface="Courier New"/>
                <a:cs typeface="Courier New"/>
                <a:sym typeface="Courier New"/>
              </a:rPr>
              <a:t> boto3</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F00DB"/>
                </a:solidFill>
                <a:highlight>
                  <a:srgbClr val="FFFFFE"/>
                </a:highlight>
                <a:latin typeface="Courier New"/>
                <a:ea typeface="Courier New"/>
                <a:cs typeface="Courier New"/>
                <a:sym typeface="Courier New"/>
              </a:rPr>
              <a:t>import</a:t>
            </a:r>
            <a:r>
              <a:rPr lang="en" sz="750">
                <a:highlight>
                  <a:srgbClr val="FFFFFE"/>
                </a:highlight>
                <a:latin typeface="Courier New"/>
                <a:ea typeface="Courier New"/>
                <a:cs typeface="Courier New"/>
                <a:sym typeface="Courier New"/>
              </a:rPr>
              <a:t> os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E"/>
                </a:highlight>
                <a:latin typeface="Courier New"/>
                <a:ea typeface="Courier New"/>
                <a:cs typeface="Courier New"/>
                <a:sym typeface="Courier New"/>
              </a:rPr>
              <a:t>def</a:t>
            </a:r>
            <a:r>
              <a:rPr lang="en" sz="750">
                <a:highlight>
                  <a:srgbClr val="FFFFFE"/>
                </a:highlight>
                <a:latin typeface="Courier New"/>
                <a:ea typeface="Courier New"/>
                <a:cs typeface="Courier New"/>
                <a:sym typeface="Courier New"/>
              </a:rPr>
              <a:t> </a:t>
            </a:r>
            <a:r>
              <a:rPr lang="en" sz="750">
                <a:solidFill>
                  <a:srgbClr val="795E26"/>
                </a:solidFill>
                <a:highlight>
                  <a:srgbClr val="FFFFFE"/>
                </a:highlight>
                <a:latin typeface="Courier New"/>
                <a:ea typeface="Courier New"/>
                <a:cs typeface="Courier New"/>
                <a:sym typeface="Courier New"/>
              </a:rPr>
              <a:t>upload_files</a:t>
            </a:r>
            <a:r>
              <a:rPr lang="en" sz="750">
                <a:highlight>
                  <a:srgbClr val="FFFFFE"/>
                </a:highlight>
                <a:latin typeface="Courier New"/>
                <a:ea typeface="Courier New"/>
                <a:cs typeface="Courier New"/>
                <a:sym typeface="Courier New"/>
              </a:rPr>
              <a:t>(</a:t>
            </a:r>
            <a:r>
              <a:rPr lang="en" sz="750">
                <a:solidFill>
                  <a:srgbClr val="001080"/>
                </a:solidFill>
                <a:highlight>
                  <a:srgbClr val="FFFFFE"/>
                </a:highlight>
                <a:latin typeface="Courier New"/>
                <a:ea typeface="Courier New"/>
                <a:cs typeface="Courier New"/>
                <a:sym typeface="Courier New"/>
              </a:rPr>
              <a:t>path</a:t>
            </a:r>
            <a:r>
              <a:rPr lang="en" sz="750">
                <a:highlight>
                  <a:srgbClr val="FFFFFE"/>
                </a:highlight>
                <a:latin typeface="Courier New"/>
                <a:ea typeface="Courier New"/>
                <a:cs typeface="Courier New"/>
                <a:sym typeface="Courier New"/>
              </a:rPr>
              <a:t>,</a:t>
            </a:r>
            <a:r>
              <a:rPr lang="en" sz="750">
                <a:solidFill>
                  <a:srgbClr val="001080"/>
                </a:solidFill>
                <a:highlight>
                  <a:srgbClr val="FFFFFE"/>
                </a:highlight>
                <a:latin typeface="Courier New"/>
                <a:ea typeface="Courier New"/>
                <a:cs typeface="Courier New"/>
                <a:sym typeface="Courier New"/>
              </a:rPr>
              <a:t>bucket</a:t>
            </a:r>
            <a:r>
              <a:rPr lang="en"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session = boto3.Session()</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s3 = session.resource(</a:t>
            </a:r>
            <a:r>
              <a:rPr lang="en" sz="750">
                <a:solidFill>
                  <a:srgbClr val="A31515"/>
                </a:solidFill>
                <a:highlight>
                  <a:srgbClr val="FFFFFE"/>
                </a:highlight>
                <a:latin typeface="Courier New"/>
                <a:ea typeface="Courier New"/>
                <a:cs typeface="Courier New"/>
                <a:sym typeface="Courier New"/>
              </a:rPr>
              <a:t>'s3'</a:t>
            </a:r>
            <a:r>
              <a:rPr lang="en"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bucket = s3.Bucket(bucket)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filecount = </a:t>
            </a:r>
            <a:r>
              <a:rPr lang="en" sz="750">
                <a:solidFill>
                  <a:srgbClr val="09885A"/>
                </a:solidFill>
                <a:highlight>
                  <a:srgbClr val="FFFFFE"/>
                </a:highlight>
                <a:latin typeface="Courier New"/>
                <a:ea typeface="Courier New"/>
                <a:cs typeface="Courier New"/>
                <a:sym typeface="Courier New"/>
              </a:rPr>
              <a:t>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r>
              <a:rPr lang="en" sz="750">
                <a:solidFill>
                  <a:srgbClr val="AF00DB"/>
                </a:solidFill>
                <a:highlight>
                  <a:srgbClr val="FFFFFE"/>
                </a:highlight>
                <a:latin typeface="Courier New"/>
                <a:ea typeface="Courier New"/>
                <a:cs typeface="Courier New"/>
                <a:sym typeface="Courier New"/>
              </a:rPr>
              <a:t>for</a:t>
            </a:r>
            <a:r>
              <a:rPr lang="en" sz="750">
                <a:highlight>
                  <a:srgbClr val="FFFFFE"/>
                </a:highlight>
                <a:latin typeface="Courier New"/>
                <a:ea typeface="Courier New"/>
                <a:cs typeface="Courier New"/>
                <a:sym typeface="Courier New"/>
              </a:rPr>
              <a:t> subdir, dirs, files </a:t>
            </a:r>
            <a:r>
              <a:rPr lang="en" sz="750">
                <a:solidFill>
                  <a:srgbClr val="0000FF"/>
                </a:solidFill>
                <a:highlight>
                  <a:srgbClr val="FFFFFE"/>
                </a:highlight>
                <a:latin typeface="Courier New"/>
                <a:ea typeface="Courier New"/>
                <a:cs typeface="Courier New"/>
                <a:sym typeface="Courier New"/>
              </a:rPr>
              <a:t>in</a:t>
            </a:r>
            <a:r>
              <a:rPr lang="en" sz="750">
                <a:highlight>
                  <a:srgbClr val="FFFFFE"/>
                </a:highlight>
                <a:latin typeface="Courier New"/>
                <a:ea typeface="Courier New"/>
                <a:cs typeface="Courier New"/>
                <a:sym typeface="Courier New"/>
              </a:rPr>
              <a:t> os.walk(path):</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r>
              <a:rPr lang="en" sz="750">
                <a:solidFill>
                  <a:srgbClr val="795E26"/>
                </a:solidFill>
                <a:highlight>
                  <a:srgbClr val="FFFFFE"/>
                </a:highlight>
                <a:latin typeface="Courier New"/>
                <a:ea typeface="Courier New"/>
                <a:cs typeface="Courier New"/>
                <a:sym typeface="Courier New"/>
              </a:rPr>
              <a:t>print</a:t>
            </a:r>
            <a:r>
              <a:rPr lang="en" sz="750">
                <a:highlight>
                  <a:srgbClr val="FFFFFE"/>
                </a:highlight>
                <a:latin typeface="Courier New"/>
                <a:ea typeface="Courier New"/>
                <a:cs typeface="Courier New"/>
                <a:sym typeface="Courier New"/>
              </a:rPr>
              <a:t>(</a:t>
            </a:r>
            <a:r>
              <a:rPr lang="en" sz="750">
                <a:solidFill>
                  <a:srgbClr val="A31515"/>
                </a:solidFill>
                <a:highlight>
                  <a:srgbClr val="FFFFFE"/>
                </a:highlight>
                <a:latin typeface="Courier New"/>
                <a:ea typeface="Courier New"/>
                <a:cs typeface="Courier New"/>
                <a:sym typeface="Courier New"/>
              </a:rPr>
              <a:t>'uploading dir'</a:t>
            </a:r>
            <a:r>
              <a:rPr lang="en" sz="750">
                <a:highlight>
                  <a:srgbClr val="FFFFFE"/>
                </a:highlight>
                <a:latin typeface="Courier New"/>
                <a:ea typeface="Courier New"/>
                <a:cs typeface="Courier New"/>
                <a:sym typeface="Courier New"/>
              </a:rPr>
              <a:t>,subdir)</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r>
              <a:rPr lang="en" sz="750">
                <a:solidFill>
                  <a:srgbClr val="AF00DB"/>
                </a:solidFill>
                <a:highlight>
                  <a:srgbClr val="FFFFFE"/>
                </a:highlight>
                <a:latin typeface="Courier New"/>
                <a:ea typeface="Courier New"/>
                <a:cs typeface="Courier New"/>
                <a:sym typeface="Courier New"/>
              </a:rPr>
              <a:t>for</a:t>
            </a:r>
            <a:r>
              <a:rPr lang="en" sz="750">
                <a:highlight>
                  <a:srgbClr val="FFFFFE"/>
                </a:highlight>
                <a:latin typeface="Courier New"/>
                <a:ea typeface="Courier New"/>
                <a:cs typeface="Courier New"/>
                <a:sym typeface="Courier New"/>
              </a:rPr>
              <a:t> </a:t>
            </a:r>
            <a:r>
              <a:rPr lang="en" sz="750">
                <a:solidFill>
                  <a:srgbClr val="001080"/>
                </a:solidFill>
                <a:highlight>
                  <a:srgbClr val="FFFFFE"/>
                </a:highlight>
                <a:latin typeface="Courier New"/>
                <a:ea typeface="Courier New"/>
                <a:cs typeface="Courier New"/>
                <a:sym typeface="Courier New"/>
              </a:rPr>
              <a:t>file</a:t>
            </a:r>
            <a:r>
              <a:rPr lang="en" sz="750">
                <a:highlight>
                  <a:srgbClr val="FFFFFE"/>
                </a:highlight>
                <a:latin typeface="Courier New"/>
                <a:ea typeface="Courier New"/>
                <a:cs typeface="Courier New"/>
                <a:sym typeface="Courier New"/>
              </a:rPr>
              <a:t> </a:t>
            </a:r>
            <a:r>
              <a:rPr lang="en" sz="750">
                <a:solidFill>
                  <a:srgbClr val="0000FF"/>
                </a:solidFill>
                <a:highlight>
                  <a:srgbClr val="FFFFFE"/>
                </a:highlight>
                <a:latin typeface="Courier New"/>
                <a:ea typeface="Courier New"/>
                <a:cs typeface="Courier New"/>
                <a:sym typeface="Courier New"/>
              </a:rPr>
              <a:t>in</a:t>
            </a:r>
            <a:r>
              <a:rPr lang="en" sz="750">
                <a:highlight>
                  <a:srgbClr val="FFFFFE"/>
                </a:highlight>
                <a:latin typeface="Courier New"/>
                <a:ea typeface="Courier New"/>
                <a:cs typeface="Courier New"/>
                <a:sym typeface="Courier New"/>
              </a:rPr>
              <a:t> files: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full_path = os.path.join(subdir, </a:t>
            </a:r>
            <a:r>
              <a:rPr lang="en" sz="750">
                <a:solidFill>
                  <a:srgbClr val="001080"/>
                </a:solidFill>
                <a:highlight>
                  <a:srgbClr val="FFFFFE"/>
                </a:highlight>
                <a:latin typeface="Courier New"/>
                <a:ea typeface="Courier New"/>
                <a:cs typeface="Courier New"/>
                <a:sym typeface="Courier New"/>
              </a:rPr>
              <a:t>file</a:t>
            </a:r>
            <a:r>
              <a:rPr lang="en"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r>
              <a:rPr lang="en" sz="750">
                <a:solidFill>
                  <a:srgbClr val="AF00DB"/>
                </a:solidFill>
                <a:highlight>
                  <a:srgbClr val="FFFFFE"/>
                </a:highlight>
                <a:latin typeface="Courier New"/>
                <a:ea typeface="Courier New"/>
                <a:cs typeface="Courier New"/>
                <a:sym typeface="Courier New"/>
              </a:rPr>
              <a:t>with</a:t>
            </a:r>
            <a:r>
              <a:rPr lang="en" sz="750">
                <a:highlight>
                  <a:srgbClr val="FFFFFE"/>
                </a:highlight>
                <a:latin typeface="Courier New"/>
                <a:ea typeface="Courier New"/>
                <a:cs typeface="Courier New"/>
                <a:sym typeface="Courier New"/>
              </a:rPr>
              <a:t> </a:t>
            </a:r>
            <a:r>
              <a:rPr lang="en" sz="750">
                <a:solidFill>
                  <a:srgbClr val="795E26"/>
                </a:solidFill>
                <a:highlight>
                  <a:srgbClr val="FFFFFE"/>
                </a:highlight>
                <a:latin typeface="Courier New"/>
                <a:ea typeface="Courier New"/>
                <a:cs typeface="Courier New"/>
                <a:sym typeface="Courier New"/>
              </a:rPr>
              <a:t>open</a:t>
            </a:r>
            <a:r>
              <a:rPr lang="en" sz="750">
                <a:highlight>
                  <a:srgbClr val="FFFFFE"/>
                </a:highlight>
                <a:latin typeface="Courier New"/>
                <a:ea typeface="Courier New"/>
                <a:cs typeface="Courier New"/>
                <a:sym typeface="Courier New"/>
              </a:rPr>
              <a:t>(full_path, </a:t>
            </a:r>
            <a:r>
              <a:rPr lang="en" sz="750">
                <a:solidFill>
                  <a:srgbClr val="A31515"/>
                </a:solidFill>
                <a:highlight>
                  <a:srgbClr val="FFFFFE"/>
                </a:highlight>
                <a:latin typeface="Courier New"/>
                <a:ea typeface="Courier New"/>
                <a:cs typeface="Courier New"/>
                <a:sym typeface="Courier New"/>
              </a:rPr>
              <a:t>'rb'</a:t>
            </a:r>
            <a:r>
              <a:rPr lang="en" sz="750">
                <a:highlight>
                  <a:srgbClr val="FFFFFE"/>
                </a:highlight>
                <a:latin typeface="Courier New"/>
                <a:ea typeface="Courier New"/>
                <a:cs typeface="Courier New"/>
                <a:sym typeface="Courier New"/>
              </a:rPr>
              <a:t>) </a:t>
            </a:r>
            <a:r>
              <a:rPr lang="en" sz="750">
                <a:solidFill>
                  <a:srgbClr val="AF00DB"/>
                </a:solidFill>
                <a:highlight>
                  <a:srgbClr val="FFFFFE"/>
                </a:highlight>
                <a:latin typeface="Courier New"/>
                <a:ea typeface="Courier New"/>
                <a:cs typeface="Courier New"/>
                <a:sym typeface="Courier New"/>
              </a:rPr>
              <a:t>as</a:t>
            </a:r>
            <a:r>
              <a:rPr lang="en" sz="750">
                <a:highlight>
                  <a:srgbClr val="FFFFFE"/>
                </a:highlight>
                <a:latin typeface="Courier New"/>
                <a:ea typeface="Courier New"/>
                <a:cs typeface="Courier New"/>
                <a:sym typeface="Courier New"/>
              </a:rPr>
              <a:t> data:</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bucket.put_object(Key=full_path[</a:t>
            </a:r>
            <a:r>
              <a:rPr lang="en" sz="750">
                <a:solidFill>
                  <a:srgbClr val="795E26"/>
                </a:solidFill>
                <a:highlight>
                  <a:srgbClr val="FFFFFE"/>
                </a:highlight>
                <a:latin typeface="Courier New"/>
                <a:ea typeface="Courier New"/>
                <a:cs typeface="Courier New"/>
                <a:sym typeface="Courier New"/>
              </a:rPr>
              <a:t>len</a:t>
            </a:r>
            <a:r>
              <a:rPr lang="en" sz="750">
                <a:highlight>
                  <a:srgbClr val="FFFFFE"/>
                </a:highlight>
                <a:latin typeface="Courier New"/>
                <a:ea typeface="Courier New"/>
                <a:cs typeface="Courier New"/>
                <a:sym typeface="Courier New"/>
              </a:rPr>
              <a:t>(path)+</a:t>
            </a:r>
            <a:r>
              <a:rPr lang="en" sz="750">
                <a:solidFill>
                  <a:srgbClr val="09885A"/>
                </a:solidFill>
                <a:highlight>
                  <a:srgbClr val="FFFFFE"/>
                </a:highlight>
                <a:latin typeface="Courier New"/>
                <a:ea typeface="Courier New"/>
                <a:cs typeface="Courier New"/>
                <a:sym typeface="Courier New"/>
              </a:rPr>
              <a:t>1</a:t>
            </a:r>
            <a:r>
              <a:rPr lang="en" sz="750">
                <a:highlight>
                  <a:srgbClr val="FFFFFE"/>
                </a:highlight>
                <a:latin typeface="Courier New"/>
                <a:ea typeface="Courier New"/>
                <a:cs typeface="Courier New"/>
                <a:sym typeface="Courier New"/>
              </a:rPr>
              <a:t>:], Body=data)</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filecount +=</a:t>
            </a:r>
            <a:r>
              <a:rPr lang="en" sz="750">
                <a:solidFill>
                  <a:srgbClr val="09885A"/>
                </a:solidFill>
                <a:highlight>
                  <a:srgbClr val="FFFFFE"/>
                </a:highlight>
                <a:latin typeface="Courier New"/>
                <a:ea typeface="Courier New"/>
                <a:cs typeface="Courier New"/>
                <a:sym typeface="Courier New"/>
              </a:rPr>
              <a:t>1</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highlight>
                  <a:srgbClr val="FFFFFE"/>
                </a:highlight>
                <a:latin typeface="Courier New"/>
                <a:ea typeface="Courier New"/>
                <a:cs typeface="Courier New"/>
                <a:sym typeface="Courier New"/>
              </a:rPr>
              <a:t>      </a:t>
            </a:r>
            <a:r>
              <a:rPr lang="en" sz="750">
                <a:solidFill>
                  <a:srgbClr val="795E26"/>
                </a:solidFill>
                <a:highlight>
                  <a:srgbClr val="FFFFFE"/>
                </a:highlight>
                <a:latin typeface="Courier New"/>
                <a:ea typeface="Courier New"/>
                <a:cs typeface="Courier New"/>
                <a:sym typeface="Courier New"/>
              </a:rPr>
              <a:t>print</a:t>
            </a:r>
            <a:r>
              <a:rPr lang="en" sz="750">
                <a:highlight>
                  <a:srgbClr val="FFFFFE"/>
                </a:highlight>
                <a:latin typeface="Courier New"/>
                <a:ea typeface="Courier New"/>
                <a:cs typeface="Courier New"/>
                <a:sym typeface="Courier New"/>
              </a:rPr>
              <a:t>(</a:t>
            </a:r>
            <a:r>
              <a:rPr lang="en" sz="750">
                <a:solidFill>
                  <a:srgbClr val="A31515"/>
                </a:solidFill>
                <a:highlight>
                  <a:srgbClr val="FFFFFE"/>
                </a:highlight>
                <a:latin typeface="Courier New"/>
                <a:ea typeface="Courier New"/>
                <a:cs typeface="Courier New"/>
                <a:sym typeface="Courier New"/>
              </a:rPr>
              <a:t>'  file count:'</a:t>
            </a:r>
            <a:r>
              <a:rPr lang="en" sz="750">
                <a:highlight>
                  <a:srgbClr val="FFFFFE"/>
                </a:highlight>
                <a:latin typeface="Courier New"/>
                <a:ea typeface="Courier New"/>
                <a:cs typeface="Courier New"/>
                <a:sym typeface="Courier New"/>
              </a:rPr>
              <a:t>,filecount)</a:t>
            </a:r>
            <a:endParaRPr sz="750">
              <a:solidFill>
                <a:srgbClr val="0000FF"/>
              </a:solidFill>
              <a:highlight>
                <a:srgbClr val="FFFFF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Pipelines - Split into Train/Test sets</a:t>
            </a:r>
            <a:endParaRPr/>
          </a:p>
        </p:txBody>
      </p:sp>
      <p:sp>
        <p:nvSpPr>
          <p:cNvPr id="199" name="Google Shape;199;p30"/>
          <p:cNvSpPr txBox="1"/>
          <p:nvPr>
            <p:ph idx="1" type="body"/>
          </p:nvPr>
        </p:nvSpPr>
        <p:spPr>
          <a:xfrm>
            <a:off x="921850" y="2190725"/>
            <a:ext cx="2423400" cy="15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The AWS boto3 library </a:t>
            </a:r>
            <a:r>
              <a:rPr lang="en" sz="1307">
                <a:highlight>
                  <a:schemeClr val="lt1"/>
                </a:highlight>
              </a:rPr>
              <a:t>randomly assigns labeled data to train/test folders based on size parameters.</a:t>
            </a:r>
            <a:endParaRPr sz="1307">
              <a:highlight>
                <a:schemeClr val="lt1"/>
              </a:highlight>
            </a:endParaRPr>
          </a:p>
        </p:txBody>
      </p:sp>
      <p:sp>
        <p:nvSpPr>
          <p:cNvPr id="200" name="Google Shape;200;p30"/>
          <p:cNvSpPr txBox="1"/>
          <p:nvPr/>
        </p:nvSpPr>
        <p:spPr>
          <a:xfrm>
            <a:off x="3844650" y="1950075"/>
            <a:ext cx="4573500" cy="2981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008000"/>
                </a:solidFill>
                <a:highlight>
                  <a:srgbClr val="FFFFFE"/>
                </a:highlight>
                <a:latin typeface="Courier New"/>
                <a:ea typeface="Courier New"/>
                <a:cs typeface="Courier New"/>
                <a:sym typeface="Courier New"/>
              </a:rPr>
              <a:t># Randomly move files </a:t>
            </a:r>
            <a:endParaRPr sz="80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train_size = </a:t>
            </a:r>
            <a:r>
              <a:rPr lang="en" sz="800">
                <a:solidFill>
                  <a:srgbClr val="09885A"/>
                </a:solidFill>
                <a:highlight>
                  <a:srgbClr val="FFFFFE"/>
                </a:highlight>
                <a:latin typeface="Courier New"/>
                <a:ea typeface="Courier New"/>
                <a:cs typeface="Courier New"/>
                <a:sym typeface="Courier New"/>
              </a:rPr>
              <a:t>100</a:t>
            </a:r>
            <a:endParaRPr sz="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test_size = </a:t>
            </a:r>
            <a:r>
              <a:rPr lang="en" sz="800">
                <a:solidFill>
                  <a:srgbClr val="09885A"/>
                </a:solidFill>
                <a:highlight>
                  <a:srgbClr val="FFFFFE"/>
                </a:highlight>
                <a:latin typeface="Courier New"/>
                <a:ea typeface="Courier New"/>
                <a:cs typeface="Courier New"/>
                <a:sym typeface="Courier New"/>
              </a:rPr>
              <a:t>20</a:t>
            </a:r>
            <a:endParaRPr sz="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train_range = random.sample(</a:t>
            </a:r>
            <a:r>
              <a:rPr lang="en" sz="800">
                <a:solidFill>
                  <a:srgbClr val="795E26"/>
                </a:solidFill>
                <a:highlight>
                  <a:srgbClr val="FFFFFE"/>
                </a:highlight>
                <a:latin typeface="Courier New"/>
                <a:ea typeface="Courier New"/>
                <a:cs typeface="Courier New"/>
                <a:sym typeface="Courier New"/>
              </a:rPr>
              <a:t>range</a:t>
            </a:r>
            <a:r>
              <a:rPr lang="en" sz="800">
                <a:highlight>
                  <a:srgbClr val="FFFFFE"/>
                </a:highlight>
                <a:latin typeface="Courier New"/>
                <a:ea typeface="Courier New"/>
                <a:cs typeface="Courier New"/>
                <a:sym typeface="Courier New"/>
              </a:rPr>
              <a:t>(</a:t>
            </a:r>
            <a:r>
              <a:rPr lang="en" sz="800">
                <a:solidFill>
                  <a:srgbClr val="09885A"/>
                </a:solidFill>
                <a:highlight>
                  <a:srgbClr val="FFFFFE"/>
                </a:highlight>
                <a:latin typeface="Courier New"/>
                <a:ea typeface="Courier New"/>
                <a:cs typeface="Courier New"/>
                <a:sym typeface="Courier New"/>
              </a:rPr>
              <a:t>10000</a:t>
            </a:r>
            <a:r>
              <a:rPr lang="en" sz="800">
                <a:highlight>
                  <a:srgbClr val="FFFFFE"/>
                </a:highlight>
                <a:latin typeface="Courier New"/>
                <a:ea typeface="Courier New"/>
                <a:cs typeface="Courier New"/>
                <a:sym typeface="Courier New"/>
              </a:rPr>
              <a:t>),train_size)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test_range = random.sample(</a:t>
            </a:r>
            <a:r>
              <a:rPr lang="en" sz="800">
                <a:solidFill>
                  <a:srgbClr val="795E26"/>
                </a:solidFill>
                <a:highlight>
                  <a:srgbClr val="FFFFFE"/>
                </a:highlight>
                <a:latin typeface="Courier New"/>
                <a:ea typeface="Courier New"/>
                <a:cs typeface="Courier New"/>
                <a:sym typeface="Courier New"/>
              </a:rPr>
              <a:t>range</a:t>
            </a:r>
            <a:r>
              <a:rPr lang="en" sz="800">
                <a:highlight>
                  <a:srgbClr val="FFFFFE"/>
                </a:highlight>
                <a:latin typeface="Courier New"/>
                <a:ea typeface="Courier New"/>
                <a:cs typeface="Courier New"/>
                <a:sym typeface="Courier New"/>
              </a:rPr>
              <a:t>(</a:t>
            </a:r>
            <a:r>
              <a:rPr lang="en" sz="800">
                <a:solidFill>
                  <a:srgbClr val="09885A"/>
                </a:solidFill>
                <a:highlight>
                  <a:srgbClr val="FFFFFE"/>
                </a:highlight>
                <a:latin typeface="Courier New"/>
                <a:ea typeface="Courier New"/>
                <a:cs typeface="Courier New"/>
                <a:sym typeface="Courier New"/>
              </a:rPr>
              <a:t>10000</a:t>
            </a:r>
            <a:r>
              <a:rPr lang="en" sz="800">
                <a:highlight>
                  <a:srgbClr val="FFFFFE"/>
                </a:highlight>
                <a:latin typeface="Courier New"/>
                <a:ea typeface="Courier New"/>
                <a:cs typeface="Courier New"/>
                <a:sym typeface="Courier New"/>
              </a:rPr>
              <a:t>),test_size)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AF00DB"/>
                </a:solidFill>
                <a:highlight>
                  <a:srgbClr val="FFFFFE"/>
                </a:highlight>
                <a:latin typeface="Courier New"/>
                <a:ea typeface="Courier New"/>
                <a:cs typeface="Courier New"/>
                <a:sym typeface="Courier New"/>
              </a:rPr>
              <a:t>for</a:t>
            </a:r>
            <a:r>
              <a:rPr lang="en" sz="800">
                <a:highlight>
                  <a:srgbClr val="FFFFFE"/>
                </a:highlight>
                <a:latin typeface="Courier New"/>
                <a:ea typeface="Courier New"/>
                <a:cs typeface="Courier New"/>
                <a:sym typeface="Courier New"/>
              </a:rPr>
              <a:t> n </a:t>
            </a:r>
            <a:r>
              <a:rPr lang="en" sz="800">
                <a:solidFill>
                  <a:srgbClr val="0000FF"/>
                </a:solidFill>
                <a:highlight>
                  <a:srgbClr val="FFFFFE"/>
                </a:highlight>
                <a:latin typeface="Courier New"/>
                <a:ea typeface="Courier New"/>
                <a:cs typeface="Courier New"/>
                <a:sym typeface="Courier New"/>
              </a:rPr>
              <a:t>in</a:t>
            </a:r>
            <a:r>
              <a:rPr lang="en" sz="800">
                <a:highlight>
                  <a:srgbClr val="FFFFFE"/>
                </a:highlight>
                <a:latin typeface="Courier New"/>
                <a:ea typeface="Courier New"/>
                <a:cs typeface="Courier New"/>
                <a:sym typeface="Courier New"/>
              </a:rPr>
              <a:t> train_range: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file_name = </a:t>
            </a:r>
            <a:r>
              <a:rPr lang="en" sz="800">
                <a:solidFill>
                  <a:srgbClr val="A31515"/>
                </a:solidFill>
                <a:highlight>
                  <a:srgbClr val="FFFFFE"/>
                </a:highlight>
                <a:latin typeface="Courier New"/>
                <a:ea typeface="Courier New"/>
                <a:cs typeface="Courier New"/>
                <a:sym typeface="Courier New"/>
              </a:rPr>
              <a:t>"seed"</a:t>
            </a:r>
            <a:r>
              <a:rPr lang="en" sz="800">
                <a:highlight>
                  <a:srgbClr val="FFFFFE"/>
                </a:highlight>
                <a:latin typeface="Courier New"/>
                <a:ea typeface="Courier New"/>
                <a:cs typeface="Courier New"/>
                <a:sym typeface="Courier New"/>
              </a:rPr>
              <a:t> + </a:t>
            </a:r>
            <a:r>
              <a:rPr lang="en" sz="800">
                <a:solidFill>
                  <a:srgbClr val="267F99"/>
                </a:solidFill>
                <a:highlight>
                  <a:srgbClr val="FFFFFE"/>
                </a:highlight>
                <a:latin typeface="Courier New"/>
                <a:ea typeface="Courier New"/>
                <a:cs typeface="Courier New"/>
                <a:sym typeface="Courier New"/>
              </a:rPr>
              <a:t>str</a:t>
            </a:r>
            <a:r>
              <a:rPr lang="en" sz="800">
                <a:highlight>
                  <a:srgbClr val="FFFFFE"/>
                </a:highlight>
                <a:latin typeface="Courier New"/>
                <a:ea typeface="Courier New"/>
                <a:cs typeface="Courier New"/>
                <a:sym typeface="Courier New"/>
              </a:rPr>
              <a:t>(n).zfill(</a:t>
            </a:r>
            <a:r>
              <a:rPr lang="en" sz="800">
                <a:solidFill>
                  <a:srgbClr val="09885A"/>
                </a:solidFill>
                <a:highlight>
                  <a:srgbClr val="FFFFFE"/>
                </a:highlight>
                <a:latin typeface="Courier New"/>
                <a:ea typeface="Courier New"/>
                <a:cs typeface="Courier New"/>
                <a:sym typeface="Courier New"/>
              </a:rPr>
              <a:t>4</a:t>
            </a:r>
            <a:r>
              <a:rPr lang="en" sz="800">
                <a:highlight>
                  <a:srgbClr val="FFFFFE"/>
                </a:highlight>
                <a:latin typeface="Courier New"/>
                <a:ea typeface="Courier New"/>
                <a:cs typeface="Courier New"/>
                <a:sym typeface="Courier New"/>
              </a:rPr>
              <a:t>) + </a:t>
            </a:r>
            <a:r>
              <a:rPr lang="en" sz="800">
                <a:solidFill>
                  <a:srgbClr val="A31515"/>
                </a:solidFill>
                <a:highlight>
                  <a:srgbClr val="FFFFFE"/>
                </a:highlight>
                <a:latin typeface="Courier New"/>
                <a:ea typeface="Courier New"/>
                <a:cs typeface="Courier New"/>
                <a:sym typeface="Courier New"/>
              </a:rPr>
              <a:t>".png"</a:t>
            </a:r>
            <a:endParaRPr sz="8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f_with = </a:t>
            </a:r>
            <a:r>
              <a:rPr lang="en" sz="800">
                <a:solidFill>
                  <a:srgbClr val="A31515"/>
                </a:solidFill>
                <a:highlight>
                  <a:srgbClr val="FFFFFE"/>
                </a:highlight>
                <a:latin typeface="Courier New"/>
                <a:ea typeface="Courier New"/>
                <a:cs typeface="Courier New"/>
                <a:sym typeface="Courier New"/>
              </a:rPr>
              <a:t>"new_with_mask/with-mask-default-mask-"</a:t>
            </a:r>
            <a:r>
              <a:rPr lang="en" sz="800">
                <a:highlight>
                  <a:srgbClr val="FFFFFE"/>
                </a:highlight>
                <a:latin typeface="Courier New"/>
                <a:ea typeface="Courier New"/>
                <a:cs typeface="Courier New"/>
                <a:sym typeface="Courier New"/>
              </a:rPr>
              <a:t> + file_name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f_without = </a:t>
            </a:r>
            <a:r>
              <a:rPr lang="en" sz="800">
                <a:solidFill>
                  <a:srgbClr val="A31515"/>
                </a:solidFill>
                <a:highlight>
                  <a:srgbClr val="FFFFFE"/>
                </a:highlight>
                <a:latin typeface="Courier New"/>
                <a:ea typeface="Courier New"/>
                <a:cs typeface="Courier New"/>
                <a:sym typeface="Courier New"/>
              </a:rPr>
              <a:t>"new_without_mask/"</a:t>
            </a:r>
            <a:r>
              <a:rPr lang="en" sz="800">
                <a:highlight>
                  <a:srgbClr val="FFFFFE"/>
                </a:highlight>
                <a:latin typeface="Courier New"/>
                <a:ea typeface="Courier New"/>
                <a:cs typeface="Courier New"/>
                <a:sym typeface="Courier New"/>
              </a:rPr>
              <a:t> + file_name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copy_s3_files(f_without, </a:t>
            </a:r>
            <a:r>
              <a:rPr lang="en" sz="800">
                <a:solidFill>
                  <a:srgbClr val="0000FF"/>
                </a:solidFill>
                <a:highlight>
                  <a:srgbClr val="FFFFFE"/>
                </a:highlight>
                <a:latin typeface="Courier New"/>
                <a:ea typeface="Courier New"/>
                <a:cs typeface="Courier New"/>
                <a:sym typeface="Courier New"/>
              </a:rPr>
              <a:t>f</a:t>
            </a:r>
            <a:r>
              <a:rPr lang="en" sz="800">
                <a:solidFill>
                  <a:srgbClr val="A31515"/>
                </a:solidFill>
                <a:highlight>
                  <a:srgbClr val="FFFFFE"/>
                </a:highlight>
                <a:latin typeface="Courier New"/>
                <a:ea typeface="Courier New"/>
                <a:cs typeface="Courier New"/>
                <a:sym typeface="Courier New"/>
              </a:rPr>
              <a:t>'/train/</a:t>
            </a:r>
            <a:r>
              <a:rPr lang="en" sz="800">
                <a:highlight>
                  <a:srgbClr val="FFFFFE"/>
                </a:highlight>
                <a:latin typeface="Courier New"/>
                <a:ea typeface="Courier New"/>
                <a:cs typeface="Courier New"/>
                <a:sym typeface="Courier New"/>
              </a:rPr>
              <a:t>{file_name}</a:t>
            </a:r>
            <a:r>
              <a:rPr lang="en" sz="800">
                <a:solidFill>
                  <a:srgbClr val="A31515"/>
                </a:solidFill>
                <a:highlight>
                  <a:srgbClr val="FFFFFE"/>
                </a:highlight>
                <a:latin typeface="Courier New"/>
                <a:ea typeface="Courier New"/>
                <a:cs typeface="Courier New"/>
                <a:sym typeface="Courier New"/>
              </a:rPr>
              <a:t>'</a:t>
            </a:r>
            <a:r>
              <a:rPr lang="en" sz="800">
                <a:highlight>
                  <a:srgbClr val="FFFFFE"/>
                </a:highlight>
                <a:latin typeface="Courier New"/>
                <a:ea typeface="Courier New"/>
                <a:cs typeface="Courier New"/>
                <a:sym typeface="Courier New"/>
              </a:rPr>
              <a:t>)</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copy_s3_files(f_with, </a:t>
            </a:r>
            <a:r>
              <a:rPr lang="en" sz="800">
                <a:solidFill>
                  <a:srgbClr val="0000FF"/>
                </a:solidFill>
                <a:highlight>
                  <a:srgbClr val="FFFFFE"/>
                </a:highlight>
                <a:latin typeface="Courier New"/>
                <a:ea typeface="Courier New"/>
                <a:cs typeface="Courier New"/>
                <a:sym typeface="Courier New"/>
              </a:rPr>
              <a:t>f</a:t>
            </a:r>
            <a:r>
              <a:rPr lang="en" sz="800">
                <a:solidFill>
                  <a:srgbClr val="A31515"/>
                </a:solidFill>
                <a:highlight>
                  <a:srgbClr val="FFFFFE"/>
                </a:highlight>
                <a:latin typeface="Courier New"/>
                <a:ea typeface="Courier New"/>
                <a:cs typeface="Courier New"/>
                <a:sym typeface="Courier New"/>
              </a:rPr>
              <a:t>'/train/</a:t>
            </a:r>
            <a:r>
              <a:rPr lang="en" sz="800">
                <a:highlight>
                  <a:srgbClr val="FFFFFE"/>
                </a:highlight>
                <a:latin typeface="Courier New"/>
                <a:ea typeface="Courier New"/>
                <a:cs typeface="Courier New"/>
                <a:sym typeface="Courier New"/>
              </a:rPr>
              <a:t>{file_name}</a:t>
            </a:r>
            <a:r>
              <a:rPr lang="en" sz="800">
                <a:solidFill>
                  <a:srgbClr val="A31515"/>
                </a:solidFill>
                <a:highlight>
                  <a:srgbClr val="FFFFFE"/>
                </a:highlight>
                <a:latin typeface="Courier New"/>
                <a:ea typeface="Courier New"/>
                <a:cs typeface="Courier New"/>
                <a:sym typeface="Courier New"/>
              </a:rPr>
              <a:t>'</a:t>
            </a:r>
            <a:r>
              <a:rPr lang="en" sz="800">
                <a:highlight>
                  <a:srgbClr val="FFFFFE"/>
                </a:highlight>
                <a:latin typeface="Courier New"/>
                <a:ea typeface="Courier New"/>
                <a:cs typeface="Courier New"/>
                <a:sym typeface="Courier New"/>
              </a:rPr>
              <a:t>)</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AF00DB"/>
                </a:solidFill>
                <a:highlight>
                  <a:srgbClr val="FFFFFE"/>
                </a:highlight>
                <a:latin typeface="Courier New"/>
                <a:ea typeface="Courier New"/>
                <a:cs typeface="Courier New"/>
                <a:sym typeface="Courier New"/>
              </a:rPr>
              <a:t>for</a:t>
            </a:r>
            <a:r>
              <a:rPr lang="en" sz="800">
                <a:highlight>
                  <a:srgbClr val="FFFFFE"/>
                </a:highlight>
                <a:latin typeface="Courier New"/>
                <a:ea typeface="Courier New"/>
                <a:cs typeface="Courier New"/>
                <a:sym typeface="Courier New"/>
              </a:rPr>
              <a:t> n </a:t>
            </a:r>
            <a:r>
              <a:rPr lang="en" sz="800">
                <a:solidFill>
                  <a:srgbClr val="0000FF"/>
                </a:solidFill>
                <a:highlight>
                  <a:srgbClr val="FFFFFE"/>
                </a:highlight>
                <a:latin typeface="Courier New"/>
                <a:ea typeface="Courier New"/>
                <a:cs typeface="Courier New"/>
                <a:sym typeface="Courier New"/>
              </a:rPr>
              <a:t>in</a:t>
            </a:r>
            <a:r>
              <a:rPr lang="en" sz="800">
                <a:highlight>
                  <a:srgbClr val="FFFFFE"/>
                </a:highlight>
                <a:latin typeface="Courier New"/>
                <a:ea typeface="Courier New"/>
                <a:cs typeface="Courier New"/>
                <a:sym typeface="Courier New"/>
              </a:rPr>
              <a:t> test_range: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file_name = </a:t>
            </a:r>
            <a:r>
              <a:rPr lang="en" sz="800">
                <a:solidFill>
                  <a:srgbClr val="A31515"/>
                </a:solidFill>
                <a:highlight>
                  <a:srgbClr val="FFFFFE"/>
                </a:highlight>
                <a:latin typeface="Courier New"/>
                <a:ea typeface="Courier New"/>
                <a:cs typeface="Courier New"/>
                <a:sym typeface="Courier New"/>
              </a:rPr>
              <a:t>"seed"</a:t>
            </a:r>
            <a:r>
              <a:rPr lang="en" sz="800">
                <a:highlight>
                  <a:srgbClr val="FFFFFE"/>
                </a:highlight>
                <a:latin typeface="Courier New"/>
                <a:ea typeface="Courier New"/>
                <a:cs typeface="Courier New"/>
                <a:sym typeface="Courier New"/>
              </a:rPr>
              <a:t> + </a:t>
            </a:r>
            <a:r>
              <a:rPr lang="en" sz="800">
                <a:solidFill>
                  <a:srgbClr val="267F99"/>
                </a:solidFill>
                <a:highlight>
                  <a:srgbClr val="FFFFFE"/>
                </a:highlight>
                <a:latin typeface="Courier New"/>
                <a:ea typeface="Courier New"/>
                <a:cs typeface="Courier New"/>
                <a:sym typeface="Courier New"/>
              </a:rPr>
              <a:t>str</a:t>
            </a:r>
            <a:r>
              <a:rPr lang="en" sz="800">
                <a:highlight>
                  <a:srgbClr val="FFFFFE"/>
                </a:highlight>
                <a:latin typeface="Courier New"/>
                <a:ea typeface="Courier New"/>
                <a:cs typeface="Courier New"/>
                <a:sym typeface="Courier New"/>
              </a:rPr>
              <a:t>(n).zfill(</a:t>
            </a:r>
            <a:r>
              <a:rPr lang="en" sz="800">
                <a:solidFill>
                  <a:srgbClr val="09885A"/>
                </a:solidFill>
                <a:highlight>
                  <a:srgbClr val="FFFFFE"/>
                </a:highlight>
                <a:latin typeface="Courier New"/>
                <a:ea typeface="Courier New"/>
                <a:cs typeface="Courier New"/>
                <a:sym typeface="Courier New"/>
              </a:rPr>
              <a:t>4</a:t>
            </a:r>
            <a:r>
              <a:rPr lang="en" sz="800">
                <a:highlight>
                  <a:srgbClr val="FFFFFE"/>
                </a:highlight>
                <a:latin typeface="Courier New"/>
                <a:ea typeface="Courier New"/>
                <a:cs typeface="Courier New"/>
                <a:sym typeface="Courier New"/>
              </a:rPr>
              <a:t>) + </a:t>
            </a:r>
            <a:r>
              <a:rPr lang="en" sz="800">
                <a:solidFill>
                  <a:srgbClr val="A31515"/>
                </a:solidFill>
                <a:highlight>
                  <a:srgbClr val="FFFFFE"/>
                </a:highlight>
                <a:latin typeface="Courier New"/>
                <a:ea typeface="Courier New"/>
                <a:cs typeface="Courier New"/>
                <a:sym typeface="Courier New"/>
              </a:rPr>
              <a:t>".png"</a:t>
            </a:r>
            <a:endParaRPr sz="8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f_with = </a:t>
            </a:r>
            <a:r>
              <a:rPr lang="en" sz="800">
                <a:solidFill>
                  <a:srgbClr val="A31515"/>
                </a:solidFill>
                <a:highlight>
                  <a:srgbClr val="FFFFFE"/>
                </a:highlight>
                <a:latin typeface="Courier New"/>
                <a:ea typeface="Courier New"/>
                <a:cs typeface="Courier New"/>
                <a:sym typeface="Courier New"/>
              </a:rPr>
              <a:t>"new_with_mask/with-mask-default-mask-"</a:t>
            </a:r>
            <a:r>
              <a:rPr lang="en" sz="800">
                <a:highlight>
                  <a:srgbClr val="FFFFFE"/>
                </a:highlight>
                <a:latin typeface="Courier New"/>
                <a:ea typeface="Courier New"/>
                <a:cs typeface="Courier New"/>
                <a:sym typeface="Courier New"/>
              </a:rPr>
              <a:t> + file_name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f_without = </a:t>
            </a:r>
            <a:r>
              <a:rPr lang="en" sz="800">
                <a:solidFill>
                  <a:srgbClr val="A31515"/>
                </a:solidFill>
                <a:highlight>
                  <a:srgbClr val="FFFFFE"/>
                </a:highlight>
                <a:latin typeface="Courier New"/>
                <a:ea typeface="Courier New"/>
                <a:cs typeface="Courier New"/>
                <a:sym typeface="Courier New"/>
              </a:rPr>
              <a:t>"new_without_mask/"</a:t>
            </a:r>
            <a:r>
              <a:rPr lang="en" sz="800">
                <a:highlight>
                  <a:srgbClr val="FFFFFE"/>
                </a:highlight>
                <a:latin typeface="Courier New"/>
                <a:ea typeface="Courier New"/>
                <a:cs typeface="Courier New"/>
                <a:sym typeface="Courier New"/>
              </a:rPr>
              <a:t> + file_name</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copy_s3_files(f_without, </a:t>
            </a:r>
            <a:r>
              <a:rPr lang="en" sz="800">
                <a:solidFill>
                  <a:srgbClr val="0000FF"/>
                </a:solidFill>
                <a:highlight>
                  <a:srgbClr val="FFFFFE"/>
                </a:highlight>
                <a:latin typeface="Courier New"/>
                <a:ea typeface="Courier New"/>
                <a:cs typeface="Courier New"/>
                <a:sym typeface="Courier New"/>
              </a:rPr>
              <a:t>f</a:t>
            </a:r>
            <a:r>
              <a:rPr lang="en" sz="800">
                <a:solidFill>
                  <a:srgbClr val="A31515"/>
                </a:solidFill>
                <a:highlight>
                  <a:srgbClr val="FFFFFE"/>
                </a:highlight>
                <a:latin typeface="Courier New"/>
                <a:ea typeface="Courier New"/>
                <a:cs typeface="Courier New"/>
                <a:sym typeface="Courier New"/>
              </a:rPr>
              <a:t>'/test/</a:t>
            </a:r>
            <a:r>
              <a:rPr lang="en" sz="800">
                <a:highlight>
                  <a:srgbClr val="FFFFFE"/>
                </a:highlight>
                <a:latin typeface="Courier New"/>
                <a:ea typeface="Courier New"/>
                <a:cs typeface="Courier New"/>
                <a:sym typeface="Courier New"/>
              </a:rPr>
              <a:t>{file_name}</a:t>
            </a:r>
            <a:r>
              <a:rPr lang="en" sz="800">
                <a:solidFill>
                  <a:srgbClr val="A31515"/>
                </a:solidFill>
                <a:highlight>
                  <a:srgbClr val="FFFFFE"/>
                </a:highlight>
                <a:latin typeface="Courier New"/>
                <a:ea typeface="Courier New"/>
                <a:cs typeface="Courier New"/>
                <a:sym typeface="Courier New"/>
              </a:rPr>
              <a:t>'</a:t>
            </a:r>
            <a:r>
              <a:rPr lang="en" sz="800">
                <a:highlight>
                  <a:srgbClr val="FFFFFE"/>
                </a:highlight>
                <a:latin typeface="Courier New"/>
                <a:ea typeface="Courier New"/>
                <a:cs typeface="Courier New"/>
                <a:sym typeface="Courier New"/>
              </a:rPr>
              <a:t>)</a:t>
            </a:r>
            <a:endParaRPr sz="80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highlight>
                  <a:srgbClr val="FFFFFE"/>
                </a:highlight>
                <a:latin typeface="Courier New"/>
                <a:ea typeface="Courier New"/>
                <a:cs typeface="Courier New"/>
                <a:sym typeface="Courier New"/>
              </a:rPr>
              <a:t>  copy_s3_files(f_with, </a:t>
            </a:r>
            <a:r>
              <a:rPr lang="en" sz="800">
                <a:solidFill>
                  <a:srgbClr val="0000FF"/>
                </a:solidFill>
                <a:highlight>
                  <a:srgbClr val="FFFFFE"/>
                </a:highlight>
                <a:latin typeface="Courier New"/>
                <a:ea typeface="Courier New"/>
                <a:cs typeface="Courier New"/>
                <a:sym typeface="Courier New"/>
              </a:rPr>
              <a:t>f</a:t>
            </a:r>
            <a:r>
              <a:rPr lang="en" sz="800">
                <a:solidFill>
                  <a:srgbClr val="A31515"/>
                </a:solidFill>
                <a:highlight>
                  <a:srgbClr val="FFFFFE"/>
                </a:highlight>
                <a:latin typeface="Courier New"/>
                <a:ea typeface="Courier New"/>
                <a:cs typeface="Courier New"/>
                <a:sym typeface="Courier New"/>
              </a:rPr>
              <a:t>'/test/</a:t>
            </a:r>
            <a:r>
              <a:rPr lang="en" sz="800">
                <a:highlight>
                  <a:srgbClr val="FFFFFE"/>
                </a:highlight>
                <a:latin typeface="Courier New"/>
                <a:ea typeface="Courier New"/>
                <a:cs typeface="Courier New"/>
                <a:sym typeface="Courier New"/>
              </a:rPr>
              <a:t>{file_name}</a:t>
            </a:r>
            <a:r>
              <a:rPr lang="en" sz="800">
                <a:solidFill>
                  <a:srgbClr val="A31515"/>
                </a:solidFill>
                <a:highlight>
                  <a:srgbClr val="FFFFFE"/>
                </a:highlight>
                <a:latin typeface="Courier New"/>
                <a:ea typeface="Courier New"/>
                <a:cs typeface="Courier New"/>
                <a:sym typeface="Courier New"/>
              </a:rPr>
              <a:t>'</a:t>
            </a:r>
            <a:r>
              <a:rPr lang="en" sz="800">
                <a:highlight>
                  <a:srgbClr val="FFFFFE"/>
                </a:highlight>
                <a:latin typeface="Courier New"/>
                <a:ea typeface="Courier New"/>
                <a:cs typeface="Courier New"/>
                <a:sym typeface="Courier New"/>
              </a:rPr>
              <a:t>)</a:t>
            </a:r>
            <a:endParaRPr sz="800">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Datasets on Images</a:t>
            </a:r>
            <a:endParaRPr/>
          </a:p>
        </p:txBody>
      </p:sp>
      <p:sp>
        <p:nvSpPr>
          <p:cNvPr id="206" name="Google Shape;206;p31"/>
          <p:cNvSpPr txBox="1"/>
          <p:nvPr>
            <p:ph idx="1" type="body"/>
          </p:nvPr>
        </p:nvSpPr>
        <p:spPr>
          <a:xfrm>
            <a:off x="567925" y="2070075"/>
            <a:ext cx="3128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prepare for model training, we will need to convert our images into datasets that are capable of being </a:t>
            </a:r>
            <a:r>
              <a:rPr lang="en"/>
              <a:t>interpreted</a:t>
            </a:r>
            <a:r>
              <a:rPr lang="en"/>
              <a:t> by our models. This will be applied for the test and training datasets</a:t>
            </a:r>
            <a:endParaRPr/>
          </a:p>
        </p:txBody>
      </p:sp>
      <p:sp>
        <p:nvSpPr>
          <p:cNvPr id="207" name="Google Shape;207;p31"/>
          <p:cNvSpPr txBox="1"/>
          <p:nvPr/>
        </p:nvSpPr>
        <p:spPr>
          <a:xfrm>
            <a:off x="3844650" y="1950075"/>
            <a:ext cx="4573500" cy="2501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train_ds = tf.keras.utils.image_dataset_from_directory(</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    "./mask_data/train/", class_names=['mask', 'no_mask'], label_mode='int', color_mode='rgb', batch_size=1, image_size=(256,</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    256), shuffle=True, seed=None, validation_split=None, subset=None,</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    interpolation='bilinear', follow_links=False,</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    crop_to_aspect_ratio=False</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E1E1E"/>
                </a:solidFill>
                <a:highlight>
                  <a:schemeClr val="lt1"/>
                </a:highlight>
                <a:latin typeface="Courier New"/>
                <a:ea typeface="Courier New"/>
                <a:cs typeface="Courier New"/>
                <a:sym typeface="Courier New"/>
              </a:rPr>
              <a:t>)</a:t>
            </a:r>
            <a:endParaRPr sz="1050">
              <a:solidFill>
                <a:srgbClr val="1E1E1E"/>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008000"/>
              </a:solidFill>
              <a:highlight>
                <a:srgbClr val="FFFFF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2"/>
                </a:solidFill>
                <a:highlight>
                  <a:schemeClr val="lt1"/>
                </a:highlight>
              </a:rPr>
              <a:t>Coronavirus disease, also known as COVID-19 is an </a:t>
            </a:r>
            <a:r>
              <a:rPr lang="en" sz="1200">
                <a:solidFill>
                  <a:schemeClr val="dk2"/>
                </a:solidFill>
                <a:highlight>
                  <a:schemeClr val="lt1"/>
                </a:highlight>
              </a:rPr>
              <a:t>infectious</a:t>
            </a:r>
            <a:r>
              <a:rPr lang="en" sz="1200">
                <a:solidFill>
                  <a:schemeClr val="dk2"/>
                </a:solidFill>
                <a:highlight>
                  <a:schemeClr val="lt1"/>
                </a:highlight>
              </a:rPr>
              <a:t> disease that can contribute to mild, moderate, and sometimes extreme respiratory problems. It is airborne contagious and can spread through virus particles that are spread through the air when someone coughs, sneezes, or even talk. Because it is very infectious, CDC guidelines has issued out recommendations for everyone to wear masks to prevent the spread of these viruses. Retail stores, restaurants, and public buildings were advised to enforce mandatory face mask wearing in the building. Backlash, however, has arose over the past year that opposed wearing masks. People not wearing masks would be able to go into public places without getting detected and potentially cause infections to increase. This project was created to help promote face mask detection so that enforcement can be </a:t>
            </a:r>
            <a:r>
              <a:rPr lang="en" sz="1200">
                <a:solidFill>
                  <a:schemeClr val="dk2"/>
                </a:solidFill>
                <a:highlight>
                  <a:schemeClr val="lt1"/>
                </a:highlight>
              </a:rPr>
              <a:t>maintained</a:t>
            </a:r>
            <a:r>
              <a:rPr lang="en" sz="1200">
                <a:solidFill>
                  <a:schemeClr val="dk2"/>
                </a:solidFill>
                <a:highlight>
                  <a:schemeClr val="lt1"/>
                </a:highlight>
              </a:rPr>
              <a:t>. </a:t>
            </a:r>
            <a:endParaRPr sz="1200">
              <a:solidFill>
                <a:schemeClr val="dk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Training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on VGG16 Model</a:t>
            </a:r>
            <a:endParaRPr/>
          </a:p>
        </p:txBody>
      </p:sp>
      <p:sp>
        <p:nvSpPr>
          <p:cNvPr id="218" name="Google Shape;218;p33"/>
          <p:cNvSpPr txBox="1"/>
          <p:nvPr>
            <p:ph idx="1" type="body"/>
          </p:nvPr>
        </p:nvSpPr>
        <p:spPr>
          <a:xfrm>
            <a:off x="921850" y="2190725"/>
            <a:ext cx="2423400" cy="15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We can take our transformed images and do transfer learning with an existing model with labels that we created for masks and no masks</a:t>
            </a:r>
            <a:endParaRPr sz="1307">
              <a:highlight>
                <a:schemeClr val="lt1"/>
              </a:highlight>
            </a:endParaRPr>
          </a:p>
        </p:txBody>
      </p:sp>
      <p:sp>
        <p:nvSpPr>
          <p:cNvPr id="219" name="Google Shape;219;p33"/>
          <p:cNvSpPr txBox="1"/>
          <p:nvPr/>
        </p:nvSpPr>
        <p:spPr>
          <a:xfrm>
            <a:off x="3844650" y="1853850"/>
            <a:ext cx="4573500" cy="2940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tensorflow.keras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layers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models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flatten_layer = layers.Flatten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dense_layer_1 = layers.Dense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prediction_layer = layers.Dense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'sigmoid'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model = models.Sequential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base_model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flatten_layer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dense_layer_1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prediction_layer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Repository Structure</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 Structure</a:t>
            </a:r>
            <a:endParaRPr/>
          </a:p>
        </p:txBody>
      </p:sp>
      <p:sp>
        <p:nvSpPr>
          <p:cNvPr id="230" name="Google Shape;230;p35"/>
          <p:cNvSpPr txBox="1"/>
          <p:nvPr>
            <p:ph idx="1" type="body"/>
          </p:nvPr>
        </p:nvSpPr>
        <p:spPr>
          <a:xfrm>
            <a:off x="695675" y="1887175"/>
            <a:ext cx="3152700" cy="180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307">
                <a:highlight>
                  <a:schemeClr val="lt1"/>
                </a:highlight>
              </a:rPr>
              <a:t>Directory is structured to support multiple models and multiple batch transformations.  It can be replicated locally for development purposes via the </a:t>
            </a:r>
            <a:r>
              <a:rPr lang="en" sz="1307" u="sng">
                <a:solidFill>
                  <a:schemeClr val="hlink"/>
                </a:solidFill>
                <a:highlight>
                  <a:schemeClr val="lt1"/>
                </a:highlight>
                <a:hlinkClick r:id="rId3"/>
              </a:rPr>
              <a:t>Local Mode</a:t>
            </a:r>
            <a:r>
              <a:rPr lang="en" sz="1307">
                <a:highlight>
                  <a:schemeClr val="lt1"/>
                </a:highlight>
              </a:rPr>
              <a:t> of the SageMaker python SDK.</a:t>
            </a:r>
            <a:endParaRPr sz="1307">
              <a:highlight>
                <a:schemeClr val="lt1"/>
              </a:highlight>
            </a:endParaRPr>
          </a:p>
        </p:txBody>
      </p:sp>
      <p:sp>
        <p:nvSpPr>
          <p:cNvPr id="231" name="Google Shape;231;p35"/>
          <p:cNvSpPr txBox="1"/>
          <p:nvPr/>
        </p:nvSpPr>
        <p:spPr>
          <a:xfrm>
            <a:off x="4066650" y="1091575"/>
            <a:ext cx="4573500" cy="3889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root.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├───data</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├───test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└───no_mask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├───train</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├───no_mask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├───new_with_mask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└───new_without_mask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├───scripts</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├───model</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├───1</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├───output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└───20220227_1309</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└───input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└───20220227_1309</a:t>
            </a:r>
            <a:endParaRPr sz="1000">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Directories</a:t>
            </a:r>
            <a:endParaRPr/>
          </a:p>
        </p:txBody>
      </p:sp>
      <p:sp>
        <p:nvSpPr>
          <p:cNvPr id="237" name="Google Shape;237;p36"/>
          <p:cNvSpPr txBox="1"/>
          <p:nvPr>
            <p:ph idx="1" type="body"/>
          </p:nvPr>
        </p:nvSpPr>
        <p:spPr>
          <a:xfrm>
            <a:off x="695675" y="1887175"/>
            <a:ext cx="3152700" cy="180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Directories store full set of master images and </a:t>
            </a:r>
            <a:r>
              <a:rPr lang="en" sz="1307">
                <a:highlight>
                  <a:schemeClr val="lt1"/>
                </a:highlight>
              </a:rPr>
              <a:t>subdirectories</a:t>
            </a:r>
            <a:r>
              <a:rPr lang="en" sz="1307">
                <a:highlight>
                  <a:schemeClr val="lt1"/>
                </a:highlight>
              </a:rPr>
              <a:t> for training and test.</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Master image directories:</a:t>
            </a:r>
            <a:endParaRPr sz="1307">
              <a:highlight>
                <a:schemeClr val="lt1"/>
              </a:highlight>
            </a:endParaRPr>
          </a:p>
          <a:p>
            <a:pPr indent="-311626" lvl="1" marL="914400" rtl="0" algn="l">
              <a:lnSpc>
                <a:spcPct val="95000"/>
              </a:lnSpc>
              <a:spcBef>
                <a:spcPts val="0"/>
              </a:spcBef>
              <a:spcAft>
                <a:spcPts val="0"/>
              </a:spcAft>
              <a:buSzPts val="1308"/>
              <a:buChar char="○"/>
            </a:pPr>
            <a:r>
              <a:rPr lang="en" sz="1307">
                <a:highlight>
                  <a:schemeClr val="lt1"/>
                </a:highlight>
              </a:rPr>
              <a:t>new_with_mask</a:t>
            </a:r>
            <a:endParaRPr sz="1307">
              <a:highlight>
                <a:schemeClr val="lt1"/>
              </a:highlight>
            </a:endParaRPr>
          </a:p>
          <a:p>
            <a:pPr indent="-311626" lvl="1" marL="914400" rtl="0" algn="l">
              <a:lnSpc>
                <a:spcPct val="95000"/>
              </a:lnSpc>
              <a:spcBef>
                <a:spcPts val="0"/>
              </a:spcBef>
              <a:spcAft>
                <a:spcPts val="0"/>
              </a:spcAft>
              <a:buSzPts val="1308"/>
              <a:buChar char="○"/>
            </a:pPr>
            <a:r>
              <a:rPr lang="en" sz="1307">
                <a:highlight>
                  <a:schemeClr val="lt1"/>
                </a:highlight>
              </a:rPr>
              <a:t>new_without_mask</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Train and test directories populated with </a:t>
            </a:r>
            <a:r>
              <a:rPr lang="en" sz="1307">
                <a:highlight>
                  <a:schemeClr val="lt1"/>
                </a:highlight>
              </a:rPr>
              <a:t>random</a:t>
            </a:r>
            <a:r>
              <a:rPr lang="en" sz="1307">
                <a:highlight>
                  <a:schemeClr val="lt1"/>
                </a:highlight>
              </a:rPr>
              <a:t> samples for development needs.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Directory names act as </a:t>
            </a:r>
            <a:r>
              <a:rPr lang="en" sz="1307">
                <a:highlight>
                  <a:schemeClr val="lt1"/>
                </a:highlight>
              </a:rPr>
              <a:t>labels</a:t>
            </a:r>
            <a:r>
              <a:rPr lang="en" sz="1307">
                <a:highlight>
                  <a:schemeClr val="lt1"/>
                </a:highlight>
              </a:rPr>
              <a:t>.</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Filenames globally unique.</a:t>
            </a:r>
            <a:endParaRPr sz="1307">
              <a:highlight>
                <a:schemeClr val="lt1"/>
              </a:highlight>
            </a:endParaRPr>
          </a:p>
        </p:txBody>
      </p:sp>
      <p:sp>
        <p:nvSpPr>
          <p:cNvPr id="238" name="Google Shape;238;p36"/>
          <p:cNvSpPr txBox="1"/>
          <p:nvPr/>
        </p:nvSpPr>
        <p:spPr>
          <a:xfrm>
            <a:off x="4096250" y="1853850"/>
            <a:ext cx="4573500" cy="2218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root.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├───data</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├───test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└───no_mask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├───train</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├───no_mask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   └───mask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├───new_with_mask</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└───new_without_mask</a:t>
            </a:r>
            <a:endParaRPr sz="1000">
              <a:solidFill>
                <a:srgbClr val="AF00DB"/>
              </a:solidFill>
              <a:highlight>
                <a:srgbClr val="FFFFFE"/>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Scripts Directory</a:t>
            </a:r>
            <a:endParaRPr/>
          </a:p>
        </p:txBody>
      </p:sp>
      <p:sp>
        <p:nvSpPr>
          <p:cNvPr id="244" name="Google Shape;244;p37"/>
          <p:cNvSpPr txBox="1"/>
          <p:nvPr>
            <p:ph idx="1" type="body"/>
          </p:nvPr>
        </p:nvSpPr>
        <p:spPr>
          <a:xfrm>
            <a:off x="695675" y="1887175"/>
            <a:ext cx="3996300" cy="267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scripts directory contains python notebooks and scripts to process data and maintain the model.</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ProcessKaggleDataset.ipynb - python jupyter notebook to download base image archive and unzip into the master image folder.</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Resample.py - takes a random sample of full image dataset for training/test purposes.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MaskDetectionModel.ipynb - python jupyter notebook to build and train the model</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DeploySagemakerModel.ipynb - deploy the model to AWS (Initial Approach Exploratory Work)</a:t>
            </a:r>
            <a:endParaRPr sz="1307">
              <a:highlight>
                <a:schemeClr val="lt1"/>
              </a:highlight>
            </a:endParaRPr>
          </a:p>
        </p:txBody>
      </p:sp>
      <p:sp>
        <p:nvSpPr>
          <p:cNvPr id="245" name="Google Shape;245;p37"/>
          <p:cNvSpPr txBox="1"/>
          <p:nvPr/>
        </p:nvSpPr>
        <p:spPr>
          <a:xfrm>
            <a:off x="4899275" y="1853850"/>
            <a:ext cx="3770400" cy="159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root.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├───scripts</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ProcessKaggleDataset.ipynb</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resample.py</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MaskDetectionModel.ipynb</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DeploySagemakerModel.ipynb</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Input/Output/Model </a:t>
            </a:r>
            <a:r>
              <a:rPr lang="en"/>
              <a:t>Directories</a:t>
            </a:r>
            <a:endParaRPr/>
          </a:p>
        </p:txBody>
      </p:sp>
      <p:sp>
        <p:nvSpPr>
          <p:cNvPr id="251" name="Google Shape;251;p38"/>
          <p:cNvSpPr txBox="1"/>
          <p:nvPr>
            <p:ph idx="1" type="body"/>
          </p:nvPr>
        </p:nvSpPr>
        <p:spPr>
          <a:xfrm>
            <a:off x="695675" y="1887175"/>
            <a:ext cx="4455300" cy="267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scripts </a:t>
            </a:r>
            <a:r>
              <a:rPr lang="en" sz="1307">
                <a:highlight>
                  <a:schemeClr val="lt1"/>
                </a:highlight>
              </a:rPr>
              <a:t>directory</a:t>
            </a:r>
            <a:r>
              <a:rPr lang="en" sz="1307">
                <a:highlight>
                  <a:schemeClr val="lt1"/>
                </a:highlight>
              </a:rPr>
              <a:t> contains </a:t>
            </a:r>
            <a:r>
              <a:rPr lang="en" sz="1307">
                <a:highlight>
                  <a:schemeClr val="lt1"/>
                </a:highlight>
              </a:rPr>
              <a:t>python</a:t>
            </a:r>
            <a:r>
              <a:rPr lang="en" sz="1307">
                <a:highlight>
                  <a:schemeClr val="lt1"/>
                </a:highlight>
              </a:rPr>
              <a:t> notebooks and scripts to process data and maintain the model</a:t>
            </a:r>
            <a:r>
              <a:rPr lang="en" sz="1307">
                <a:highlight>
                  <a:schemeClr val="lt1"/>
                </a:highlight>
              </a:rPr>
              <a:t>.</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Model directory has subdirectories for each version of the model. Typically a compressed tar file.</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Output directory stores labeled images and output artifacts from the model (logs, parameters, accuracy)</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Input directory stores a set of files for processing.</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Both the input and an output files have subdirectories indicating the UTC date/time the process was initiated. The output directory will match the input directory used.</a:t>
            </a:r>
            <a:endParaRPr sz="1307">
              <a:highlight>
                <a:schemeClr val="lt1"/>
              </a:highlight>
            </a:endParaRPr>
          </a:p>
        </p:txBody>
      </p:sp>
      <p:sp>
        <p:nvSpPr>
          <p:cNvPr id="252" name="Google Shape;252;p38"/>
          <p:cNvSpPr txBox="1"/>
          <p:nvPr/>
        </p:nvSpPr>
        <p:spPr>
          <a:xfrm>
            <a:off x="5328525" y="1853850"/>
            <a:ext cx="3378000" cy="1800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root.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├───model</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├───1</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├───output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└───20220227_1309</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└───input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└───20220227_1309</a:t>
            </a:r>
            <a:endParaRPr sz="1000">
              <a:solidFill>
                <a:schemeClr val="dk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Root</a:t>
            </a:r>
            <a:r>
              <a:rPr lang="en"/>
              <a:t> Directory</a:t>
            </a:r>
            <a:endParaRPr/>
          </a:p>
        </p:txBody>
      </p:sp>
      <p:sp>
        <p:nvSpPr>
          <p:cNvPr id="263" name="Google Shape;263;p40"/>
          <p:cNvSpPr txBox="1"/>
          <p:nvPr>
            <p:ph idx="1" type="body"/>
          </p:nvPr>
        </p:nvSpPr>
        <p:spPr>
          <a:xfrm>
            <a:off x="695675" y="1887175"/>
            <a:ext cx="3996300" cy="267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highlight>
                  <a:schemeClr val="lt1"/>
                </a:highlight>
              </a:rPr>
              <a:t>The root directory is the main entry point to the program.</a:t>
            </a:r>
            <a:endParaRPr sz="1307">
              <a:highlight>
                <a:schemeClr val="lt1"/>
              </a:highlight>
            </a:endParaRPr>
          </a:p>
          <a:p>
            <a:pPr indent="-311626" lvl="0" marL="457200" rtl="0" algn="l">
              <a:lnSpc>
                <a:spcPct val="95000"/>
              </a:lnSpc>
              <a:spcBef>
                <a:spcPts val="1200"/>
              </a:spcBef>
              <a:spcAft>
                <a:spcPts val="0"/>
              </a:spcAft>
              <a:buSzPts val="1308"/>
              <a:buChar char="●"/>
            </a:pPr>
            <a:r>
              <a:rPr lang="en" sz="1307">
                <a:highlight>
                  <a:schemeClr val="lt1"/>
                </a:highlight>
              </a:rPr>
              <a:t>Requirements.txt - list of package dependencies.</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FaceMaskDetectionWithTensorServing.ipynb - primary interface, allows uploading zip file of images for classification.</a:t>
            </a:r>
            <a:endParaRPr sz="1307">
              <a:highlight>
                <a:schemeClr val="lt1"/>
              </a:highlight>
            </a:endParaRPr>
          </a:p>
          <a:p>
            <a:pPr indent="-311626" lvl="0" marL="457200" rtl="0" algn="l">
              <a:lnSpc>
                <a:spcPct val="95000"/>
              </a:lnSpc>
              <a:spcBef>
                <a:spcPts val="0"/>
              </a:spcBef>
              <a:spcAft>
                <a:spcPts val="0"/>
              </a:spcAft>
              <a:buSzPts val="1308"/>
              <a:buChar char="●"/>
            </a:pPr>
            <a:r>
              <a:rPr lang="en" sz="1307">
                <a:highlight>
                  <a:schemeClr val="lt1"/>
                </a:highlight>
              </a:rPr>
              <a:t>Readme.md - markdown file with file names/descriptions and usage.</a:t>
            </a:r>
            <a:endParaRPr sz="1307">
              <a:highlight>
                <a:schemeClr val="lt1"/>
              </a:highlight>
            </a:endParaRPr>
          </a:p>
        </p:txBody>
      </p:sp>
      <p:sp>
        <p:nvSpPr>
          <p:cNvPr id="264" name="Google Shape;264;p40"/>
          <p:cNvSpPr txBox="1"/>
          <p:nvPr/>
        </p:nvSpPr>
        <p:spPr>
          <a:xfrm>
            <a:off x="4936275" y="1853850"/>
            <a:ext cx="3770400" cy="1174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R</a:t>
            </a:r>
            <a:r>
              <a:rPr lang="en" sz="1000">
                <a:solidFill>
                  <a:schemeClr val="dk2"/>
                </a:solidFill>
                <a:latin typeface="Courier New"/>
                <a:ea typeface="Courier New"/>
                <a:cs typeface="Courier New"/>
                <a:sym typeface="Courier New"/>
              </a:rPr>
              <a:t>oot.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requirements.txt</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FaceMaskDetectionWithTensorServing.ipynb</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chemeClr val="dk2"/>
                </a:solidFill>
                <a:latin typeface="Courier New"/>
                <a:ea typeface="Courier New"/>
                <a:cs typeface="Courier New"/>
                <a:sym typeface="Courier New"/>
              </a:rPr>
              <a:t>│   readme.md</a:t>
            </a:r>
            <a:endParaRPr sz="10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2"/>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sp>
        <p:nvSpPr>
          <p:cNvPr id="270" name="Google Shape;270;p41"/>
          <p:cNvSpPr txBox="1"/>
          <p:nvPr>
            <p:ph idx="1" type="body"/>
          </p:nvPr>
        </p:nvSpPr>
        <p:spPr>
          <a:xfrm>
            <a:off x="729450" y="2078875"/>
            <a:ext cx="3799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did validation on a portion of our dataset that consisted of 2000 images composing of 1000 images with masks and 1000 images without masks.</a:t>
            </a:r>
            <a:endParaRPr/>
          </a:p>
          <a:p>
            <a:pPr indent="0" lvl="0" marL="0" rtl="0" algn="l">
              <a:spcBef>
                <a:spcPts val="1200"/>
              </a:spcBef>
              <a:spcAft>
                <a:spcPts val="1200"/>
              </a:spcAft>
              <a:buNone/>
            </a:pPr>
            <a:r>
              <a:rPr lang="en"/>
              <a:t>Our model was able to achieve an overall accuracy of 87% when it came to predicting close up images of people’s faces with and without masks.</a:t>
            </a:r>
            <a:endParaRPr/>
          </a:p>
        </p:txBody>
      </p:sp>
      <p:pic>
        <p:nvPicPr>
          <p:cNvPr id="271" name="Google Shape;271;p41"/>
          <p:cNvPicPr preferRelativeResize="0"/>
          <p:nvPr/>
        </p:nvPicPr>
        <p:blipFill>
          <a:blip r:embed="rId3">
            <a:alphaModFix/>
          </a:blip>
          <a:stretch>
            <a:fillRect/>
          </a:stretch>
        </p:blipFill>
        <p:spPr>
          <a:xfrm>
            <a:off x="4572000" y="1689450"/>
            <a:ext cx="4310550" cy="27567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Use Case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The Face Mask Detection Project (FMDP) will serve as an software solution enforcer for determining whether people are currently wearing face masks. It will use machine learning to learn how people look with face masks from static images and then be able to predict off of new images that are fed into the system whether or not an individual is wearing a face mask. This solution will help detect anyone coming into locations incognito with no face masks. </a:t>
            </a:r>
            <a:endParaRPr>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Us</a:t>
            </a:r>
            <a:endParaRPr/>
          </a:p>
        </p:txBody>
      </p:sp>
      <p:sp>
        <p:nvSpPr>
          <p:cNvPr id="277" name="Google Shape;277;p42"/>
          <p:cNvSpPr txBox="1"/>
          <p:nvPr>
            <p:ph idx="1" type="body"/>
          </p:nvPr>
        </p:nvSpPr>
        <p:spPr>
          <a:xfrm>
            <a:off x="729450" y="28172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 Stockwell</a:t>
            </a:r>
            <a:endParaRPr/>
          </a:p>
          <a:p>
            <a:pPr indent="-311150" lvl="0" marL="457200" rtl="0" algn="l">
              <a:spcBef>
                <a:spcPts val="1200"/>
              </a:spcBef>
              <a:spcAft>
                <a:spcPts val="0"/>
              </a:spcAft>
              <a:buSzPts val="1300"/>
              <a:buChar char="-"/>
            </a:pPr>
            <a:r>
              <a:rPr lang="en"/>
              <a:t>Systems Analyst </a:t>
            </a:r>
            <a:r>
              <a:rPr lang="en"/>
              <a:t>@ Google (7 Years)</a:t>
            </a:r>
            <a:endParaRPr/>
          </a:p>
          <a:p>
            <a:pPr indent="-311150" lvl="0" marL="457200" rtl="0" algn="l">
              <a:spcBef>
                <a:spcPts val="0"/>
              </a:spcBef>
              <a:spcAft>
                <a:spcPts val="0"/>
              </a:spcAft>
              <a:buSzPts val="1300"/>
              <a:buChar char="-"/>
            </a:pPr>
            <a:r>
              <a:rPr lang="en"/>
              <a:t>Master Data Management Consultant @ Myers-Holum (6 Years)</a:t>
            </a:r>
            <a:endParaRPr/>
          </a:p>
          <a:p>
            <a:pPr indent="-311150" lvl="0" marL="457200" rtl="0" algn="l">
              <a:spcBef>
                <a:spcPts val="0"/>
              </a:spcBef>
              <a:spcAft>
                <a:spcPts val="0"/>
              </a:spcAft>
              <a:buSzPts val="1300"/>
              <a:buChar char="-"/>
            </a:pPr>
            <a:r>
              <a:rPr lang="en"/>
              <a:t>Prior work experience in Business Intelligence/Data Warehousing</a:t>
            </a:r>
            <a:endParaRPr/>
          </a:p>
        </p:txBody>
      </p:sp>
      <p:sp>
        <p:nvSpPr>
          <p:cNvPr id="278" name="Google Shape;278;p42"/>
          <p:cNvSpPr txBox="1"/>
          <p:nvPr>
            <p:ph idx="1" type="body"/>
          </p:nvPr>
        </p:nvSpPr>
        <p:spPr>
          <a:xfrm>
            <a:off x="4836800" y="28172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Wesley Ng</a:t>
            </a:r>
            <a:endParaRPr/>
          </a:p>
          <a:p>
            <a:pPr indent="-311150" lvl="0" marL="457200" rtl="0" algn="l">
              <a:spcBef>
                <a:spcPts val="1200"/>
              </a:spcBef>
              <a:spcAft>
                <a:spcPts val="0"/>
              </a:spcAft>
              <a:buSzPts val="1300"/>
              <a:buChar char="-"/>
            </a:pPr>
            <a:r>
              <a:rPr lang="en"/>
              <a:t>Data Engineer @ Capital One (1 Month Current Role)</a:t>
            </a:r>
            <a:endParaRPr/>
          </a:p>
          <a:p>
            <a:pPr indent="-311150" lvl="0" marL="457200" rtl="0" algn="l">
              <a:spcBef>
                <a:spcPts val="0"/>
              </a:spcBef>
              <a:spcAft>
                <a:spcPts val="0"/>
              </a:spcAft>
              <a:buSzPts val="1300"/>
              <a:buChar char="-"/>
            </a:pPr>
            <a:r>
              <a:rPr lang="en"/>
              <a:t>Software Engineer @ Lockheed Martin (3.5 Years)</a:t>
            </a:r>
            <a:endParaRPr/>
          </a:p>
          <a:p>
            <a:pPr indent="-311150" lvl="0" marL="457200" rtl="0" algn="l">
              <a:spcBef>
                <a:spcPts val="0"/>
              </a:spcBef>
              <a:spcAft>
                <a:spcPts val="0"/>
              </a:spcAft>
              <a:buSzPts val="1300"/>
              <a:buChar char="-"/>
            </a:pPr>
            <a:r>
              <a:rPr lang="en"/>
              <a:t>Graduated from Texas A&amp;M 2018 with BS in Computer Science</a:t>
            </a:r>
            <a:endParaRPr/>
          </a:p>
        </p:txBody>
      </p:sp>
      <p:pic>
        <p:nvPicPr>
          <p:cNvPr id="279" name="Google Shape;279;p42"/>
          <p:cNvPicPr preferRelativeResize="0"/>
          <p:nvPr/>
        </p:nvPicPr>
        <p:blipFill>
          <a:blip r:embed="rId3">
            <a:alphaModFix/>
          </a:blip>
          <a:stretch>
            <a:fillRect/>
          </a:stretch>
        </p:blipFill>
        <p:spPr>
          <a:xfrm>
            <a:off x="6301019" y="1883119"/>
            <a:ext cx="913950" cy="934150"/>
          </a:xfrm>
          <a:prstGeom prst="rect">
            <a:avLst/>
          </a:prstGeom>
          <a:noFill/>
          <a:ln>
            <a:noFill/>
          </a:ln>
        </p:spPr>
      </p:pic>
      <p:pic>
        <p:nvPicPr>
          <p:cNvPr id="280" name="Google Shape;280;p42"/>
          <p:cNvPicPr preferRelativeResize="0"/>
          <p:nvPr/>
        </p:nvPicPr>
        <p:blipFill>
          <a:blip r:embed="rId4">
            <a:alphaModFix/>
          </a:blip>
          <a:stretch>
            <a:fillRect/>
          </a:stretch>
        </p:blipFill>
        <p:spPr>
          <a:xfrm>
            <a:off x="2231406" y="1883125"/>
            <a:ext cx="838482" cy="93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Procurement</a:t>
            </a:r>
            <a:endParaRPr/>
          </a:p>
        </p:txBody>
      </p:sp>
      <p:sp>
        <p:nvSpPr>
          <p:cNvPr id="105" name="Google Shape;105;p16"/>
          <p:cNvSpPr txBox="1"/>
          <p:nvPr>
            <p:ph idx="1" type="body"/>
          </p:nvPr>
        </p:nvSpPr>
        <p:spPr>
          <a:xfrm>
            <a:off x="729450" y="2078875"/>
            <a:ext cx="7688700" cy="154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highlight>
                  <a:schemeClr val="lt1"/>
                </a:highlight>
              </a:rPr>
              <a:t>We will be extracting a dataset that contains thousands of images of people wearing masks and not wearing masks from Kaggle. Kaggle is normally a platform that holds competitions where people will take the same dataset and compete against each other for a particular goal set. We will be taking these images and training a model to understand what people look like when they do and don’t wear a mask. The data will be collected either through Kaggle API or Kaggle CLI (Command Line Interface). The data set is 630 MB big with other 10,000 images with people who wear masks and 10,000 images with people who don’t wear masks. Here is an example of  the images we will be utilizing for machine learning.</a:t>
            </a:r>
            <a:endParaRPr>
              <a:highlight>
                <a:schemeClr val="lt1"/>
              </a:highlight>
            </a:endParaRPr>
          </a:p>
        </p:txBody>
      </p:sp>
      <p:pic>
        <p:nvPicPr>
          <p:cNvPr id="106" name="Google Shape;106;p16"/>
          <p:cNvPicPr preferRelativeResize="0"/>
          <p:nvPr/>
        </p:nvPicPr>
        <p:blipFill>
          <a:blip r:embed="rId3">
            <a:alphaModFix/>
          </a:blip>
          <a:stretch>
            <a:fillRect/>
          </a:stretch>
        </p:blipFill>
        <p:spPr>
          <a:xfrm>
            <a:off x="2514654" y="3621471"/>
            <a:ext cx="1415896" cy="1448075"/>
          </a:xfrm>
          <a:prstGeom prst="rect">
            <a:avLst/>
          </a:prstGeom>
          <a:noFill/>
          <a:ln>
            <a:noFill/>
          </a:ln>
        </p:spPr>
      </p:pic>
      <p:pic>
        <p:nvPicPr>
          <p:cNvPr id="107" name="Google Shape;107;p16"/>
          <p:cNvPicPr preferRelativeResize="0"/>
          <p:nvPr/>
        </p:nvPicPr>
        <p:blipFill>
          <a:blip r:embed="rId4">
            <a:alphaModFix/>
          </a:blip>
          <a:stretch>
            <a:fillRect/>
          </a:stretch>
        </p:blipFill>
        <p:spPr>
          <a:xfrm>
            <a:off x="4572000" y="3621475"/>
            <a:ext cx="1383415" cy="144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Profiling</a:t>
            </a:r>
            <a:endParaRPr/>
          </a:p>
        </p:txBody>
      </p:sp>
      <p:sp>
        <p:nvSpPr>
          <p:cNvPr id="113" name="Google Shape;113;p17"/>
          <p:cNvSpPr txBox="1"/>
          <p:nvPr>
            <p:ph idx="1" type="body"/>
          </p:nvPr>
        </p:nvSpPr>
        <p:spPr>
          <a:xfrm>
            <a:off x="486700" y="2078875"/>
            <a:ext cx="3953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data that we collect has the following characteristics:</a:t>
            </a:r>
            <a:endParaRPr/>
          </a:p>
          <a:p>
            <a:pPr indent="-298767" lvl="0" marL="457200" rtl="0" algn="l">
              <a:spcBef>
                <a:spcPts val="1200"/>
              </a:spcBef>
              <a:spcAft>
                <a:spcPts val="0"/>
              </a:spcAft>
              <a:buSzPct val="100000"/>
              <a:buChar char="-"/>
            </a:pPr>
            <a:r>
              <a:rPr lang="en"/>
              <a:t>224 X 224 Pixel Length and Width</a:t>
            </a:r>
            <a:endParaRPr/>
          </a:p>
          <a:p>
            <a:pPr indent="-298767" lvl="0" marL="457200" rtl="0" algn="l">
              <a:spcBef>
                <a:spcPts val="0"/>
              </a:spcBef>
              <a:spcAft>
                <a:spcPts val="0"/>
              </a:spcAft>
              <a:buSzPct val="100000"/>
              <a:buChar char="-"/>
            </a:pPr>
            <a:r>
              <a:rPr lang="en"/>
              <a:t>Dataset Size (628 MB) containing 20,000 images</a:t>
            </a:r>
            <a:endParaRPr/>
          </a:p>
          <a:p>
            <a:pPr indent="-298767" lvl="0" marL="457200" rtl="0" algn="l">
              <a:spcBef>
                <a:spcPts val="0"/>
              </a:spcBef>
              <a:spcAft>
                <a:spcPts val="0"/>
              </a:spcAft>
              <a:buSzPct val="100000"/>
              <a:buChar char="-"/>
            </a:pPr>
            <a:r>
              <a:rPr lang="en"/>
              <a:t>Grayscale</a:t>
            </a:r>
            <a:r>
              <a:rPr lang="en"/>
              <a:t> images</a:t>
            </a:r>
            <a:endParaRPr/>
          </a:p>
          <a:p>
            <a:pPr indent="-298767" lvl="0" marL="457200" rtl="0" algn="l">
              <a:spcBef>
                <a:spcPts val="0"/>
              </a:spcBef>
              <a:spcAft>
                <a:spcPts val="0"/>
              </a:spcAft>
              <a:buSzPct val="100000"/>
              <a:buChar char="-"/>
            </a:pPr>
            <a:r>
              <a:rPr lang="en"/>
              <a:t>Front Face Only</a:t>
            </a:r>
            <a:endParaRPr/>
          </a:p>
          <a:p>
            <a:pPr indent="-298767" lvl="0" marL="457200" rtl="0" algn="l">
              <a:spcBef>
                <a:spcPts val="0"/>
              </a:spcBef>
              <a:spcAft>
                <a:spcPts val="0"/>
              </a:spcAft>
              <a:buSzPct val="100000"/>
              <a:buChar char="-"/>
            </a:pPr>
            <a:r>
              <a:rPr lang="en"/>
              <a:t>Face Mask Overlays on images that contain face masks</a:t>
            </a:r>
            <a:endParaRPr/>
          </a:p>
          <a:p>
            <a:pPr indent="-298767" lvl="0" marL="457200" rtl="0" algn="l">
              <a:spcBef>
                <a:spcPts val="0"/>
              </a:spcBef>
              <a:spcAft>
                <a:spcPts val="0"/>
              </a:spcAft>
              <a:buSzPct val="100000"/>
              <a:buChar char="-"/>
            </a:pPr>
            <a:r>
              <a:rPr lang="en"/>
              <a:t>Size of Each Photo: Around 32 KB</a:t>
            </a:r>
            <a:endParaRPr/>
          </a:p>
          <a:p>
            <a:pPr indent="-298767" lvl="0" marL="457200" rtl="0" algn="l">
              <a:spcBef>
                <a:spcPts val="0"/>
              </a:spcBef>
              <a:spcAft>
                <a:spcPts val="0"/>
              </a:spcAft>
              <a:buSzPct val="100000"/>
              <a:buChar char="-"/>
            </a:pPr>
            <a:r>
              <a:rPr lang="en"/>
              <a:t>Paired images of same person for both with mask and without mask</a:t>
            </a:r>
            <a:endParaRPr/>
          </a:p>
          <a:p>
            <a:pPr indent="-298767" lvl="0" marL="457200" rtl="0" algn="l">
              <a:spcBef>
                <a:spcPts val="0"/>
              </a:spcBef>
              <a:spcAft>
                <a:spcPts val="0"/>
              </a:spcAft>
              <a:buSzPct val="100000"/>
              <a:buChar char="-"/>
            </a:pPr>
            <a:r>
              <a:rPr lang="en"/>
              <a:t>Each person labeled with Unique Identification: Seed-XXXX (Range 0000 - 9999)</a:t>
            </a:r>
            <a:endParaRPr/>
          </a:p>
        </p:txBody>
      </p:sp>
      <p:pic>
        <p:nvPicPr>
          <p:cNvPr id="114" name="Google Shape;114;p17"/>
          <p:cNvPicPr preferRelativeResize="0"/>
          <p:nvPr/>
        </p:nvPicPr>
        <p:blipFill>
          <a:blip r:embed="rId3">
            <a:alphaModFix/>
          </a:blip>
          <a:stretch>
            <a:fillRect/>
          </a:stretch>
        </p:blipFill>
        <p:spPr>
          <a:xfrm>
            <a:off x="6678350" y="2142625"/>
            <a:ext cx="2038350" cy="2133600"/>
          </a:xfrm>
          <a:prstGeom prst="rect">
            <a:avLst/>
          </a:prstGeom>
          <a:noFill/>
          <a:ln>
            <a:noFill/>
          </a:ln>
        </p:spPr>
      </p:pic>
      <p:pic>
        <p:nvPicPr>
          <p:cNvPr id="115" name="Google Shape;115;p17"/>
          <p:cNvPicPr preferRelativeResize="0"/>
          <p:nvPr/>
        </p:nvPicPr>
        <p:blipFill>
          <a:blip r:embed="rId4">
            <a:alphaModFix/>
          </a:blip>
          <a:stretch>
            <a:fillRect/>
          </a:stretch>
        </p:blipFill>
        <p:spPr>
          <a:xfrm>
            <a:off x="4571998" y="2142627"/>
            <a:ext cx="2086193" cy="2133600"/>
          </a:xfrm>
          <a:prstGeom prst="rect">
            <a:avLst/>
          </a:prstGeom>
          <a:noFill/>
          <a:ln>
            <a:noFill/>
          </a:ln>
        </p:spPr>
      </p:pic>
      <p:sp>
        <p:nvSpPr>
          <p:cNvPr id="116" name="Google Shape;116;p17"/>
          <p:cNvSpPr txBox="1"/>
          <p:nvPr/>
        </p:nvSpPr>
        <p:spPr>
          <a:xfrm>
            <a:off x="4735050" y="4329250"/>
            <a:ext cx="176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With-Mask-Seed0001</a:t>
            </a:r>
            <a:endParaRPr sz="1200">
              <a:latin typeface="Lato"/>
              <a:ea typeface="Lato"/>
              <a:cs typeface="Lato"/>
              <a:sym typeface="Lato"/>
            </a:endParaRPr>
          </a:p>
        </p:txBody>
      </p:sp>
      <p:sp>
        <p:nvSpPr>
          <p:cNvPr id="117" name="Google Shape;117;p17"/>
          <p:cNvSpPr txBox="1"/>
          <p:nvPr/>
        </p:nvSpPr>
        <p:spPr>
          <a:xfrm>
            <a:off x="6817475" y="4329250"/>
            <a:ext cx="176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Seed0001</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Storage	</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main data storage will consist of Amazon S3 bucket storage. Because it is easily accessible and scalable it would be easy to transfer JPEG images to S3. NoSQL databases would have also been a good choice for image storage. However, we believed that having data stored in S3 would make integration work in Amazon SageMaker more seamless. In the case that JPEG images are not allowable on S3, we will convert images into bit representations and store text files into S3 for 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Approaches</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We will be using Tensorflow Serving</a:t>
            </a:r>
            <a:r>
              <a:rPr lang="en" u="sng">
                <a:solidFill>
                  <a:schemeClr val="hlink"/>
                </a:solidFill>
                <a:highlight>
                  <a:schemeClr val="lt1"/>
                </a:highlight>
                <a:hlinkClick r:id="rId3"/>
              </a:rPr>
              <a:t> </a:t>
            </a:r>
            <a:r>
              <a:rPr lang="en">
                <a:highlight>
                  <a:schemeClr val="lt1"/>
                </a:highlight>
              </a:rPr>
              <a:t>to do image classification and training on the images with and without masks. Tensorflow Serving is a machine learning deployment service that streamlines model development workflows. We will be creating a neural network that will train off of these images. Some potential approaches to modeling will be </a:t>
            </a:r>
            <a:r>
              <a:rPr lang="en" u="sng">
                <a:solidFill>
                  <a:schemeClr val="hlink"/>
                </a:solidFill>
                <a:highlight>
                  <a:schemeClr val="lt1"/>
                </a:highlight>
                <a:hlinkClick r:id="rId4"/>
              </a:rPr>
              <a:t>ResNet</a:t>
            </a:r>
            <a:r>
              <a:rPr lang="en">
                <a:highlight>
                  <a:schemeClr val="lt1"/>
                </a:highlight>
              </a:rPr>
              <a:t> and </a:t>
            </a:r>
            <a:r>
              <a:rPr lang="en" u="sng">
                <a:solidFill>
                  <a:schemeClr val="hlink"/>
                </a:solidFill>
                <a:highlight>
                  <a:schemeClr val="lt1"/>
                </a:highlight>
                <a:hlinkClick r:id="rId5"/>
              </a:rPr>
              <a:t>DenseNet</a:t>
            </a:r>
            <a:r>
              <a:rPr lang="en">
                <a:highlight>
                  <a:schemeClr val="lt1"/>
                </a:highlight>
              </a:rPr>
              <a:t>. We will be utilizing a VGG16 model and do transfer learning to build a model that is learned off of the data set that we procure. This model will then be able to be deployed to Tensorflow Serving for REST API connection predictions.</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22450"/>
            <a:ext cx="7688400" cy="151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Technology Stack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Dataset	</a:t>
            </a:r>
            <a:endParaRPr/>
          </a:p>
        </p:txBody>
      </p:sp>
      <p:sp>
        <p:nvSpPr>
          <p:cNvPr id="140" name="Google Shape;140;p21"/>
          <p:cNvSpPr txBox="1"/>
          <p:nvPr>
            <p:ph idx="1" type="body"/>
          </p:nvPr>
        </p:nvSpPr>
        <p:spPr>
          <a:xfrm>
            <a:off x="451775" y="2078875"/>
            <a:ext cx="5420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100">
                <a:solidFill>
                  <a:srgbClr val="333333"/>
                </a:solidFill>
                <a:latin typeface="Arial"/>
                <a:ea typeface="Arial"/>
                <a:cs typeface="Arial"/>
                <a:sym typeface="Arial"/>
              </a:rPr>
              <a:t>Kaggle serves as our source of our data sets for this project. It supports a variety of data set publication formats for easy access and transformations. Some of these formats consist of CSV's, JSON, SQLite, PNG/JPEG Images, and much more. We chose Kaggle as our primary data source because they have a nice clean data set that does not require much transformation and can be used straight out of the box. The images that we were provided to help train our models would consist of </a:t>
            </a:r>
            <a:r>
              <a:rPr lang="en" sz="1100">
                <a:solidFill>
                  <a:srgbClr val="333333"/>
                </a:solidFill>
                <a:latin typeface="Arial"/>
                <a:ea typeface="Arial"/>
                <a:cs typeface="Arial"/>
                <a:sym typeface="Arial"/>
              </a:rPr>
              <a:t>pairwise</a:t>
            </a:r>
            <a:r>
              <a:rPr lang="en" sz="1100">
                <a:solidFill>
                  <a:srgbClr val="333333"/>
                </a:solidFill>
                <a:latin typeface="Arial"/>
                <a:ea typeface="Arial"/>
                <a:cs typeface="Arial"/>
                <a:sym typeface="Arial"/>
              </a:rPr>
              <a:t> images that have both a mask and nonmask overlay. Because our dataset of images will be extracted from Kaggle and datasets on Kaggle are not dynamically changing, we will be using batch processing to transfer the data into S3 for consumption by SageMaker. These images will utilize S3 as the primary storage. In the case that we receive new updated images or want to include other images for training, we will simply just batch process the images for S3. All mask data images will not change when put into the datalake storage.</a:t>
            </a:r>
            <a:endParaRPr/>
          </a:p>
        </p:txBody>
      </p:sp>
      <p:pic>
        <p:nvPicPr>
          <p:cNvPr id="141" name="Google Shape;141;p21"/>
          <p:cNvPicPr preferRelativeResize="0"/>
          <p:nvPr/>
        </p:nvPicPr>
        <p:blipFill>
          <a:blip r:embed="rId3">
            <a:alphaModFix/>
          </a:blip>
          <a:stretch>
            <a:fillRect/>
          </a:stretch>
        </p:blipFill>
        <p:spPr>
          <a:xfrm>
            <a:off x="6024875" y="2006250"/>
            <a:ext cx="2966725" cy="1335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