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62" r:id="rId2"/>
    <p:sldId id="266" r:id="rId3"/>
    <p:sldId id="291" r:id="rId4"/>
    <p:sldId id="290" r:id="rId5"/>
    <p:sldId id="292" r:id="rId6"/>
    <p:sldId id="293" r:id="rId7"/>
    <p:sldId id="284" r:id="rId8"/>
    <p:sldId id="277" r:id="rId9"/>
    <p:sldId id="285" r:id="rId10"/>
    <p:sldId id="276" r:id="rId11"/>
    <p:sldId id="286" r:id="rId12"/>
    <p:sldId id="294" r:id="rId13"/>
    <p:sldId id="287" r:id="rId14"/>
    <p:sldId id="288" r:id="rId15"/>
    <p:sldId id="289" r:id="rId16"/>
    <p:sldId id="295" r:id="rId17"/>
    <p:sldId id="296" r:id="rId18"/>
    <p:sldId id="297" r:id="rId19"/>
    <p:sldId id="298" r:id="rId20"/>
    <p:sldId id="299" r:id="rId21"/>
    <p:sldId id="270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2B7C02"/>
    <a:srgbClr val="111111"/>
    <a:srgbClr val="D0D505"/>
    <a:srgbClr val="328F03"/>
    <a:srgbClr val="4D4D4D"/>
    <a:srgbClr val="002164"/>
    <a:srgbClr val="005817"/>
    <a:srgbClr val="013B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45" autoAdjust="0"/>
    <p:restoredTop sz="94549" autoAdjust="0"/>
  </p:normalViewPr>
  <p:slideViewPr>
    <p:cSldViewPr snapToGrid="0">
      <p:cViewPr>
        <p:scale>
          <a:sx n="100" d="100"/>
          <a:sy n="100" d="100"/>
        </p:scale>
        <p:origin x="-48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C58E29-684A-407F-A5C4-AB347530A2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B021B87-2E3D-448A-AF60-C05CED1FE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7473950" y="612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20713" y="1757363"/>
            <a:ext cx="6821487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r>
              <a:rPr lang="en-US" altLang="zh-CN"/>
              <a:t>PowerPoint Template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2813" y="6494463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80"/>
          <p:cNvSpPr>
            <a:spLocks noChangeArrowheads="1"/>
          </p:cNvSpPr>
          <p:nvPr/>
        </p:nvSpPr>
        <p:spPr bwMode="auto">
          <a:xfrm>
            <a:off x="3763963" y="3495675"/>
            <a:ext cx="4219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  <a:latin typeface="宋体" pitchFamily="2" charset="-122"/>
                <a:ea typeface="宋体" pitchFamily="2" charset="-122"/>
              </a:rPr>
              <a:t>指导教师</a:t>
            </a:r>
            <a:r>
              <a:rPr lang="zh-CN" altLang="en-US" sz="1800" b="1" dirty="0" smtClean="0">
                <a:solidFill>
                  <a:schemeClr val="folHlink"/>
                </a:solidFill>
                <a:effectLst/>
                <a:latin typeface="宋体" pitchFamily="2" charset="-122"/>
                <a:ea typeface="宋体" pitchFamily="2" charset="-122"/>
              </a:rPr>
              <a:t>：陈德</a:t>
            </a:r>
            <a:r>
              <a:rPr lang="zh-CN" altLang="en-US" sz="1800" b="1" dirty="0" smtClean="0">
                <a:solidFill>
                  <a:schemeClr val="folHlink"/>
                </a:solidFill>
                <a:effectLst/>
                <a:latin typeface="宋体" pitchFamily="2" charset="-122"/>
                <a:ea typeface="宋体" pitchFamily="2" charset="-122"/>
              </a:rPr>
              <a:t>军 </a:t>
            </a:r>
            <a:r>
              <a:rPr lang="zh-CN" altLang="en-US" sz="1800" b="1" dirty="0" smtClean="0">
                <a:solidFill>
                  <a:schemeClr val="folHlink"/>
                </a:solidFill>
                <a:effectLst/>
                <a:latin typeface="宋体" pitchFamily="2" charset="-122"/>
                <a:ea typeface="宋体" pitchFamily="2" charset="-122"/>
              </a:rPr>
              <a:t>教</a:t>
            </a:r>
            <a:r>
              <a:rPr lang="zh-CN" altLang="en-US" sz="1800" b="1" dirty="0" smtClean="0">
                <a:solidFill>
                  <a:schemeClr val="folHlink"/>
                </a:solidFill>
                <a:effectLst/>
                <a:latin typeface="宋体" pitchFamily="2" charset="-122"/>
                <a:ea typeface="宋体" pitchFamily="2" charset="-122"/>
              </a:rPr>
              <a:t>授</a:t>
            </a:r>
            <a:endParaRPr lang="en-US" altLang="zh-CN" sz="1800" b="1" dirty="0">
              <a:solidFill>
                <a:schemeClr val="folHlink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Rectangle 38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70636" y="1692986"/>
            <a:ext cx="8145225" cy="1794722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 smtClean="0"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4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4000" dirty="0" smtClean="0">
                <a:latin typeface="宋体" pitchFamily="2" charset="-122"/>
                <a:ea typeface="宋体" pitchFamily="2" charset="-122"/>
              </a:rPr>
              <a:t>平台的即时通信系统的设计与实现</a:t>
            </a:r>
            <a:endParaRPr lang="en-US" altLang="ko-KR" sz="4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30600" y="4762500"/>
            <a:ext cx="4900613" cy="1082675"/>
          </a:xfrm>
          <a:prstGeom prst="rect">
            <a:avLst/>
          </a:prstGeom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1800" b="1" kern="0" dirty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班级</a:t>
            </a:r>
            <a:r>
              <a:rPr lang="zh-CN" altLang="en-US" sz="1800" b="1" kern="0" dirty="0" smtClean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：电信</a:t>
            </a:r>
            <a:r>
              <a:rPr lang="en-US" altLang="zh-CN" sz="1800" b="1" kern="0" dirty="0" smtClean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0801</a:t>
            </a:r>
            <a:endParaRPr lang="en-US" altLang="zh-CN" sz="1800" b="1" kern="0" dirty="0">
              <a:solidFill>
                <a:schemeClr val="accent2">
                  <a:lumMod val="10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1800" b="1" kern="0" dirty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学生</a:t>
            </a:r>
            <a:r>
              <a:rPr lang="zh-CN" altLang="en-US" sz="1800" b="1" kern="0" dirty="0" smtClean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800" b="1" kern="0" dirty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蔡立维</a:t>
            </a:r>
            <a:endParaRPr lang="en-US" altLang="zh-CN" sz="1800" b="1" kern="0" dirty="0">
              <a:solidFill>
                <a:schemeClr val="accent2">
                  <a:lumMod val="10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1800" b="1" kern="0" dirty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学号</a:t>
            </a:r>
            <a:r>
              <a:rPr lang="zh-CN" altLang="en-US" sz="1800" b="1" kern="0" dirty="0" smtClean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1800" b="1" kern="0" dirty="0" smtClean="0">
                <a:solidFill>
                  <a:schemeClr val="accent2">
                    <a:lumMod val="10000"/>
                  </a:schemeClr>
                </a:solidFill>
                <a:effectLst/>
                <a:latin typeface="宋体" pitchFamily="2" charset="-122"/>
                <a:ea typeface="宋体" pitchFamily="2" charset="-122"/>
              </a:rPr>
              <a:t>0120803540109</a:t>
            </a:r>
            <a:endParaRPr lang="en-US" altLang="ko-KR" sz="1800" b="1" kern="0" dirty="0">
              <a:solidFill>
                <a:schemeClr val="accent2">
                  <a:lumMod val="10000"/>
                </a:schemeClr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  <a:defRPr/>
            </a:pPr>
            <a:endParaRPr lang="zh-CN" altLang="en-US" sz="2000" b="1" kern="0" dirty="0">
              <a:solidFill>
                <a:schemeClr val="folHlink"/>
              </a:solidFill>
              <a:effectLst/>
              <a:latin typeface="+mn-lt"/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1676400" y="3200400"/>
            <a:ext cx="1066800" cy="1143000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功能模块</a:t>
            </a:r>
          </a:p>
        </p:txBody>
      </p:sp>
      <p:pic>
        <p:nvPicPr>
          <p:cNvPr id="5" name="图片 4" descr="各个视图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2" y="1512059"/>
            <a:ext cx="7064733" cy="1845331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系统的实现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47849"/>
            <a:ext cx="2352443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1809750"/>
            <a:ext cx="23431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 bwMode="black">
          <a:xfrm>
            <a:off x="1300162" y="1127930"/>
            <a:ext cx="4252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首次运行时进入的向导界面和登录界面。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系统的实现</a:t>
            </a:r>
            <a:endParaRPr lang="zh-CN" altLang="en-US" dirty="0"/>
          </a:p>
        </p:txBody>
      </p:sp>
      <p:pic>
        <p:nvPicPr>
          <p:cNvPr id="4098" name="图片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524000"/>
            <a:ext cx="528637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 bwMode="black">
          <a:xfrm>
            <a:off x="1081087" y="908855"/>
            <a:ext cx="4576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服务器和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MySQL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数据库中的的用户列表信息。</a:t>
            </a:r>
          </a:p>
        </p:txBody>
      </p:sp>
      <p:pic>
        <p:nvPicPr>
          <p:cNvPr id="4099" name="图片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2525" y="4276725"/>
            <a:ext cx="5172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系统的实现</a:t>
            </a:r>
          </a:p>
        </p:txBody>
      </p:sp>
      <p:pic>
        <p:nvPicPr>
          <p:cNvPr id="5122" name="图片 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2971800" cy="426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black">
          <a:xfrm>
            <a:off x="1081087" y="908855"/>
            <a:ext cx="4576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联系人列表界面。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系统的实现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black">
          <a:xfrm>
            <a:off x="1081087" y="908855"/>
            <a:ext cx="4576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头像设置和状态修改界面效果图。</a:t>
            </a:r>
          </a:p>
        </p:txBody>
      </p:sp>
      <p:pic>
        <p:nvPicPr>
          <p:cNvPr id="6146" name="图片 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390649"/>
            <a:ext cx="2914052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系统的实现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black">
          <a:xfrm>
            <a:off x="1081087" y="908855"/>
            <a:ext cx="4576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添加联系人，编辑分组及别名效果图。</a:t>
            </a:r>
          </a:p>
        </p:txBody>
      </p:sp>
      <p:pic>
        <p:nvPicPr>
          <p:cNvPr id="7170" name="图片 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225" y="1504950"/>
            <a:ext cx="2914650" cy="4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系统的实现</a:t>
            </a:r>
            <a:endParaRPr lang="zh-CN" altLang="en-US" dirty="0"/>
          </a:p>
        </p:txBody>
      </p:sp>
      <p:pic>
        <p:nvPicPr>
          <p:cNvPr id="8194" name="图片 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1543050"/>
            <a:ext cx="29051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 bwMode="black">
          <a:xfrm>
            <a:off x="1081087" y="908855"/>
            <a:ext cx="7196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长按联系人列表中的联系人会出现管理该联系人的对话框，如图所示。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即时通信的演示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1504950"/>
            <a:ext cx="5850139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black">
          <a:xfrm>
            <a:off x="1081087" y="908855"/>
            <a:ext cx="7196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这是</a:t>
            </a: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Android</a:t>
            </a:r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手机模拟器与</a:t>
            </a: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Android</a:t>
            </a:r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手机模拟器的即时通信的演示效果图。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即时通信的演示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black">
          <a:xfrm>
            <a:off x="1081087" y="908855"/>
            <a:ext cx="7196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这是</a:t>
            </a: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Android</a:t>
            </a:r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手机模拟器与</a:t>
            </a: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windows</a:t>
            </a:r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客户端的即时通信的演示效果图。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38" y="1504950"/>
            <a:ext cx="5472112" cy="439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系统的演示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black">
          <a:xfrm>
            <a:off x="804861" y="2575729"/>
            <a:ext cx="7739063" cy="111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这个</a:t>
            </a: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Android</a:t>
            </a:r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客户端能够安装到手机上，而并非模拟器上进行即时通信聊天吗？</a:t>
            </a:r>
            <a:endParaRPr lang="en-US" altLang="zh-CN" sz="1600" b="1" kern="0" dirty="0" smtClean="0">
              <a:solidFill>
                <a:schemeClr val="accent1"/>
              </a:solidFill>
              <a:effectLst/>
              <a:latin typeface="+mj-lt"/>
              <a:ea typeface="宋体" pitchFamily="2" charset="-122"/>
              <a:cs typeface="+mj-cs"/>
            </a:endParaRPr>
          </a:p>
          <a:p>
            <a:pPr lvl="0" algn="l" eaLnBrk="0" hangingPunct="0"/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那么，请看</a:t>
            </a: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……</a:t>
            </a:r>
            <a:endParaRPr lang="zh-CN" altLang="en-US" sz="1600" b="1" kern="0" dirty="0" smtClean="0">
              <a:solidFill>
                <a:schemeClr val="accent1"/>
              </a:solidFill>
              <a:effectLst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选题的背景及意义</a:t>
            </a:r>
          </a:p>
        </p:txBody>
      </p:sp>
      <p:pic>
        <p:nvPicPr>
          <p:cNvPr id="4" name="图片 3" descr="3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21" y="757736"/>
            <a:ext cx="4825622" cy="349426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42374" y="4729731"/>
            <a:ext cx="3767751" cy="8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3G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时代到了，我们的生活发生了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许多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改变！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black">
          <a:xfrm>
            <a:off x="1166812" y="1047749"/>
            <a:ext cx="6729414" cy="414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0" hangingPunct="0">
              <a:lnSpc>
                <a:spcPct val="150000"/>
              </a:lnSpc>
            </a:pPr>
            <a:r>
              <a:rPr lang="en-US" altLang="zh-CN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      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经过几个月的学习和努力终于了这个系统，这个系统在使用开源服务器</a:t>
            </a:r>
            <a:r>
              <a:rPr lang="en-US" altLang="zh-CN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Openfire 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作为即时通信服务器的基础上，使用</a:t>
            </a:r>
            <a:r>
              <a:rPr lang="en-US" altLang="zh-CN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Eclipse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开发环境，</a:t>
            </a:r>
            <a:r>
              <a:rPr lang="en-US" altLang="zh-CN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JAVA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语言，</a:t>
            </a:r>
            <a:r>
              <a:rPr lang="en-US" altLang="zh-CN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Android SDK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，基于</a:t>
            </a:r>
            <a:r>
              <a:rPr lang="en-US" altLang="zh-CN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XMPP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协议的</a:t>
            </a:r>
            <a:r>
              <a:rPr lang="en-US" altLang="zh-CN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Asmack API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等软件及工具，成功地实现了文字消息的传输，系统不仅可以实现手机与手机发送即时消息，而且可以实现手机与电脑地即时通信。</a:t>
            </a:r>
            <a:endParaRPr lang="en-US" altLang="zh-CN" sz="1600" b="1" kern="0" dirty="0" smtClean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itchFamily="2" charset="-122"/>
              <a:cs typeface="+mj-cs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zh-CN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      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这个系统目前还只能实现简单文字的交流，但是随着以后的不断完善，可以实现文件及语音，视频等方式的传输。可以想象，如果系统集成多媒体的应用（如</a:t>
            </a:r>
            <a:r>
              <a:rPr lang="en-US" altLang="zh-CN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MP3</a:t>
            </a:r>
            <a:r>
              <a:rPr lang="zh-CN" altLang="en-US" sz="12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等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）会更具吸引力，而且可以提供更多个性化的服务，将成为未来移动即时通信发展的一个必然趋势</a:t>
            </a:r>
            <a:r>
              <a:rPr lang="zh-CN" altLang="en-US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。</a:t>
            </a:r>
            <a:endParaRPr lang="en-US" altLang="zh-CN" sz="1600" b="1" kern="0" dirty="0" smtClean="0">
              <a:solidFill>
                <a:schemeClr val="accent1"/>
              </a:solidFill>
              <a:effectLst/>
              <a:latin typeface="+mj-lt"/>
              <a:ea typeface="宋体" pitchFamily="2" charset="-122"/>
              <a:cs typeface="+mj-cs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       </a:t>
            </a:r>
            <a:r>
              <a:rPr lang="zh-CN" altLang="en-US" sz="1600" b="1" kern="0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宋体" pitchFamily="2" charset="-122"/>
                <a:cs typeface="+mj-cs"/>
              </a:rPr>
              <a:t>这次毕设，让我收获了很多，为未来的工作和学习打下一定的基础，也为大学四年递交了一份满意的答卷。</a:t>
            </a:r>
            <a:endParaRPr lang="en-US" altLang="zh-CN" sz="1600" b="1" kern="0" dirty="0" smtClean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宋体" pitchFamily="2" charset="-122"/>
              <a:cs typeface="+mj-cs"/>
            </a:endParaRPr>
          </a:p>
          <a:p>
            <a:pPr lvl="0" algn="l" eaLnBrk="0" hangingPunct="0"/>
            <a:r>
              <a:rPr lang="en-US" altLang="zh-CN" sz="16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      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 bwMode="black">
          <a:xfrm>
            <a:off x="804861" y="2575729"/>
            <a:ext cx="7739063" cy="111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3200" b="1" kern="0" dirty="0" smtClean="0">
                <a:solidFill>
                  <a:schemeClr val="accent1"/>
                </a:solidFill>
                <a:effectLst/>
                <a:latin typeface="+mj-lt"/>
                <a:ea typeface="宋体" pitchFamily="2" charset="-122"/>
                <a:cs typeface="+mj-cs"/>
              </a:rPr>
              <a:t>衷心感谢各位答辩老师，谢谢大家！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选题的背景及意义</a:t>
            </a:r>
            <a:endParaRPr lang="zh-CN" altLang="en-US" dirty="0"/>
          </a:p>
        </p:txBody>
      </p:sp>
      <p:pic>
        <p:nvPicPr>
          <p:cNvPr id="4" name="内容占位符 3" descr="娱乐进入3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27" y="797462"/>
            <a:ext cx="7962306" cy="3517363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37857" y="4679975"/>
            <a:ext cx="5158118" cy="9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   这是娱乐进化论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，意味着：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3G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手机已使 娱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乐成了手心的世界！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选题的背景及意义</a:t>
            </a:r>
            <a:endParaRPr lang="zh-CN" altLang="en-US" dirty="0"/>
          </a:p>
        </p:txBody>
      </p:sp>
      <p:pic>
        <p:nvPicPr>
          <p:cNvPr id="4" name="内容占位符 3" descr="Android和苹果的故事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86" y="874656"/>
            <a:ext cx="7121525" cy="3368481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909932" y="1000125"/>
            <a:ext cx="276734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en-US" altLang="zh-CN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	</a:t>
            </a:r>
            <a:r>
              <a:rPr lang="zh-CN" altLang="en-US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为了使用户更好的体验</a:t>
            </a:r>
            <a:r>
              <a:rPr lang="en-US" altLang="zh-CN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3G</a:t>
            </a:r>
            <a:r>
              <a:rPr lang="zh-CN" altLang="en-US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生活，于是有了像</a:t>
            </a:r>
            <a:r>
              <a:rPr lang="en-US" altLang="zh-CN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iPhone</a:t>
            </a:r>
            <a:r>
              <a:rPr lang="zh-CN" altLang="en-US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、</a:t>
            </a:r>
            <a:r>
              <a:rPr lang="en-US" altLang="zh-CN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Android</a:t>
            </a:r>
            <a:r>
              <a:rPr lang="zh-CN" altLang="en-US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等这些智能操作系统。</a:t>
            </a:r>
            <a:endParaRPr lang="en-US" altLang="zh-CN" sz="16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en-US" altLang="zh-CN" sz="16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     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那么，什么是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Android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？</a:t>
            </a:r>
            <a:endParaRPr lang="en-US" altLang="zh-CN" sz="24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	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它的优势？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选题的背景及意义</a:t>
            </a:r>
            <a:endParaRPr lang="zh-CN" altLang="en-US" dirty="0"/>
          </a:p>
        </p:txBody>
      </p:sp>
      <p:pic>
        <p:nvPicPr>
          <p:cNvPr id="4" name="内容占位符 3" descr="问号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573" y="809625"/>
            <a:ext cx="3415904" cy="4554538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24032" y="784249"/>
            <a:ext cx="4605668" cy="454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05326" y="762001"/>
            <a:ext cx="4286250" cy="46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    Android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如此火热？那我能做点什么吗？我当时如是想，联想到我们专业与通信，信息相关，于是我选择“基于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Android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平台的即时通信系统”作为我的毕业设计的课题。</a:t>
            </a:r>
            <a:endParaRPr lang="en-US" altLang="zh-CN" sz="24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我的目的意义很简单：就是借此机会好好的系统的学习一下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Android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框架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，并做一些小应用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但是，后来我发现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……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选题的背景及意义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33425" y="1276351"/>
            <a:ext cx="8039099" cy="43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即时通信软件的市场地位是非常巨大的，对于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QQ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、飞信、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等即时聊天工具深受普通用户的亲睐，但是对于一些企业来说，因为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保密性等因素，这些公共性的即时聊天系统并不是其所需的那种。他们或许更亲睐于一整套的即时通信系统的解决方案，这是一个非常大的市场，后来腾讯意识到这一点后，也推出了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QQ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企业版。</a:t>
            </a:r>
            <a:endParaRPr lang="en-US" altLang="zh-CN" sz="24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		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我的“基于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Android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平台的即时通信系统的设计与实现”就是这样一套解决方案的雏形。</a:t>
            </a:r>
            <a:endParaRPr lang="en-US" altLang="zh-CN" sz="2400" b="1" kern="0" dirty="0" smtClean="0">
              <a:solidFill>
                <a:schemeClr val="folHlink"/>
              </a:solidFill>
              <a:effectLst/>
              <a:latin typeface="+mn-lt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		</a:t>
            </a:r>
            <a:r>
              <a:rPr lang="zh-CN" altLang="en-US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接下来请看</a:t>
            </a:r>
            <a:r>
              <a:rPr lang="en-US" altLang="zh-CN" sz="2400" b="1" kern="0" dirty="0" smtClean="0">
                <a:solidFill>
                  <a:schemeClr val="folHlink"/>
                </a:solidFill>
                <a:effectLst/>
                <a:latin typeface="+mn-lt"/>
                <a:ea typeface="宋体" pitchFamily="2" charset="-122"/>
              </a:rPr>
              <a:t>……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即时通信系统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058863" y="1004888"/>
            <a:ext cx="7121525" cy="4554537"/>
          </a:xfrm>
        </p:spPr>
        <p:txBody>
          <a:bodyPr/>
          <a:lstStyle/>
          <a:p>
            <a:r>
              <a:rPr lang="zh-CN" altLang="zh-CN" sz="2400" dirty="0" smtClean="0">
                <a:ea typeface="宋体" pitchFamily="2" charset="-122"/>
              </a:rPr>
              <a:t>第一部分</a:t>
            </a:r>
            <a:r>
              <a:rPr lang="zh-CN" altLang="en-US" sz="2400" dirty="0" smtClean="0">
                <a:ea typeface="宋体" pitchFamily="2" charset="-122"/>
              </a:rPr>
              <a:t>：系统的设计</a:t>
            </a:r>
            <a:endParaRPr lang="zh-CN" altLang="zh-CN" sz="2400" dirty="0" smtClean="0">
              <a:ea typeface="宋体" pitchFamily="2" charset="-122"/>
            </a:endParaRPr>
          </a:p>
          <a:p>
            <a:r>
              <a:rPr lang="zh-CN" altLang="zh-CN" sz="2400" dirty="0" smtClean="0">
                <a:ea typeface="宋体" pitchFamily="2" charset="-122"/>
              </a:rPr>
              <a:t>第二部分</a:t>
            </a:r>
            <a:r>
              <a:rPr lang="zh-CN" altLang="en-US" sz="2400" dirty="0" smtClean="0">
                <a:ea typeface="宋体" pitchFamily="2" charset="-122"/>
              </a:rPr>
              <a:t>：系统的实现</a:t>
            </a:r>
            <a:endParaRPr lang="zh-CN" altLang="zh-CN" sz="2400" dirty="0" smtClean="0">
              <a:ea typeface="宋体" pitchFamily="2" charset="-122"/>
            </a:endParaRPr>
          </a:p>
          <a:p>
            <a:r>
              <a:rPr lang="zh-CN" altLang="zh-CN" sz="2400" dirty="0" smtClean="0">
                <a:ea typeface="宋体" pitchFamily="2" charset="-122"/>
              </a:rPr>
              <a:t>第三部分</a:t>
            </a:r>
            <a:r>
              <a:rPr lang="zh-CN" altLang="en-US" sz="2400" dirty="0" smtClean="0">
                <a:ea typeface="宋体" pitchFamily="2" charset="-122"/>
              </a:rPr>
              <a:t>：系统的演示</a:t>
            </a:r>
            <a:endParaRPr lang="zh-CN" altLang="zh-CN" sz="2400" dirty="0" smtClean="0">
              <a:ea typeface="宋体" pitchFamily="2" charset="-122"/>
            </a:endParaRPr>
          </a:p>
          <a:p>
            <a:r>
              <a:rPr lang="zh-CN" altLang="zh-CN" sz="2400" dirty="0" smtClean="0">
                <a:ea typeface="宋体" pitchFamily="2" charset="-122"/>
              </a:rPr>
              <a:t>第四部分</a:t>
            </a:r>
            <a:r>
              <a:rPr lang="zh-CN" altLang="en-US" sz="2400" dirty="0" smtClean="0">
                <a:ea typeface="宋体" pitchFamily="2" charset="-122"/>
              </a:rPr>
              <a:t>：总结及展望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系统的整体设计模型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784" y="945781"/>
            <a:ext cx="7483645" cy="425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1"/>
          <p:cNvSpPr txBox="1">
            <a:spLocks/>
          </p:cNvSpPr>
          <p:nvPr/>
        </p:nvSpPr>
        <p:spPr bwMode="black">
          <a:xfrm>
            <a:off x="3167062" y="5366555"/>
            <a:ext cx="23443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系统整体框图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客户端设计流程</a:t>
            </a:r>
          </a:p>
        </p:txBody>
      </p:sp>
      <p:pic>
        <p:nvPicPr>
          <p:cNvPr id="137" name="图片 136" descr="客户机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8" y="871067"/>
            <a:ext cx="7198352" cy="4424833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Conference_3</Template>
  <TotalTime>925</TotalTime>
  <Words>836</Words>
  <Application>Microsoft Office PowerPoint</Application>
  <PresentationFormat>全屏显示(4:3)</PresentationFormat>
  <Paragraphs>57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Conference_3</vt:lpstr>
      <vt:lpstr>基于Android平台的即时通信系统的设计与实现</vt:lpstr>
      <vt:lpstr>选题的背景及意义</vt:lpstr>
      <vt:lpstr>选题的背景及意义</vt:lpstr>
      <vt:lpstr>选题的背景及意义</vt:lpstr>
      <vt:lpstr>选题的背景及意义</vt:lpstr>
      <vt:lpstr>选题的背景及意义</vt:lpstr>
      <vt:lpstr>即时通信系统</vt:lpstr>
      <vt:lpstr>系统的整体设计模型</vt:lpstr>
      <vt:lpstr>客户端设计流程</vt:lpstr>
      <vt:lpstr>功能模块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即时通信的演示</vt:lpstr>
      <vt:lpstr>即时通信的演示</vt:lpstr>
      <vt:lpstr>系统的演示</vt:lpstr>
      <vt:lpstr>总结与展望</vt:lpstr>
      <vt:lpstr>致谢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即时通信系统</dc:title>
  <dc:creator>蔡立维</dc:creator>
  <cp:lastModifiedBy>Windows 用户</cp:lastModifiedBy>
  <cp:revision>126</cp:revision>
  <dcterms:created xsi:type="dcterms:W3CDTF">2010-02-20T14:55:55Z</dcterms:created>
  <dcterms:modified xsi:type="dcterms:W3CDTF">2012-05-29T02:21:49Z</dcterms:modified>
</cp:coreProperties>
</file>