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notesMasterIdLst>
    <p:notesMasterId r:id="rId41"/>
  </p:notesMasterIdLst>
  <p:sldIdLst>
    <p:sldId id="256" r:id="rId2"/>
    <p:sldId id="258" r:id="rId3"/>
    <p:sldId id="257" r:id="rId4"/>
    <p:sldId id="270" r:id="rId5"/>
    <p:sldId id="271" r:id="rId6"/>
    <p:sldId id="272" r:id="rId7"/>
    <p:sldId id="276" r:id="rId8"/>
    <p:sldId id="273" r:id="rId9"/>
    <p:sldId id="274" r:id="rId10"/>
    <p:sldId id="277" r:id="rId11"/>
    <p:sldId id="275" r:id="rId12"/>
    <p:sldId id="278" r:id="rId13"/>
    <p:sldId id="279" r:id="rId14"/>
    <p:sldId id="281" r:id="rId15"/>
    <p:sldId id="280" r:id="rId16"/>
    <p:sldId id="282" r:id="rId17"/>
    <p:sldId id="283" r:id="rId18"/>
    <p:sldId id="284" r:id="rId19"/>
    <p:sldId id="285" r:id="rId20"/>
    <p:sldId id="286" r:id="rId21"/>
    <p:sldId id="287" r:id="rId22"/>
    <p:sldId id="288" r:id="rId23"/>
    <p:sldId id="289" r:id="rId24"/>
    <p:sldId id="291" r:id="rId25"/>
    <p:sldId id="292" r:id="rId26"/>
    <p:sldId id="293" r:id="rId27"/>
    <p:sldId id="294" r:id="rId28"/>
    <p:sldId id="295" r:id="rId29"/>
    <p:sldId id="296" r:id="rId30"/>
    <p:sldId id="298" r:id="rId31"/>
    <p:sldId id="290" r:id="rId32"/>
    <p:sldId id="299" r:id="rId33"/>
    <p:sldId id="300" r:id="rId34"/>
    <p:sldId id="301" r:id="rId35"/>
    <p:sldId id="302" r:id="rId36"/>
    <p:sldId id="303" r:id="rId37"/>
    <p:sldId id="304" r:id="rId38"/>
    <p:sldId id="305" r:id="rId39"/>
    <p:sldId id="297" r:id="rId4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4C27"/>
    <a:srgbClr val="FFFFFF"/>
    <a:srgbClr val="303030"/>
    <a:srgbClr val="4F5061"/>
    <a:srgbClr val="30CAEF"/>
    <a:srgbClr val="97ACC1"/>
    <a:srgbClr val="F29B1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320"/>
    <p:restoredTop sz="83784" autoAdjust="0"/>
  </p:normalViewPr>
  <p:slideViewPr>
    <p:cSldViewPr snapToGrid="0" snapToObjects="1" showGuides="1">
      <p:cViewPr varScale="1">
        <p:scale>
          <a:sx n="95" d="100"/>
          <a:sy n="95" d="100"/>
        </p:scale>
        <p:origin x="678" y="90"/>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6F6C37-9BE2-F74F-8D4B-D28966B794D0}" type="datetimeFigureOut">
              <a:rPr kumimoji="1" lang="zh-CN" altLang="en-US" smtClean="0"/>
              <a:t>2018/6/24</a:t>
            </a:fld>
            <a:endParaRPr kumimoji="1" lang="zh-CN" alt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38A75E-356B-9B42-BD3A-25272D0FB171}" type="slidenum">
              <a:rPr kumimoji="1" lang="zh-CN" altLang="en-US" smtClean="0"/>
              <a:t>‹#›</a:t>
            </a:fld>
            <a:endParaRPr kumimoji="1" lang="zh-CN" altLang="en-US"/>
          </a:p>
        </p:txBody>
      </p:sp>
    </p:spTree>
    <p:extLst>
      <p:ext uri="{BB962C8B-B14F-4D97-AF65-F5344CB8AC3E}">
        <p14:creationId xmlns:p14="http://schemas.microsoft.com/office/powerpoint/2010/main" val="1483340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zh-CN" altLang="en-US" dirty="0"/>
          </a:p>
        </p:txBody>
      </p:sp>
      <p:sp>
        <p:nvSpPr>
          <p:cNvPr id="4" name="Slide Number Placeholder 3"/>
          <p:cNvSpPr>
            <a:spLocks noGrp="1"/>
          </p:cNvSpPr>
          <p:nvPr>
            <p:ph type="sldNum" sz="quarter" idx="10"/>
          </p:nvPr>
        </p:nvSpPr>
        <p:spPr/>
        <p:txBody>
          <a:bodyPr/>
          <a:lstStyle/>
          <a:p>
            <a:fld id="{F038A75E-356B-9B42-BD3A-25272D0FB171}" type="slidenum">
              <a:rPr kumimoji="1" lang="zh-CN" altLang="en-US" smtClean="0"/>
              <a:t>1</a:t>
            </a:fld>
            <a:endParaRPr kumimoji="1" lang="zh-CN" altLang="en-US"/>
          </a:p>
        </p:txBody>
      </p:sp>
    </p:spTree>
    <p:extLst>
      <p:ext uri="{BB962C8B-B14F-4D97-AF65-F5344CB8AC3E}">
        <p14:creationId xmlns:p14="http://schemas.microsoft.com/office/powerpoint/2010/main" val="133124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38A75E-356B-9B42-BD3A-25272D0FB171}" type="slidenum">
              <a:rPr kumimoji="1" lang="zh-CN" altLang="en-US" smtClean="0"/>
              <a:t>12</a:t>
            </a:fld>
            <a:endParaRPr kumimoji="1" lang="zh-CN" altLang="en-US"/>
          </a:p>
        </p:txBody>
      </p:sp>
    </p:spTree>
    <p:extLst>
      <p:ext uri="{BB962C8B-B14F-4D97-AF65-F5344CB8AC3E}">
        <p14:creationId xmlns:p14="http://schemas.microsoft.com/office/powerpoint/2010/main" val="19661968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38A75E-356B-9B42-BD3A-25272D0FB171}" type="slidenum">
              <a:rPr kumimoji="1" lang="zh-CN" altLang="en-US" smtClean="0"/>
              <a:t>13</a:t>
            </a:fld>
            <a:endParaRPr kumimoji="1" lang="zh-CN" altLang="en-US"/>
          </a:p>
        </p:txBody>
      </p:sp>
    </p:spTree>
    <p:extLst>
      <p:ext uri="{BB962C8B-B14F-4D97-AF65-F5344CB8AC3E}">
        <p14:creationId xmlns:p14="http://schemas.microsoft.com/office/powerpoint/2010/main" val="5686919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latin typeface="黑体" panose="02010609060101010101" charset="-122"/>
                <a:ea typeface="黑体" panose="02010609060101010101" charset="-122"/>
              </a:rPr>
              <a:t>用例图中只需要表达系统功能，不需要表达功能之间的关系，不要出现两个用例相连的情况。</a:t>
            </a:r>
          </a:p>
          <a:p>
            <a:endParaRPr lang="zh-CN" altLang="en-US" dirty="0"/>
          </a:p>
        </p:txBody>
      </p:sp>
      <p:sp>
        <p:nvSpPr>
          <p:cNvPr id="4" name="灯片编号占位符 3"/>
          <p:cNvSpPr>
            <a:spLocks noGrp="1"/>
          </p:cNvSpPr>
          <p:nvPr>
            <p:ph type="sldNum" sz="quarter" idx="10"/>
          </p:nvPr>
        </p:nvSpPr>
        <p:spPr/>
        <p:txBody>
          <a:bodyPr/>
          <a:lstStyle/>
          <a:p>
            <a:fld id="{F038A75E-356B-9B42-BD3A-25272D0FB171}" type="slidenum">
              <a:rPr kumimoji="1" lang="zh-CN" altLang="en-US" smtClean="0"/>
              <a:t>14</a:t>
            </a:fld>
            <a:endParaRPr kumimoji="1" lang="zh-CN" altLang="en-US"/>
          </a:p>
        </p:txBody>
      </p:sp>
    </p:spTree>
    <p:extLst>
      <p:ext uri="{BB962C8B-B14F-4D97-AF65-F5344CB8AC3E}">
        <p14:creationId xmlns:p14="http://schemas.microsoft.com/office/powerpoint/2010/main" val="22317830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38A75E-356B-9B42-BD3A-25272D0FB171}" type="slidenum">
              <a:rPr kumimoji="1" lang="zh-CN" altLang="en-US" smtClean="0"/>
              <a:t>16</a:t>
            </a:fld>
            <a:endParaRPr kumimoji="1" lang="zh-CN" altLang="en-US"/>
          </a:p>
        </p:txBody>
      </p:sp>
    </p:spTree>
    <p:extLst>
      <p:ext uri="{BB962C8B-B14F-4D97-AF65-F5344CB8AC3E}">
        <p14:creationId xmlns:p14="http://schemas.microsoft.com/office/powerpoint/2010/main" val="30031544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38A75E-356B-9B42-BD3A-25272D0FB171}" type="slidenum">
              <a:rPr kumimoji="1" lang="zh-CN" altLang="en-US" smtClean="0"/>
              <a:t>17</a:t>
            </a:fld>
            <a:endParaRPr kumimoji="1" lang="zh-CN" altLang="en-US"/>
          </a:p>
        </p:txBody>
      </p:sp>
    </p:spTree>
    <p:extLst>
      <p:ext uri="{BB962C8B-B14F-4D97-AF65-F5344CB8AC3E}">
        <p14:creationId xmlns:p14="http://schemas.microsoft.com/office/powerpoint/2010/main" val="14801132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38A75E-356B-9B42-BD3A-25272D0FB171}" type="slidenum">
              <a:rPr kumimoji="1" lang="zh-CN" altLang="en-US" smtClean="0"/>
              <a:t>18</a:t>
            </a:fld>
            <a:endParaRPr kumimoji="1" lang="zh-CN" altLang="en-US"/>
          </a:p>
        </p:txBody>
      </p:sp>
    </p:spTree>
    <p:extLst>
      <p:ext uri="{BB962C8B-B14F-4D97-AF65-F5344CB8AC3E}">
        <p14:creationId xmlns:p14="http://schemas.microsoft.com/office/powerpoint/2010/main" val="40205482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457200" fontAlgn="auto">
              <a:lnSpc>
                <a:spcPct val="150000"/>
              </a:lnSpc>
            </a:pPr>
            <a:r>
              <a:rPr lang="zh-CN" altLang="en-US" sz="1200" b="1" dirty="0">
                <a:latin typeface="黑体" panose="02010609060101010101" charset="-122"/>
                <a:ea typeface="黑体" panose="02010609060101010101" charset="-122"/>
              </a:rPr>
              <a:t>部分又称为概要设计，主要描述系统设计时所使用的基本架构，比如</a:t>
            </a:r>
            <a:r>
              <a:rPr lang="en-US" altLang="zh-CN" sz="1200" b="1" dirty="0">
                <a:latin typeface="黑体" panose="02010609060101010101" charset="-122"/>
                <a:ea typeface="黑体" panose="02010609060101010101" charset="-122"/>
              </a:rPr>
              <a:t>MVC</a:t>
            </a:r>
            <a:r>
              <a:rPr lang="zh-CN" altLang="en-US" sz="1200" b="1" dirty="0">
                <a:latin typeface="黑体" panose="02010609060101010101" charset="-122"/>
                <a:ea typeface="黑体" panose="02010609060101010101" charset="-122"/>
              </a:rPr>
              <a:t>，并对架构做简单介绍。</a:t>
            </a:r>
            <a:endParaRPr lang="en-US" altLang="zh-CN" sz="1200" b="1" dirty="0">
              <a:latin typeface="黑体" panose="02010609060101010101" charset="-122"/>
              <a:ea typeface="黑体" panose="02010609060101010101" charset="-122"/>
            </a:endParaRPr>
          </a:p>
          <a:p>
            <a:pPr indent="457200" fontAlgn="auto">
              <a:lnSpc>
                <a:spcPct val="150000"/>
              </a:lnSpc>
            </a:pPr>
            <a:r>
              <a:rPr lang="zh-CN" altLang="en-US" sz="1200" b="1" dirty="0">
                <a:latin typeface="黑体" panose="02010609060101010101" charset="-122"/>
                <a:ea typeface="黑体" panose="02010609060101010101" charset="-122"/>
              </a:rPr>
              <a:t>主要分为</a:t>
            </a:r>
            <a:r>
              <a:rPr lang="en-US" altLang="zh-CN" sz="1200" b="1" dirty="0">
                <a:latin typeface="黑体" panose="02010609060101010101" charset="-122"/>
                <a:ea typeface="黑体" panose="02010609060101010101" charset="-122"/>
              </a:rPr>
              <a:t>3</a:t>
            </a:r>
            <a:r>
              <a:rPr lang="zh-CN" altLang="en-US" sz="1200" b="1" dirty="0">
                <a:latin typeface="黑体" panose="02010609060101010101" charset="-122"/>
                <a:ea typeface="黑体" panose="02010609060101010101" charset="-122"/>
              </a:rPr>
              <a:t>个步骤：</a:t>
            </a:r>
            <a:endParaRPr lang="en-US" altLang="zh-CN" sz="1200" b="1" dirty="0">
              <a:latin typeface="黑体" panose="02010609060101010101" charset="-122"/>
              <a:ea typeface="黑体" panose="02010609060101010101" charset="-122"/>
            </a:endParaRPr>
          </a:p>
          <a:p>
            <a:pPr marL="285750" indent="457200" fontAlgn="auto">
              <a:lnSpc>
                <a:spcPct val="150000"/>
              </a:lnSpc>
              <a:buFont typeface="Wingdings" panose="05000000000000000000" pitchFamily="2" charset="2"/>
              <a:buChar char="Ø"/>
            </a:pPr>
            <a:r>
              <a:rPr lang="zh-CN" altLang="en-US" sz="1200" b="1" dirty="0">
                <a:latin typeface="黑体" panose="02010609060101010101" charset="-122"/>
                <a:ea typeface="黑体" panose="02010609060101010101" charset="-122"/>
              </a:rPr>
              <a:t>架构描述</a:t>
            </a:r>
            <a:endParaRPr lang="en-US" altLang="zh-CN" sz="1200" b="1" dirty="0">
              <a:latin typeface="黑体" panose="02010609060101010101" charset="-122"/>
              <a:ea typeface="黑体" panose="02010609060101010101" charset="-122"/>
            </a:endParaRPr>
          </a:p>
          <a:p>
            <a:pPr marL="285750" indent="457200" fontAlgn="auto">
              <a:lnSpc>
                <a:spcPct val="150000"/>
              </a:lnSpc>
              <a:buFont typeface="Wingdings" panose="05000000000000000000" pitchFamily="2" charset="2"/>
              <a:buChar char="Ø"/>
            </a:pPr>
            <a:r>
              <a:rPr lang="zh-CN" altLang="en-US" sz="1200" b="1" dirty="0">
                <a:latin typeface="黑体" panose="02010609060101010101" charset="-122"/>
                <a:ea typeface="黑体" panose="02010609060101010101" charset="-122"/>
              </a:rPr>
              <a:t>架构图</a:t>
            </a:r>
            <a:endParaRPr lang="en-US" altLang="zh-CN" sz="1200" b="1" dirty="0">
              <a:latin typeface="黑体" panose="02010609060101010101" charset="-122"/>
              <a:ea typeface="黑体" panose="02010609060101010101" charset="-122"/>
            </a:endParaRPr>
          </a:p>
          <a:p>
            <a:pPr marL="285750" indent="457200" fontAlgn="auto">
              <a:lnSpc>
                <a:spcPct val="150000"/>
              </a:lnSpc>
              <a:buFont typeface="Wingdings" panose="05000000000000000000" pitchFamily="2" charset="2"/>
              <a:buChar char="Ø"/>
            </a:pPr>
            <a:r>
              <a:rPr lang="zh-CN" altLang="en-US" sz="1200" b="1" dirty="0">
                <a:latin typeface="黑体" panose="02010609060101010101" charset="-122"/>
                <a:ea typeface="黑体" panose="02010609060101010101" charset="-122"/>
              </a:rPr>
              <a:t>关键抽象</a:t>
            </a:r>
            <a:endParaRPr lang="zh-CN" altLang="en-US" dirty="0"/>
          </a:p>
        </p:txBody>
      </p:sp>
      <p:sp>
        <p:nvSpPr>
          <p:cNvPr id="4" name="灯片编号占位符 3"/>
          <p:cNvSpPr>
            <a:spLocks noGrp="1"/>
          </p:cNvSpPr>
          <p:nvPr>
            <p:ph type="sldNum" sz="quarter" idx="10"/>
          </p:nvPr>
        </p:nvSpPr>
        <p:spPr/>
        <p:txBody>
          <a:bodyPr/>
          <a:lstStyle/>
          <a:p>
            <a:fld id="{F038A75E-356B-9B42-BD3A-25272D0FB171}" type="slidenum">
              <a:rPr kumimoji="1" lang="zh-CN" altLang="en-US" smtClean="0"/>
              <a:t>19</a:t>
            </a:fld>
            <a:endParaRPr kumimoji="1" lang="zh-CN" altLang="en-US"/>
          </a:p>
        </p:txBody>
      </p:sp>
    </p:spTree>
    <p:extLst>
      <p:ext uri="{BB962C8B-B14F-4D97-AF65-F5344CB8AC3E}">
        <p14:creationId xmlns:p14="http://schemas.microsoft.com/office/powerpoint/2010/main" val="1621742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黑体" panose="02010609060101010101" charset="-122"/>
                <a:ea typeface="黑体" panose="02010609060101010101" charset="-122"/>
              </a:rPr>
              <a:t>关键抽象就是找到系统实体类的过程。根据第一章的问题陈述以及术语表可初步找出系统的实体类。实体类是存储和修改的数据类。</a:t>
            </a:r>
          </a:p>
          <a:p>
            <a:endParaRPr lang="zh-CN" altLang="en-US" dirty="0"/>
          </a:p>
        </p:txBody>
      </p:sp>
      <p:sp>
        <p:nvSpPr>
          <p:cNvPr id="4" name="灯片编号占位符 3"/>
          <p:cNvSpPr>
            <a:spLocks noGrp="1"/>
          </p:cNvSpPr>
          <p:nvPr>
            <p:ph type="sldNum" sz="quarter" idx="10"/>
          </p:nvPr>
        </p:nvSpPr>
        <p:spPr/>
        <p:txBody>
          <a:bodyPr/>
          <a:lstStyle/>
          <a:p>
            <a:fld id="{F038A75E-356B-9B42-BD3A-25272D0FB171}" type="slidenum">
              <a:rPr kumimoji="1" lang="zh-CN" altLang="en-US" smtClean="0"/>
              <a:t>21</a:t>
            </a:fld>
            <a:endParaRPr kumimoji="1" lang="zh-CN" altLang="en-US"/>
          </a:p>
        </p:txBody>
      </p:sp>
    </p:spTree>
    <p:extLst>
      <p:ext uri="{BB962C8B-B14F-4D97-AF65-F5344CB8AC3E}">
        <p14:creationId xmlns:p14="http://schemas.microsoft.com/office/powerpoint/2010/main" val="40052537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457200" fontAlgn="auto">
              <a:lnSpc>
                <a:spcPct val="150000"/>
              </a:lnSpc>
            </a:pPr>
            <a:endParaRPr lang="zh-CN" altLang="en-US" dirty="0"/>
          </a:p>
        </p:txBody>
      </p:sp>
      <p:sp>
        <p:nvSpPr>
          <p:cNvPr id="4" name="灯片编号占位符 3"/>
          <p:cNvSpPr>
            <a:spLocks noGrp="1"/>
          </p:cNvSpPr>
          <p:nvPr>
            <p:ph type="sldNum" sz="quarter" idx="10"/>
          </p:nvPr>
        </p:nvSpPr>
        <p:spPr/>
        <p:txBody>
          <a:bodyPr/>
          <a:lstStyle/>
          <a:p>
            <a:fld id="{F038A75E-356B-9B42-BD3A-25272D0FB171}" type="slidenum">
              <a:rPr kumimoji="1" lang="zh-CN" altLang="en-US" smtClean="0"/>
              <a:t>22</a:t>
            </a:fld>
            <a:endParaRPr kumimoji="1" lang="zh-CN" altLang="en-US"/>
          </a:p>
        </p:txBody>
      </p:sp>
    </p:spTree>
    <p:extLst>
      <p:ext uri="{BB962C8B-B14F-4D97-AF65-F5344CB8AC3E}">
        <p14:creationId xmlns:p14="http://schemas.microsoft.com/office/powerpoint/2010/main" val="21344023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38A75E-356B-9B42-BD3A-25272D0FB171}" type="slidenum">
              <a:rPr kumimoji="1" lang="zh-CN" altLang="en-US" smtClean="0"/>
              <a:t>23</a:t>
            </a:fld>
            <a:endParaRPr kumimoji="1" lang="zh-CN" altLang="en-US"/>
          </a:p>
        </p:txBody>
      </p:sp>
    </p:spTree>
    <p:extLst>
      <p:ext uri="{BB962C8B-B14F-4D97-AF65-F5344CB8AC3E}">
        <p14:creationId xmlns:p14="http://schemas.microsoft.com/office/powerpoint/2010/main" val="924206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zh-CN" altLang="en-US" dirty="0"/>
          </a:p>
        </p:txBody>
      </p:sp>
      <p:sp>
        <p:nvSpPr>
          <p:cNvPr id="4" name="Slide Number Placeholder 3"/>
          <p:cNvSpPr>
            <a:spLocks noGrp="1"/>
          </p:cNvSpPr>
          <p:nvPr>
            <p:ph type="sldNum" sz="quarter" idx="10"/>
          </p:nvPr>
        </p:nvSpPr>
        <p:spPr/>
        <p:txBody>
          <a:bodyPr/>
          <a:lstStyle/>
          <a:p>
            <a:fld id="{F038A75E-356B-9B42-BD3A-25272D0FB171}" type="slidenum">
              <a:rPr kumimoji="1" lang="zh-CN" altLang="en-US" smtClean="0"/>
              <a:t>2</a:t>
            </a:fld>
            <a:endParaRPr kumimoji="1" lang="zh-CN" altLang="en-US"/>
          </a:p>
        </p:txBody>
      </p:sp>
    </p:spTree>
    <p:extLst>
      <p:ext uri="{BB962C8B-B14F-4D97-AF65-F5344CB8AC3E}">
        <p14:creationId xmlns:p14="http://schemas.microsoft.com/office/powerpoint/2010/main" val="6472867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38A75E-356B-9B42-BD3A-25272D0FB171}" type="slidenum">
              <a:rPr kumimoji="1" lang="zh-CN" altLang="en-US" smtClean="0"/>
              <a:t>25</a:t>
            </a:fld>
            <a:endParaRPr kumimoji="1" lang="zh-CN" altLang="en-US"/>
          </a:p>
        </p:txBody>
      </p:sp>
    </p:spTree>
    <p:extLst>
      <p:ext uri="{BB962C8B-B14F-4D97-AF65-F5344CB8AC3E}">
        <p14:creationId xmlns:p14="http://schemas.microsoft.com/office/powerpoint/2010/main" val="1825619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38A75E-356B-9B42-BD3A-25272D0FB171}" type="slidenum">
              <a:rPr kumimoji="1" lang="zh-CN" altLang="en-US" smtClean="0"/>
              <a:t>26</a:t>
            </a:fld>
            <a:endParaRPr kumimoji="1" lang="zh-CN" altLang="en-US"/>
          </a:p>
        </p:txBody>
      </p:sp>
    </p:spTree>
    <p:extLst>
      <p:ext uri="{BB962C8B-B14F-4D97-AF65-F5344CB8AC3E}">
        <p14:creationId xmlns:p14="http://schemas.microsoft.com/office/powerpoint/2010/main" val="41248597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38A75E-356B-9B42-BD3A-25272D0FB171}" type="slidenum">
              <a:rPr kumimoji="1" lang="zh-CN" altLang="en-US" smtClean="0"/>
              <a:t>28</a:t>
            </a:fld>
            <a:endParaRPr kumimoji="1" lang="zh-CN" altLang="en-US"/>
          </a:p>
        </p:txBody>
      </p:sp>
    </p:spTree>
    <p:extLst>
      <p:ext uri="{BB962C8B-B14F-4D97-AF65-F5344CB8AC3E}">
        <p14:creationId xmlns:p14="http://schemas.microsoft.com/office/powerpoint/2010/main" val="22936007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38A75E-356B-9B42-BD3A-25272D0FB171}" type="slidenum">
              <a:rPr kumimoji="1" lang="zh-CN" altLang="en-US" smtClean="0"/>
              <a:t>29</a:t>
            </a:fld>
            <a:endParaRPr kumimoji="1" lang="zh-CN" altLang="en-US"/>
          </a:p>
        </p:txBody>
      </p:sp>
    </p:spTree>
    <p:extLst>
      <p:ext uri="{BB962C8B-B14F-4D97-AF65-F5344CB8AC3E}">
        <p14:creationId xmlns:p14="http://schemas.microsoft.com/office/powerpoint/2010/main" val="5111030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457200" fontAlgn="auto">
              <a:lnSpc>
                <a:spcPct val="150000"/>
              </a:lnSpc>
            </a:pPr>
            <a:r>
              <a:rPr lang="zh-CN" altLang="en-US" sz="1200" b="1" dirty="0">
                <a:latin typeface="黑体" panose="02010609060101010101" charset="-122"/>
                <a:ea typeface="黑体" panose="02010609060101010101" charset="-122"/>
              </a:rPr>
              <a:t>子系统及其接口设计为详细设计的第二部分。主要描述系统功能较为复杂时，将一部分功能封装成为子系统。</a:t>
            </a:r>
            <a:endParaRPr lang="en-US" altLang="zh-CN" sz="1200" b="1" dirty="0">
              <a:latin typeface="黑体" panose="02010609060101010101" charset="-122"/>
              <a:ea typeface="黑体" panose="02010609060101010101" charset="-122"/>
            </a:endParaRPr>
          </a:p>
          <a:p>
            <a:pPr indent="457200" fontAlgn="auto">
              <a:lnSpc>
                <a:spcPct val="150000"/>
              </a:lnSpc>
            </a:pPr>
            <a:r>
              <a:rPr lang="zh-CN" altLang="en-US" sz="1200" b="1" dirty="0">
                <a:latin typeface="黑体" panose="02010609060101010101" charset="-122"/>
                <a:ea typeface="黑体" panose="02010609060101010101" charset="-122"/>
              </a:rPr>
              <a:t>主要有</a:t>
            </a:r>
            <a:r>
              <a:rPr lang="en-US" altLang="zh-CN" sz="1200" b="1" dirty="0">
                <a:latin typeface="黑体" panose="02010609060101010101" charset="-122"/>
                <a:ea typeface="黑体" panose="02010609060101010101" charset="-122"/>
              </a:rPr>
              <a:t>4</a:t>
            </a:r>
            <a:r>
              <a:rPr lang="zh-CN" altLang="en-US" sz="1200" b="1" dirty="0">
                <a:latin typeface="黑体" panose="02010609060101010101" charset="-122"/>
                <a:ea typeface="黑体" panose="02010609060101010101" charset="-122"/>
              </a:rPr>
              <a:t>个步骤：</a:t>
            </a:r>
            <a:endParaRPr lang="en-US" altLang="zh-CN" sz="1200" b="1" dirty="0">
              <a:latin typeface="黑体" panose="02010609060101010101" charset="-122"/>
              <a:ea typeface="黑体" panose="02010609060101010101" charset="-122"/>
            </a:endParaRPr>
          </a:p>
          <a:p>
            <a:pPr marL="285750" indent="457200" fontAlgn="auto">
              <a:lnSpc>
                <a:spcPct val="150000"/>
              </a:lnSpc>
              <a:buFont typeface="Wingdings" panose="05000000000000000000" pitchFamily="2" charset="2"/>
              <a:buChar char="Ø"/>
            </a:pPr>
            <a:r>
              <a:rPr lang="zh-CN" altLang="en-US" sz="1200" b="1" dirty="0">
                <a:latin typeface="黑体" panose="02010609060101010101" charset="-122"/>
                <a:ea typeface="黑体" panose="02010609060101010101" charset="-122"/>
              </a:rPr>
              <a:t>确定设计类</a:t>
            </a:r>
            <a:endParaRPr lang="en-US" altLang="zh-CN" sz="1200" b="1" dirty="0">
              <a:latin typeface="黑体" panose="02010609060101010101" charset="-122"/>
              <a:ea typeface="黑体" panose="02010609060101010101" charset="-122"/>
            </a:endParaRPr>
          </a:p>
          <a:p>
            <a:pPr marL="285750" indent="457200" fontAlgn="auto">
              <a:lnSpc>
                <a:spcPct val="150000"/>
              </a:lnSpc>
              <a:buFont typeface="Wingdings" panose="05000000000000000000" pitchFamily="2" charset="2"/>
              <a:buChar char="Ø"/>
            </a:pPr>
            <a:r>
              <a:rPr lang="zh-CN" altLang="en-US" sz="1200" b="1" dirty="0">
                <a:latin typeface="黑体" panose="02010609060101010101" charset="-122"/>
                <a:ea typeface="黑体" panose="02010609060101010101" charset="-122"/>
              </a:rPr>
              <a:t>定义子系统</a:t>
            </a:r>
            <a:endParaRPr lang="en-US" altLang="zh-CN" sz="1200" b="1" dirty="0">
              <a:latin typeface="黑体" panose="02010609060101010101" charset="-122"/>
              <a:ea typeface="黑体" panose="02010609060101010101" charset="-122"/>
            </a:endParaRPr>
          </a:p>
          <a:p>
            <a:pPr marL="285750" indent="457200" fontAlgn="auto">
              <a:lnSpc>
                <a:spcPct val="150000"/>
              </a:lnSpc>
              <a:buFont typeface="Wingdings" panose="05000000000000000000" pitchFamily="2" charset="2"/>
              <a:buChar char="Ø"/>
            </a:pPr>
            <a:r>
              <a:rPr lang="zh-CN" altLang="en-US" sz="1200" b="1" dirty="0">
                <a:latin typeface="黑体" panose="02010609060101010101" charset="-122"/>
                <a:ea typeface="黑体" panose="02010609060101010101" charset="-122"/>
              </a:rPr>
              <a:t>定义接口</a:t>
            </a:r>
            <a:endParaRPr lang="en-US" altLang="zh-CN" sz="1200" b="1" dirty="0">
              <a:latin typeface="黑体" panose="02010609060101010101" charset="-122"/>
              <a:ea typeface="黑体" panose="02010609060101010101" charset="-122"/>
            </a:endParaRPr>
          </a:p>
          <a:p>
            <a:pPr marL="285750" indent="457200" fontAlgn="auto">
              <a:lnSpc>
                <a:spcPct val="150000"/>
              </a:lnSpc>
              <a:buFont typeface="Wingdings" panose="05000000000000000000" pitchFamily="2" charset="2"/>
              <a:buChar char="Ø"/>
            </a:pPr>
            <a:r>
              <a:rPr lang="zh-CN" altLang="en-US" sz="1200" b="1" dirty="0">
                <a:latin typeface="黑体" panose="02010609060101010101" charset="-122"/>
                <a:ea typeface="黑体" panose="02010609060101010101" charset="-122"/>
              </a:rPr>
              <a:t>确定可重用子系统</a:t>
            </a:r>
            <a:endParaRPr lang="zh-CN" altLang="en-US" dirty="0"/>
          </a:p>
        </p:txBody>
      </p:sp>
      <p:sp>
        <p:nvSpPr>
          <p:cNvPr id="4" name="灯片编号占位符 3"/>
          <p:cNvSpPr>
            <a:spLocks noGrp="1"/>
          </p:cNvSpPr>
          <p:nvPr>
            <p:ph type="sldNum" sz="quarter" idx="10"/>
          </p:nvPr>
        </p:nvSpPr>
        <p:spPr/>
        <p:txBody>
          <a:bodyPr/>
          <a:lstStyle/>
          <a:p>
            <a:fld id="{F038A75E-356B-9B42-BD3A-25272D0FB171}" type="slidenum">
              <a:rPr kumimoji="1" lang="zh-CN" altLang="en-US" smtClean="0"/>
              <a:t>30</a:t>
            </a:fld>
            <a:endParaRPr kumimoji="1" lang="zh-CN" altLang="en-US"/>
          </a:p>
        </p:txBody>
      </p:sp>
    </p:spTree>
    <p:extLst>
      <p:ext uri="{BB962C8B-B14F-4D97-AF65-F5344CB8AC3E}">
        <p14:creationId xmlns:p14="http://schemas.microsoft.com/office/powerpoint/2010/main" val="12555799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457200" fontAlgn="auto">
              <a:lnSpc>
                <a:spcPct val="150000"/>
              </a:lnSpc>
            </a:pPr>
            <a:r>
              <a:rPr lang="zh-CN" altLang="zh-CN" sz="1200" kern="1200" dirty="0">
                <a:solidFill>
                  <a:schemeClr val="tx1"/>
                </a:solidFill>
                <a:effectLst/>
                <a:latin typeface="+mn-lt"/>
                <a:ea typeface="+mn-ea"/>
                <a:cs typeface="+mn-cs"/>
              </a:rPr>
              <a:t>经过本项目组分析，本系统在运行时没有明显并发需求，因此无需进行部件设计。</a:t>
            </a:r>
            <a:endParaRPr lang="zh-CN" altLang="en-US" dirty="0"/>
          </a:p>
        </p:txBody>
      </p:sp>
      <p:sp>
        <p:nvSpPr>
          <p:cNvPr id="4" name="灯片编号占位符 3"/>
          <p:cNvSpPr>
            <a:spLocks noGrp="1"/>
          </p:cNvSpPr>
          <p:nvPr>
            <p:ph type="sldNum" sz="quarter" idx="10"/>
          </p:nvPr>
        </p:nvSpPr>
        <p:spPr/>
        <p:txBody>
          <a:bodyPr/>
          <a:lstStyle/>
          <a:p>
            <a:fld id="{F038A75E-356B-9B42-BD3A-25272D0FB171}" type="slidenum">
              <a:rPr kumimoji="1" lang="zh-CN" altLang="en-US" smtClean="0"/>
              <a:t>32</a:t>
            </a:fld>
            <a:endParaRPr kumimoji="1" lang="zh-CN" altLang="en-US"/>
          </a:p>
        </p:txBody>
      </p:sp>
    </p:spTree>
    <p:extLst>
      <p:ext uri="{BB962C8B-B14F-4D97-AF65-F5344CB8AC3E}">
        <p14:creationId xmlns:p14="http://schemas.microsoft.com/office/powerpoint/2010/main" val="5102058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zh-CN" altLang="en-US" dirty="0"/>
          </a:p>
        </p:txBody>
      </p:sp>
      <p:sp>
        <p:nvSpPr>
          <p:cNvPr id="4" name="Slide Number Placeholder 3"/>
          <p:cNvSpPr>
            <a:spLocks noGrp="1"/>
          </p:cNvSpPr>
          <p:nvPr>
            <p:ph type="sldNum" sz="quarter" idx="10"/>
          </p:nvPr>
        </p:nvSpPr>
        <p:spPr/>
        <p:txBody>
          <a:bodyPr/>
          <a:lstStyle/>
          <a:p>
            <a:fld id="{F038A75E-356B-9B42-BD3A-25272D0FB171}" type="slidenum">
              <a:rPr kumimoji="1" lang="zh-CN" altLang="en-US" smtClean="0"/>
              <a:t>33</a:t>
            </a:fld>
            <a:endParaRPr kumimoji="1" lang="zh-CN" altLang="en-US"/>
          </a:p>
        </p:txBody>
      </p:sp>
    </p:spTree>
    <p:extLst>
      <p:ext uri="{BB962C8B-B14F-4D97-AF65-F5344CB8AC3E}">
        <p14:creationId xmlns:p14="http://schemas.microsoft.com/office/powerpoint/2010/main" val="31103605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那么我们的系统还有什么特别的呢？</a:t>
            </a:r>
          </a:p>
        </p:txBody>
      </p:sp>
      <p:sp>
        <p:nvSpPr>
          <p:cNvPr id="4" name="灯片编号占位符 3"/>
          <p:cNvSpPr>
            <a:spLocks noGrp="1"/>
          </p:cNvSpPr>
          <p:nvPr>
            <p:ph type="sldNum" sz="quarter" idx="10"/>
          </p:nvPr>
        </p:nvSpPr>
        <p:spPr/>
        <p:txBody>
          <a:bodyPr/>
          <a:lstStyle/>
          <a:p>
            <a:fld id="{F038A75E-356B-9B42-BD3A-25272D0FB171}" type="slidenum">
              <a:rPr kumimoji="1" lang="zh-CN" altLang="en-US" smtClean="0"/>
              <a:t>38</a:t>
            </a:fld>
            <a:endParaRPr kumimoji="1" lang="zh-CN" altLang="en-US"/>
          </a:p>
        </p:txBody>
      </p:sp>
    </p:spTree>
    <p:extLst>
      <p:ext uri="{BB962C8B-B14F-4D97-AF65-F5344CB8AC3E}">
        <p14:creationId xmlns:p14="http://schemas.microsoft.com/office/powerpoint/2010/main" val="29389186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我觉得最好的展示方法，当然就是交给用户们自己操作啦，我们的程序已经部署上线了，并且也成功从微信个人主体转到了企业主体，这意味着什么？意味着</a:t>
            </a:r>
            <a:r>
              <a:rPr lang="zh-CN" altLang="en-US"/>
              <a:t>我们能生成微信能识别二</a:t>
            </a:r>
            <a:r>
              <a:rPr lang="zh-CN" altLang="en-US" dirty="0"/>
              <a:t>维码，同学们通过扫描图中的二</a:t>
            </a:r>
            <a:r>
              <a:rPr lang="zh-CN" altLang="en-US"/>
              <a:t>维码进入</a:t>
            </a:r>
            <a:r>
              <a:rPr lang="zh-CN" altLang="en-US" dirty="0"/>
              <a:t>我们的小程序，那么我们的展示也到此结束了。</a:t>
            </a:r>
          </a:p>
        </p:txBody>
      </p:sp>
      <p:sp>
        <p:nvSpPr>
          <p:cNvPr id="4" name="灯片编号占位符 3"/>
          <p:cNvSpPr>
            <a:spLocks noGrp="1"/>
          </p:cNvSpPr>
          <p:nvPr>
            <p:ph type="sldNum" sz="quarter" idx="10"/>
          </p:nvPr>
        </p:nvSpPr>
        <p:spPr/>
        <p:txBody>
          <a:bodyPr/>
          <a:lstStyle/>
          <a:p>
            <a:fld id="{F038A75E-356B-9B42-BD3A-25272D0FB171}" type="slidenum">
              <a:rPr kumimoji="1" lang="zh-CN" altLang="en-US" smtClean="0"/>
              <a:t>39</a:t>
            </a:fld>
            <a:endParaRPr kumimoji="1" lang="zh-CN" altLang="en-US"/>
          </a:p>
        </p:txBody>
      </p:sp>
    </p:spTree>
    <p:extLst>
      <p:ext uri="{BB962C8B-B14F-4D97-AF65-F5344CB8AC3E}">
        <p14:creationId xmlns:p14="http://schemas.microsoft.com/office/powerpoint/2010/main" val="579503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zh-CN" altLang="en-US" dirty="0"/>
          </a:p>
        </p:txBody>
      </p:sp>
      <p:sp>
        <p:nvSpPr>
          <p:cNvPr id="4" name="Slide Number Placeholder 3"/>
          <p:cNvSpPr>
            <a:spLocks noGrp="1"/>
          </p:cNvSpPr>
          <p:nvPr>
            <p:ph type="sldNum" sz="quarter" idx="10"/>
          </p:nvPr>
        </p:nvSpPr>
        <p:spPr/>
        <p:txBody>
          <a:bodyPr/>
          <a:lstStyle/>
          <a:p>
            <a:fld id="{F038A75E-356B-9B42-BD3A-25272D0FB171}" type="slidenum">
              <a:rPr kumimoji="1" lang="zh-CN" altLang="en-US" smtClean="0"/>
              <a:t>3</a:t>
            </a:fld>
            <a:endParaRPr kumimoji="1" lang="zh-CN" altLang="en-US"/>
          </a:p>
        </p:txBody>
      </p:sp>
    </p:spTree>
    <p:extLst>
      <p:ext uri="{BB962C8B-B14F-4D97-AF65-F5344CB8AC3E}">
        <p14:creationId xmlns:p14="http://schemas.microsoft.com/office/powerpoint/2010/main" val="584916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大家一起维护</a:t>
            </a:r>
            <a:endParaRPr lang="en-US" altLang="zh-CN" dirty="0"/>
          </a:p>
          <a:p>
            <a:r>
              <a:rPr lang="zh-CN" altLang="en-US" dirty="0"/>
              <a:t>良好的分工减少</a:t>
            </a:r>
            <a:r>
              <a:rPr lang="en-US" altLang="zh-CN" dirty="0"/>
              <a:t>Conflict</a:t>
            </a:r>
          </a:p>
          <a:p>
            <a:r>
              <a:rPr lang="zh-CN" altLang="en-US" dirty="0"/>
              <a:t>良好的分支策略</a:t>
            </a:r>
          </a:p>
        </p:txBody>
      </p:sp>
      <p:sp>
        <p:nvSpPr>
          <p:cNvPr id="4" name="灯片编号占位符 3"/>
          <p:cNvSpPr>
            <a:spLocks noGrp="1"/>
          </p:cNvSpPr>
          <p:nvPr>
            <p:ph type="sldNum" sz="quarter" idx="10"/>
          </p:nvPr>
        </p:nvSpPr>
        <p:spPr/>
        <p:txBody>
          <a:bodyPr/>
          <a:lstStyle/>
          <a:p>
            <a:fld id="{F038A75E-356B-9B42-BD3A-25272D0FB171}" type="slidenum">
              <a:rPr kumimoji="1" lang="zh-CN" altLang="en-US" smtClean="0"/>
              <a:t>4</a:t>
            </a:fld>
            <a:endParaRPr kumimoji="1" lang="zh-CN" altLang="en-US"/>
          </a:p>
        </p:txBody>
      </p:sp>
    </p:spTree>
    <p:extLst>
      <p:ext uri="{BB962C8B-B14F-4D97-AF65-F5344CB8AC3E}">
        <p14:creationId xmlns:p14="http://schemas.microsoft.com/office/powerpoint/2010/main" val="3440573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通过</a:t>
            </a:r>
            <a:r>
              <a:rPr lang="en-US" altLang="zh-CN" dirty="0" err="1"/>
              <a:t>Github</a:t>
            </a:r>
            <a:r>
              <a:rPr lang="zh-CN" altLang="en-US" dirty="0"/>
              <a:t>贡献图大体了解并督促大家完成工作</a:t>
            </a:r>
          </a:p>
        </p:txBody>
      </p:sp>
      <p:sp>
        <p:nvSpPr>
          <p:cNvPr id="4" name="灯片编号占位符 3"/>
          <p:cNvSpPr>
            <a:spLocks noGrp="1"/>
          </p:cNvSpPr>
          <p:nvPr>
            <p:ph type="sldNum" sz="quarter" idx="10"/>
          </p:nvPr>
        </p:nvSpPr>
        <p:spPr/>
        <p:txBody>
          <a:bodyPr/>
          <a:lstStyle/>
          <a:p>
            <a:fld id="{F038A75E-356B-9B42-BD3A-25272D0FB171}" type="slidenum">
              <a:rPr kumimoji="1" lang="zh-CN" altLang="en-US" smtClean="0"/>
              <a:t>5</a:t>
            </a:fld>
            <a:endParaRPr kumimoji="1" lang="zh-CN" altLang="en-US"/>
          </a:p>
        </p:txBody>
      </p:sp>
    </p:spTree>
    <p:extLst>
      <p:ext uri="{BB962C8B-B14F-4D97-AF65-F5344CB8AC3E}">
        <p14:creationId xmlns:p14="http://schemas.microsoft.com/office/powerpoint/2010/main" val="3790954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a:t>
            </a:r>
            <a:r>
              <a:rPr lang="en-US" altLang="zh-CN" dirty="0" err="1"/>
              <a:t>github</a:t>
            </a:r>
            <a:r>
              <a:rPr lang="zh-CN" altLang="en-US" dirty="0"/>
              <a:t>上管理文档</a:t>
            </a:r>
            <a:endParaRPr lang="en-US" altLang="zh-CN" dirty="0"/>
          </a:p>
          <a:p>
            <a:r>
              <a:rPr lang="zh-CN" altLang="en-US" dirty="0"/>
              <a:t>实时监控成员的文档进度</a:t>
            </a:r>
            <a:endParaRPr lang="en-US" altLang="zh-CN" dirty="0"/>
          </a:p>
          <a:p>
            <a:r>
              <a:rPr lang="zh-CN" altLang="en-US" dirty="0"/>
              <a:t>所有成员参与到文档的整个制作过程</a:t>
            </a:r>
            <a:endParaRPr lang="en-US" altLang="zh-CN" dirty="0"/>
          </a:p>
          <a:p>
            <a:r>
              <a:rPr lang="zh-CN" altLang="en-US" dirty="0"/>
              <a:t>保证大家都能将课上学到的东西学以致用</a:t>
            </a:r>
          </a:p>
        </p:txBody>
      </p:sp>
      <p:sp>
        <p:nvSpPr>
          <p:cNvPr id="4" name="灯片编号占位符 3"/>
          <p:cNvSpPr>
            <a:spLocks noGrp="1"/>
          </p:cNvSpPr>
          <p:nvPr>
            <p:ph type="sldNum" sz="quarter" idx="10"/>
          </p:nvPr>
        </p:nvSpPr>
        <p:spPr/>
        <p:txBody>
          <a:bodyPr/>
          <a:lstStyle/>
          <a:p>
            <a:fld id="{F038A75E-356B-9B42-BD3A-25272D0FB171}" type="slidenum">
              <a:rPr kumimoji="1" lang="zh-CN" altLang="en-US" smtClean="0"/>
              <a:t>6</a:t>
            </a:fld>
            <a:endParaRPr kumimoji="1" lang="zh-CN" altLang="en-US"/>
          </a:p>
        </p:txBody>
      </p:sp>
    </p:spTree>
    <p:extLst>
      <p:ext uri="{BB962C8B-B14F-4D97-AF65-F5344CB8AC3E}">
        <p14:creationId xmlns:p14="http://schemas.microsoft.com/office/powerpoint/2010/main" val="5918362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38A75E-356B-9B42-BD3A-25272D0FB171}" type="slidenum">
              <a:rPr kumimoji="1" lang="zh-CN" altLang="en-US" smtClean="0"/>
              <a:t>7</a:t>
            </a:fld>
            <a:endParaRPr kumimoji="1" lang="zh-CN" altLang="en-US"/>
          </a:p>
        </p:txBody>
      </p:sp>
    </p:spTree>
    <p:extLst>
      <p:ext uri="{BB962C8B-B14F-4D97-AF65-F5344CB8AC3E}">
        <p14:creationId xmlns:p14="http://schemas.microsoft.com/office/powerpoint/2010/main" val="3011255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zh-CN" altLang="en-US" dirty="0"/>
          </a:p>
        </p:txBody>
      </p:sp>
      <p:sp>
        <p:nvSpPr>
          <p:cNvPr id="4" name="Slide Number Placeholder 3"/>
          <p:cNvSpPr>
            <a:spLocks noGrp="1"/>
          </p:cNvSpPr>
          <p:nvPr>
            <p:ph type="sldNum" sz="quarter" idx="10"/>
          </p:nvPr>
        </p:nvSpPr>
        <p:spPr/>
        <p:txBody>
          <a:bodyPr/>
          <a:lstStyle/>
          <a:p>
            <a:fld id="{F038A75E-356B-9B42-BD3A-25272D0FB171}" type="slidenum">
              <a:rPr kumimoji="1" lang="zh-CN" altLang="en-US" smtClean="0"/>
              <a:t>8</a:t>
            </a:fld>
            <a:endParaRPr kumimoji="1" lang="zh-CN" altLang="en-US"/>
          </a:p>
        </p:txBody>
      </p:sp>
    </p:spTree>
    <p:extLst>
      <p:ext uri="{BB962C8B-B14F-4D97-AF65-F5344CB8AC3E}">
        <p14:creationId xmlns:p14="http://schemas.microsoft.com/office/powerpoint/2010/main" val="136035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38A75E-356B-9B42-BD3A-25272D0FB171}" type="slidenum">
              <a:rPr kumimoji="1" lang="zh-CN" altLang="en-US" smtClean="0"/>
              <a:t>11</a:t>
            </a:fld>
            <a:endParaRPr kumimoji="1" lang="zh-CN" altLang="en-US"/>
          </a:p>
        </p:txBody>
      </p:sp>
    </p:spTree>
    <p:extLst>
      <p:ext uri="{BB962C8B-B14F-4D97-AF65-F5344CB8AC3E}">
        <p14:creationId xmlns:p14="http://schemas.microsoft.com/office/powerpoint/2010/main" val="1350050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kumimoji="1" lang="en-US" altLang="zh-CN"/>
              <a:t>Click to edit Master title style</a:t>
            </a:r>
            <a:endParaRPr kumimoji="1" lang="zh-CN" alt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en-US" altLang="zh-CN"/>
              <a:t>Click to edit Master subtitle style</a:t>
            </a:r>
            <a:endParaRPr kumimoji="1" lang="zh-CN" altLang="en-US"/>
          </a:p>
        </p:txBody>
      </p:sp>
      <p:sp>
        <p:nvSpPr>
          <p:cNvPr id="4" name="Date Placeholder 3"/>
          <p:cNvSpPr>
            <a:spLocks noGrp="1"/>
          </p:cNvSpPr>
          <p:nvPr>
            <p:ph type="dt" sz="half" idx="10"/>
          </p:nvPr>
        </p:nvSpPr>
        <p:spPr/>
        <p:txBody>
          <a:bodyPr/>
          <a:lstStyle/>
          <a:p>
            <a:fld id="{0A7D2CB8-4BF2-BF44-9FE2-0AB34705D650}" type="datetimeFigureOut">
              <a:rPr kumimoji="1" lang="zh-CN" altLang="en-US" smtClean="0"/>
              <a:t>2018/6/24</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B3B147D-82FC-DF4B-A2F4-D744E8DDFEBA}" type="slidenum">
              <a:rPr kumimoji="1" lang="zh-CN" altLang="en-US" smtClean="0"/>
              <a:t>‹#›</a:t>
            </a:fld>
            <a:endParaRPr kumimoji="1" lang="zh-CN" altLang="en-US"/>
          </a:p>
        </p:txBody>
      </p:sp>
    </p:spTree>
    <p:extLst>
      <p:ext uri="{BB962C8B-B14F-4D97-AF65-F5344CB8AC3E}">
        <p14:creationId xmlns:p14="http://schemas.microsoft.com/office/powerpoint/2010/main" val="686362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a:t>Click to edit Master title style</a:t>
            </a:r>
            <a:endParaRPr kumimoji="1" lang="zh-CN" altLang="en-US"/>
          </a:p>
        </p:txBody>
      </p:sp>
      <p:sp>
        <p:nvSpPr>
          <p:cNvPr id="3" name="Vertical Text Placeholder 2"/>
          <p:cNvSpPr>
            <a:spLocks noGrp="1"/>
          </p:cNvSpPr>
          <p:nvPr>
            <p:ph type="body" orient="vert" idx="1"/>
          </p:nvPr>
        </p:nvSpPr>
        <p:spPr/>
        <p:txBody>
          <a:bodyPr vert="eaVert"/>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Date Placeholder 3"/>
          <p:cNvSpPr>
            <a:spLocks noGrp="1"/>
          </p:cNvSpPr>
          <p:nvPr>
            <p:ph type="dt" sz="half" idx="10"/>
          </p:nvPr>
        </p:nvSpPr>
        <p:spPr/>
        <p:txBody>
          <a:bodyPr/>
          <a:lstStyle/>
          <a:p>
            <a:fld id="{0A7D2CB8-4BF2-BF44-9FE2-0AB34705D650}" type="datetimeFigureOut">
              <a:rPr kumimoji="1" lang="zh-CN" altLang="en-US" smtClean="0"/>
              <a:t>2018/6/24</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B3B147D-82FC-DF4B-A2F4-D744E8DDFEBA}" type="slidenum">
              <a:rPr kumimoji="1" lang="zh-CN" altLang="en-US" smtClean="0"/>
              <a:t>‹#›</a:t>
            </a:fld>
            <a:endParaRPr kumimoji="1" lang="zh-CN" altLang="en-US"/>
          </a:p>
        </p:txBody>
      </p:sp>
    </p:spTree>
    <p:extLst>
      <p:ext uri="{BB962C8B-B14F-4D97-AF65-F5344CB8AC3E}">
        <p14:creationId xmlns:p14="http://schemas.microsoft.com/office/powerpoint/2010/main" val="750878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kumimoji="1" lang="en-US" altLang="zh-CN"/>
              <a:t>Click to edit Master title style</a:t>
            </a:r>
            <a:endParaRPr kumimoji="1" lang="zh-CN" alt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Date Placeholder 3"/>
          <p:cNvSpPr>
            <a:spLocks noGrp="1"/>
          </p:cNvSpPr>
          <p:nvPr>
            <p:ph type="dt" sz="half" idx="10"/>
          </p:nvPr>
        </p:nvSpPr>
        <p:spPr/>
        <p:txBody>
          <a:bodyPr/>
          <a:lstStyle/>
          <a:p>
            <a:fld id="{0A7D2CB8-4BF2-BF44-9FE2-0AB34705D650}" type="datetimeFigureOut">
              <a:rPr kumimoji="1" lang="zh-CN" altLang="en-US" smtClean="0"/>
              <a:t>2018/6/24</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B3B147D-82FC-DF4B-A2F4-D744E8DDFEBA}" type="slidenum">
              <a:rPr kumimoji="1" lang="zh-CN" altLang="en-US" smtClean="0"/>
              <a:t>‹#›</a:t>
            </a:fld>
            <a:endParaRPr kumimoji="1" lang="zh-CN" altLang="en-US"/>
          </a:p>
        </p:txBody>
      </p:sp>
    </p:spTree>
    <p:extLst>
      <p:ext uri="{BB962C8B-B14F-4D97-AF65-F5344CB8AC3E}">
        <p14:creationId xmlns:p14="http://schemas.microsoft.com/office/powerpoint/2010/main" val="1399728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a:t>Click to edit Master title style</a:t>
            </a:r>
            <a:endParaRPr kumimoji="1" lang="zh-CN" altLang="en-US"/>
          </a:p>
        </p:txBody>
      </p:sp>
      <p:sp>
        <p:nvSpPr>
          <p:cNvPr id="3" name="Content Placeholder 2"/>
          <p:cNvSpPr>
            <a:spLocks noGrp="1"/>
          </p:cNvSpPr>
          <p:nvPr>
            <p:ph idx="1"/>
          </p:nvPr>
        </p:nvSpPr>
        <p:spPr/>
        <p:txBody>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Date Placeholder 3"/>
          <p:cNvSpPr>
            <a:spLocks noGrp="1"/>
          </p:cNvSpPr>
          <p:nvPr>
            <p:ph type="dt" sz="half" idx="10"/>
          </p:nvPr>
        </p:nvSpPr>
        <p:spPr/>
        <p:txBody>
          <a:bodyPr/>
          <a:lstStyle/>
          <a:p>
            <a:fld id="{0A7D2CB8-4BF2-BF44-9FE2-0AB34705D650}" type="datetimeFigureOut">
              <a:rPr kumimoji="1" lang="zh-CN" altLang="en-US" smtClean="0"/>
              <a:t>2018/6/24</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B3B147D-82FC-DF4B-A2F4-D744E8DDFEBA}" type="slidenum">
              <a:rPr kumimoji="1" lang="zh-CN" altLang="en-US" smtClean="0"/>
              <a:t>‹#›</a:t>
            </a:fld>
            <a:endParaRPr kumimoji="1" lang="zh-CN" altLang="en-US"/>
          </a:p>
        </p:txBody>
      </p:sp>
    </p:spTree>
    <p:extLst>
      <p:ext uri="{BB962C8B-B14F-4D97-AF65-F5344CB8AC3E}">
        <p14:creationId xmlns:p14="http://schemas.microsoft.com/office/powerpoint/2010/main" val="1553213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kumimoji="1" lang="en-US" altLang="zh-CN"/>
              <a:t>Click to edit Master title style</a:t>
            </a:r>
            <a:endParaRPr kumimoji="1" lang="zh-CN" alt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en-US" altLang="zh-CN"/>
              <a:t>Click to edit Master text styles</a:t>
            </a:r>
          </a:p>
        </p:txBody>
      </p:sp>
      <p:sp>
        <p:nvSpPr>
          <p:cNvPr id="4" name="Date Placeholder 3"/>
          <p:cNvSpPr>
            <a:spLocks noGrp="1"/>
          </p:cNvSpPr>
          <p:nvPr>
            <p:ph type="dt" sz="half" idx="10"/>
          </p:nvPr>
        </p:nvSpPr>
        <p:spPr/>
        <p:txBody>
          <a:bodyPr/>
          <a:lstStyle/>
          <a:p>
            <a:fld id="{0A7D2CB8-4BF2-BF44-9FE2-0AB34705D650}" type="datetimeFigureOut">
              <a:rPr kumimoji="1" lang="zh-CN" altLang="en-US" smtClean="0"/>
              <a:t>2018/6/24</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B3B147D-82FC-DF4B-A2F4-D744E8DDFEBA}" type="slidenum">
              <a:rPr kumimoji="1" lang="zh-CN" altLang="en-US" smtClean="0"/>
              <a:t>‹#›</a:t>
            </a:fld>
            <a:endParaRPr kumimoji="1" lang="zh-CN" altLang="en-US"/>
          </a:p>
        </p:txBody>
      </p:sp>
    </p:spTree>
    <p:extLst>
      <p:ext uri="{BB962C8B-B14F-4D97-AF65-F5344CB8AC3E}">
        <p14:creationId xmlns:p14="http://schemas.microsoft.com/office/powerpoint/2010/main" val="54653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a:t>Click to edit Master title style</a:t>
            </a:r>
            <a:endParaRPr kumimoji="1" lang="zh-CN" altLang="en-US"/>
          </a:p>
        </p:txBody>
      </p:sp>
      <p:sp>
        <p:nvSpPr>
          <p:cNvPr id="3" name="Content Placeholder 2"/>
          <p:cNvSpPr>
            <a:spLocks noGrp="1"/>
          </p:cNvSpPr>
          <p:nvPr>
            <p:ph sz="half" idx="1"/>
          </p:nvPr>
        </p:nvSpPr>
        <p:spPr>
          <a:xfrm>
            <a:off x="628650" y="1825625"/>
            <a:ext cx="3886200" cy="4351338"/>
          </a:xfrm>
        </p:spPr>
        <p:txBody>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Content Placeholder 3"/>
          <p:cNvSpPr>
            <a:spLocks noGrp="1"/>
          </p:cNvSpPr>
          <p:nvPr>
            <p:ph sz="half" idx="2"/>
          </p:nvPr>
        </p:nvSpPr>
        <p:spPr>
          <a:xfrm>
            <a:off x="4629150" y="1825625"/>
            <a:ext cx="3886200" cy="4351338"/>
          </a:xfrm>
        </p:spPr>
        <p:txBody>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5" name="Date Placeholder 4"/>
          <p:cNvSpPr>
            <a:spLocks noGrp="1"/>
          </p:cNvSpPr>
          <p:nvPr>
            <p:ph type="dt" sz="half" idx="10"/>
          </p:nvPr>
        </p:nvSpPr>
        <p:spPr/>
        <p:txBody>
          <a:bodyPr/>
          <a:lstStyle/>
          <a:p>
            <a:fld id="{0A7D2CB8-4BF2-BF44-9FE2-0AB34705D650}" type="datetimeFigureOut">
              <a:rPr kumimoji="1" lang="zh-CN" altLang="en-US" smtClean="0"/>
              <a:t>2018/6/24</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2B3B147D-82FC-DF4B-A2F4-D744E8DDFEBA}" type="slidenum">
              <a:rPr kumimoji="1" lang="zh-CN" altLang="en-US" smtClean="0"/>
              <a:t>‹#›</a:t>
            </a:fld>
            <a:endParaRPr kumimoji="1" lang="zh-CN" altLang="en-US"/>
          </a:p>
        </p:txBody>
      </p:sp>
    </p:spTree>
    <p:extLst>
      <p:ext uri="{BB962C8B-B14F-4D97-AF65-F5344CB8AC3E}">
        <p14:creationId xmlns:p14="http://schemas.microsoft.com/office/powerpoint/2010/main" val="1579218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kumimoji="1" lang="en-US" altLang="zh-CN"/>
              <a:t>Click to edit Master title style</a:t>
            </a:r>
            <a:endParaRPr kumimoji="1" lang="zh-CN" alt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en-US" altLang="zh-CN"/>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en-US" altLang="zh-CN"/>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7" name="Date Placeholder 6"/>
          <p:cNvSpPr>
            <a:spLocks noGrp="1"/>
          </p:cNvSpPr>
          <p:nvPr>
            <p:ph type="dt" sz="half" idx="10"/>
          </p:nvPr>
        </p:nvSpPr>
        <p:spPr/>
        <p:txBody>
          <a:bodyPr/>
          <a:lstStyle/>
          <a:p>
            <a:fld id="{0A7D2CB8-4BF2-BF44-9FE2-0AB34705D650}" type="datetimeFigureOut">
              <a:rPr kumimoji="1" lang="zh-CN" altLang="en-US" smtClean="0"/>
              <a:t>2018/6/24</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2B3B147D-82FC-DF4B-A2F4-D744E8DDFEBA}" type="slidenum">
              <a:rPr kumimoji="1" lang="zh-CN" altLang="en-US" smtClean="0"/>
              <a:t>‹#›</a:t>
            </a:fld>
            <a:endParaRPr kumimoji="1" lang="zh-CN" altLang="en-US"/>
          </a:p>
        </p:txBody>
      </p:sp>
    </p:spTree>
    <p:extLst>
      <p:ext uri="{BB962C8B-B14F-4D97-AF65-F5344CB8AC3E}">
        <p14:creationId xmlns:p14="http://schemas.microsoft.com/office/powerpoint/2010/main" val="1174364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a:t>Click to edit Master title style</a:t>
            </a:r>
            <a:endParaRPr kumimoji="1" lang="zh-CN" altLang="en-US"/>
          </a:p>
        </p:txBody>
      </p:sp>
      <p:sp>
        <p:nvSpPr>
          <p:cNvPr id="3" name="Date Placeholder 2"/>
          <p:cNvSpPr>
            <a:spLocks noGrp="1"/>
          </p:cNvSpPr>
          <p:nvPr>
            <p:ph type="dt" sz="half" idx="10"/>
          </p:nvPr>
        </p:nvSpPr>
        <p:spPr/>
        <p:txBody>
          <a:bodyPr/>
          <a:lstStyle/>
          <a:p>
            <a:fld id="{0A7D2CB8-4BF2-BF44-9FE2-0AB34705D650}" type="datetimeFigureOut">
              <a:rPr kumimoji="1" lang="zh-CN" altLang="en-US" smtClean="0"/>
              <a:t>2018/6/24</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2B3B147D-82FC-DF4B-A2F4-D744E8DDFEBA}" type="slidenum">
              <a:rPr kumimoji="1" lang="zh-CN" altLang="en-US" smtClean="0"/>
              <a:t>‹#›</a:t>
            </a:fld>
            <a:endParaRPr kumimoji="1" lang="zh-CN" altLang="en-US"/>
          </a:p>
        </p:txBody>
      </p:sp>
    </p:spTree>
    <p:extLst>
      <p:ext uri="{BB962C8B-B14F-4D97-AF65-F5344CB8AC3E}">
        <p14:creationId xmlns:p14="http://schemas.microsoft.com/office/powerpoint/2010/main" val="26809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7D2CB8-4BF2-BF44-9FE2-0AB34705D650}" type="datetimeFigureOut">
              <a:rPr kumimoji="1" lang="zh-CN" altLang="en-US" smtClean="0"/>
              <a:t>2018/6/24</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2B3B147D-82FC-DF4B-A2F4-D744E8DDFEBA}" type="slidenum">
              <a:rPr kumimoji="1" lang="zh-CN" altLang="en-US" smtClean="0"/>
              <a:t>‹#›</a:t>
            </a:fld>
            <a:endParaRPr kumimoji="1" lang="zh-CN" altLang="en-US"/>
          </a:p>
        </p:txBody>
      </p:sp>
    </p:spTree>
    <p:extLst>
      <p:ext uri="{BB962C8B-B14F-4D97-AF65-F5344CB8AC3E}">
        <p14:creationId xmlns:p14="http://schemas.microsoft.com/office/powerpoint/2010/main" val="1757234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kumimoji="1" lang="en-US" altLang="zh-CN"/>
              <a:t>Click to edit Master title style</a:t>
            </a:r>
            <a:endParaRPr kumimoji="1" lang="zh-CN" alt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en-US" altLang="zh-CN"/>
              <a:t>Click to edit Master text styles</a:t>
            </a:r>
          </a:p>
        </p:txBody>
      </p:sp>
      <p:sp>
        <p:nvSpPr>
          <p:cNvPr id="5" name="Date Placeholder 4"/>
          <p:cNvSpPr>
            <a:spLocks noGrp="1"/>
          </p:cNvSpPr>
          <p:nvPr>
            <p:ph type="dt" sz="half" idx="10"/>
          </p:nvPr>
        </p:nvSpPr>
        <p:spPr/>
        <p:txBody>
          <a:bodyPr/>
          <a:lstStyle/>
          <a:p>
            <a:fld id="{0A7D2CB8-4BF2-BF44-9FE2-0AB34705D650}" type="datetimeFigureOut">
              <a:rPr kumimoji="1" lang="zh-CN" altLang="en-US" smtClean="0"/>
              <a:t>2018/6/24</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2B3B147D-82FC-DF4B-A2F4-D744E8DDFEBA}" type="slidenum">
              <a:rPr kumimoji="1" lang="zh-CN" altLang="en-US" smtClean="0"/>
              <a:t>‹#›</a:t>
            </a:fld>
            <a:endParaRPr kumimoji="1" lang="zh-CN" altLang="en-US"/>
          </a:p>
        </p:txBody>
      </p:sp>
    </p:spTree>
    <p:extLst>
      <p:ext uri="{BB962C8B-B14F-4D97-AF65-F5344CB8AC3E}">
        <p14:creationId xmlns:p14="http://schemas.microsoft.com/office/powerpoint/2010/main" val="1646791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kumimoji="1" lang="en-US" altLang="zh-CN"/>
              <a:t>Click to edit Master title style</a:t>
            </a:r>
            <a:endParaRPr kumimoji="1" lang="zh-CN" alt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zh-CN" alt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en-US" altLang="zh-CN"/>
              <a:t>Click to edit Master text styles</a:t>
            </a:r>
          </a:p>
        </p:txBody>
      </p:sp>
      <p:sp>
        <p:nvSpPr>
          <p:cNvPr id="5" name="Date Placeholder 4"/>
          <p:cNvSpPr>
            <a:spLocks noGrp="1"/>
          </p:cNvSpPr>
          <p:nvPr>
            <p:ph type="dt" sz="half" idx="10"/>
          </p:nvPr>
        </p:nvSpPr>
        <p:spPr/>
        <p:txBody>
          <a:bodyPr/>
          <a:lstStyle/>
          <a:p>
            <a:fld id="{0A7D2CB8-4BF2-BF44-9FE2-0AB34705D650}" type="datetimeFigureOut">
              <a:rPr kumimoji="1" lang="zh-CN" altLang="en-US" smtClean="0"/>
              <a:t>2018/6/24</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2B3B147D-82FC-DF4B-A2F4-D744E8DDFEBA}" type="slidenum">
              <a:rPr kumimoji="1" lang="zh-CN" altLang="en-US" smtClean="0"/>
              <a:t>‹#›</a:t>
            </a:fld>
            <a:endParaRPr kumimoji="1" lang="zh-CN" altLang="en-US"/>
          </a:p>
        </p:txBody>
      </p:sp>
    </p:spTree>
    <p:extLst>
      <p:ext uri="{BB962C8B-B14F-4D97-AF65-F5344CB8AC3E}">
        <p14:creationId xmlns:p14="http://schemas.microsoft.com/office/powerpoint/2010/main" val="861363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en-US" altLang="zh-CN"/>
              <a:t>Click to edit Master title style</a:t>
            </a:r>
            <a:endParaRPr kumimoji="1" lang="zh-CN" alt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A7D2CB8-4BF2-BF44-9FE2-0AB34705D650}" type="datetimeFigureOut">
              <a:rPr kumimoji="1" lang="zh-CN" altLang="en-US" smtClean="0"/>
              <a:t>2018/6/24</a:t>
            </a:fld>
            <a:endParaRPr kumimoji="1"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3B147D-82FC-DF4B-A2F4-D744E8DDFEBA}" type="slidenum">
              <a:rPr kumimoji="1" lang="zh-CN" altLang="en-US" smtClean="0"/>
              <a:t>‹#›</a:t>
            </a:fld>
            <a:endParaRPr kumimoji="1" lang="zh-CN" altLang="en-US"/>
          </a:p>
        </p:txBody>
      </p:sp>
    </p:spTree>
    <p:extLst>
      <p:ext uri="{BB962C8B-B14F-4D97-AF65-F5344CB8AC3E}">
        <p14:creationId xmlns:p14="http://schemas.microsoft.com/office/powerpoint/2010/main" val="1734178284"/>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p:nvPr/>
        </p:nvSpPr>
        <p:spPr>
          <a:xfrm>
            <a:off x="0" y="5096269"/>
            <a:ext cx="9144000" cy="1823685"/>
          </a:xfrm>
          <a:prstGeom prst="rect">
            <a:avLst/>
          </a:prstGeom>
          <a:solidFill>
            <a:srgbClr val="044C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Title 1"/>
          <p:cNvSpPr>
            <a:spLocks noGrp="1"/>
          </p:cNvSpPr>
          <p:nvPr>
            <p:ph type="ctrTitle"/>
          </p:nvPr>
        </p:nvSpPr>
        <p:spPr>
          <a:xfrm>
            <a:off x="1568603" y="5280216"/>
            <a:ext cx="6006789" cy="791477"/>
          </a:xfrm>
        </p:spPr>
        <p:txBody>
          <a:bodyPr>
            <a:noAutofit/>
          </a:bodyPr>
          <a:lstStyle/>
          <a:p>
            <a:r>
              <a:rPr lang="zh-CN" altLang="en-US" sz="3600" b="1" dirty="0">
                <a:solidFill>
                  <a:schemeClr val="bg1"/>
                </a:solidFill>
                <a:latin typeface="Microsoft YaHei" charset="-122"/>
                <a:ea typeface="Microsoft YaHei" charset="-122"/>
                <a:cs typeface="Microsoft YaHei" charset="-122"/>
              </a:rPr>
              <a:t>系统分析与设计例案分享</a:t>
            </a:r>
          </a:p>
        </p:txBody>
      </p:sp>
      <p:sp>
        <p:nvSpPr>
          <p:cNvPr id="3" name="Subtitle 2"/>
          <p:cNvSpPr>
            <a:spLocks noGrp="1"/>
          </p:cNvSpPr>
          <p:nvPr>
            <p:ph type="subTitle" idx="1"/>
          </p:nvPr>
        </p:nvSpPr>
        <p:spPr>
          <a:xfrm>
            <a:off x="2781845" y="6254858"/>
            <a:ext cx="3580304" cy="329130"/>
          </a:xfrm>
          <a:solidFill>
            <a:srgbClr val="FFFFFF"/>
          </a:solidFill>
        </p:spPr>
        <p:txBody>
          <a:bodyPr>
            <a:noAutofit/>
          </a:bodyPr>
          <a:lstStyle/>
          <a:p>
            <a:r>
              <a:rPr lang="zh-CN" altLang="en-US" b="1" dirty="0">
                <a:solidFill>
                  <a:srgbClr val="044C27"/>
                </a:solidFill>
                <a:latin typeface="Microsoft YaHei" charset="-122"/>
                <a:ea typeface="Microsoft YaHei" charset="-122"/>
                <a:cs typeface="Microsoft YaHei" charset="-122"/>
              </a:rPr>
              <a:t>基于微信小程序的课程签到系统</a:t>
            </a:r>
          </a:p>
        </p:txBody>
      </p:sp>
      <p:sp>
        <p:nvSpPr>
          <p:cNvPr id="9" name="TextBox 8"/>
          <p:cNvSpPr txBox="1"/>
          <p:nvPr/>
        </p:nvSpPr>
        <p:spPr>
          <a:xfrm>
            <a:off x="2683562" y="3802609"/>
            <a:ext cx="3776870" cy="646331"/>
          </a:xfrm>
          <a:prstGeom prst="rect">
            <a:avLst/>
          </a:prstGeom>
          <a:noFill/>
        </p:spPr>
        <p:txBody>
          <a:bodyPr wrap="square" rtlCol="0">
            <a:spAutoFit/>
          </a:bodyPr>
          <a:lstStyle/>
          <a:p>
            <a:pPr algn="ctr"/>
            <a:r>
              <a:rPr kumimoji="1" lang="zh-CN" altLang="en-US" sz="3600" b="1" dirty="0">
                <a:solidFill>
                  <a:srgbClr val="044C27"/>
                </a:solidFill>
                <a:latin typeface="Hobo Std" charset="0"/>
                <a:ea typeface="Hobo Std" charset="0"/>
                <a:cs typeface="Hobo Std" charset="0"/>
              </a:rPr>
              <a:t>签到</a:t>
            </a:r>
            <a:r>
              <a:rPr kumimoji="1" lang="en-US" altLang="zh-CN" sz="3600" b="1" dirty="0">
                <a:solidFill>
                  <a:srgbClr val="044C27"/>
                </a:solidFill>
                <a:latin typeface="Hobo Std" charset="0"/>
                <a:ea typeface="Hobo Std" charset="0"/>
                <a:cs typeface="Hobo Std" charset="0"/>
              </a:rPr>
              <a:t>SoEasy</a:t>
            </a:r>
            <a:endParaRPr kumimoji="1" lang="zh-CN" altLang="en-US" sz="3600" b="1" dirty="0">
              <a:solidFill>
                <a:srgbClr val="044C27"/>
              </a:solidFill>
              <a:latin typeface="Hobo Std" charset="0"/>
              <a:ea typeface="Hobo Std" charset="0"/>
              <a:cs typeface="Hobo Std" charset="0"/>
            </a:endParaRPr>
          </a:p>
        </p:txBody>
      </p:sp>
      <p:pic>
        <p:nvPicPr>
          <p:cNvPr id="8" name="图片 7">
            <a:extLst>
              <a:ext uri="{FF2B5EF4-FFF2-40B4-BE49-F238E27FC236}">
                <a16:creationId xmlns:a16="http://schemas.microsoft.com/office/drawing/2014/main" id="{73A90D6A-D5DB-4E3E-A70C-5DFD8EAA7FCB}"/>
              </a:ext>
            </a:extLst>
          </p:cNvPr>
          <p:cNvPicPr>
            <a:picLocks noChangeAspect="1"/>
          </p:cNvPicPr>
          <p:nvPr/>
        </p:nvPicPr>
        <p:blipFill>
          <a:blip r:embed="rId3"/>
          <a:stretch>
            <a:fillRect/>
          </a:stretch>
        </p:blipFill>
        <p:spPr>
          <a:xfrm>
            <a:off x="3435461" y="1422099"/>
            <a:ext cx="2273073" cy="2273073"/>
          </a:xfrm>
          <a:prstGeom prst="rect">
            <a:avLst/>
          </a:prstGeom>
        </p:spPr>
      </p:pic>
    </p:spTree>
    <p:extLst>
      <p:ext uri="{BB962C8B-B14F-4D97-AF65-F5344CB8AC3E}">
        <p14:creationId xmlns:p14="http://schemas.microsoft.com/office/powerpoint/2010/main" val="1898058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8">
            <a:extLst>
              <a:ext uri="{FF2B5EF4-FFF2-40B4-BE49-F238E27FC236}">
                <a16:creationId xmlns:a16="http://schemas.microsoft.com/office/drawing/2014/main" id="{DA6CF198-C873-4606-BB12-4FAB53E6EC1D}"/>
              </a:ext>
            </a:extLst>
          </p:cNvPr>
          <p:cNvSpPr/>
          <p:nvPr/>
        </p:nvSpPr>
        <p:spPr>
          <a:xfrm>
            <a:off x="2661593" y="2967335"/>
            <a:ext cx="3820814" cy="923330"/>
          </a:xfrm>
          <a:prstGeom prst="rect">
            <a:avLst/>
          </a:prstGeom>
        </p:spPr>
        <p:txBody>
          <a:bodyPr wrap="square">
            <a:spAutoFit/>
          </a:bodyPr>
          <a:lstStyle/>
          <a:p>
            <a:pPr algn="ctr"/>
            <a:r>
              <a:rPr kumimoji="1" lang="en-US" altLang="zh-CN" sz="5400" b="1" dirty="0">
                <a:solidFill>
                  <a:srgbClr val="044C27"/>
                </a:solidFill>
                <a:latin typeface="Microsoft YaHei" charset="-122"/>
                <a:ea typeface="Microsoft YaHei" charset="-122"/>
                <a:cs typeface="Microsoft YaHei" charset="-122"/>
              </a:rPr>
              <a:t>1.</a:t>
            </a:r>
            <a:r>
              <a:rPr kumimoji="1" lang="zh-CN" altLang="en-US" sz="5400" b="1" dirty="0">
                <a:solidFill>
                  <a:srgbClr val="044C27"/>
                </a:solidFill>
                <a:latin typeface="Microsoft YaHei" charset="-122"/>
                <a:ea typeface="Microsoft YaHei" charset="-122"/>
                <a:cs typeface="Microsoft YaHei" charset="-122"/>
              </a:rPr>
              <a:t>需求分析</a:t>
            </a:r>
          </a:p>
        </p:txBody>
      </p:sp>
    </p:spTree>
    <p:extLst>
      <p:ext uri="{BB962C8B-B14F-4D97-AF65-F5344CB8AC3E}">
        <p14:creationId xmlns:p14="http://schemas.microsoft.com/office/powerpoint/2010/main" val="2758387799"/>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8">
            <a:extLst>
              <a:ext uri="{FF2B5EF4-FFF2-40B4-BE49-F238E27FC236}">
                <a16:creationId xmlns:a16="http://schemas.microsoft.com/office/drawing/2014/main" id="{3D435FB0-6951-4A53-9489-C370F4BDE618}"/>
              </a:ext>
            </a:extLst>
          </p:cNvPr>
          <p:cNvSpPr/>
          <p:nvPr/>
        </p:nvSpPr>
        <p:spPr>
          <a:xfrm>
            <a:off x="2661593" y="171386"/>
            <a:ext cx="3820814" cy="646331"/>
          </a:xfrm>
          <a:prstGeom prst="rect">
            <a:avLst/>
          </a:prstGeom>
        </p:spPr>
        <p:txBody>
          <a:bodyPr wrap="square">
            <a:spAutoFit/>
          </a:bodyPr>
          <a:lstStyle/>
          <a:p>
            <a:pPr algn="ctr"/>
            <a:r>
              <a:rPr kumimoji="1" lang="en-US" altLang="zh-CN" sz="3600" b="1" dirty="0">
                <a:solidFill>
                  <a:srgbClr val="044C27"/>
                </a:solidFill>
                <a:latin typeface="Microsoft YaHei" charset="-122"/>
                <a:ea typeface="Microsoft YaHei" charset="-122"/>
                <a:cs typeface="Microsoft YaHei" charset="-122"/>
              </a:rPr>
              <a:t>1.1 </a:t>
            </a:r>
            <a:r>
              <a:rPr kumimoji="1" lang="zh-CN" altLang="en-US" sz="3600" b="1" dirty="0">
                <a:solidFill>
                  <a:srgbClr val="044C27"/>
                </a:solidFill>
                <a:latin typeface="Microsoft YaHei" charset="-122"/>
                <a:ea typeface="Microsoft YaHei" charset="-122"/>
                <a:cs typeface="Microsoft YaHei" charset="-122"/>
              </a:rPr>
              <a:t>问题陈述</a:t>
            </a:r>
          </a:p>
        </p:txBody>
      </p:sp>
      <p:grpSp>
        <p:nvGrpSpPr>
          <p:cNvPr id="14" name="组合 13">
            <a:extLst>
              <a:ext uri="{FF2B5EF4-FFF2-40B4-BE49-F238E27FC236}">
                <a16:creationId xmlns:a16="http://schemas.microsoft.com/office/drawing/2014/main" id="{1F00B555-6ECF-4A19-B24D-BB91D263AF56}"/>
              </a:ext>
            </a:extLst>
          </p:cNvPr>
          <p:cNvGrpSpPr/>
          <p:nvPr/>
        </p:nvGrpSpPr>
        <p:grpSpPr>
          <a:xfrm>
            <a:off x="1416818" y="1238410"/>
            <a:ext cx="6310364" cy="1889081"/>
            <a:chOff x="1416818" y="1748422"/>
            <a:chExt cx="6310364" cy="1889081"/>
          </a:xfrm>
        </p:grpSpPr>
        <p:sp>
          <p:nvSpPr>
            <p:cNvPr id="9" name="矩形 8">
              <a:extLst>
                <a:ext uri="{FF2B5EF4-FFF2-40B4-BE49-F238E27FC236}">
                  <a16:creationId xmlns:a16="http://schemas.microsoft.com/office/drawing/2014/main" id="{2EB1F6EA-4F15-423E-B7FA-BC5EC2E5BA27}"/>
                </a:ext>
              </a:extLst>
            </p:cNvPr>
            <p:cNvSpPr/>
            <p:nvPr/>
          </p:nvSpPr>
          <p:spPr>
            <a:xfrm>
              <a:off x="1579493" y="2344060"/>
              <a:ext cx="5985014" cy="1158651"/>
            </a:xfrm>
            <a:prstGeom prst="rect">
              <a:avLst/>
            </a:prstGeom>
          </p:spPr>
          <p:txBody>
            <a:bodyPr wrap="square">
              <a:spAutoFit/>
            </a:bodyPr>
            <a:lstStyle/>
            <a:p>
              <a:pPr indent="266700" algn="just">
                <a:lnSpc>
                  <a:spcPct val="150000"/>
                </a:lnSpc>
                <a:spcAft>
                  <a:spcPts val="1000"/>
                </a:spcAft>
              </a:pPr>
              <a:r>
                <a:rPr lang="zh-CN" altLang="zh-CN" sz="1600" kern="100" dirty="0">
                  <a:ea typeface="等线" panose="02010600030101010101" pitchFamily="2" charset="-122"/>
                  <a:cs typeface="Times New Roman" panose="02020603050405020304" pitchFamily="18" charset="0"/>
                </a:rPr>
                <a:t>为了完成教务处的考勤要求，方便教师统计学生本学期课程出勤率，督促学生参与到课堂而开发了一个基于微信平台的签到系统。</a:t>
              </a:r>
              <a:endParaRPr lang="en-US" altLang="zh-CN" sz="1600" kern="100" dirty="0">
                <a:ea typeface="等线" panose="02010600030101010101" pitchFamily="2" charset="-122"/>
                <a:cs typeface="Times New Roman" panose="02020603050405020304" pitchFamily="18" charset="0"/>
              </a:endParaRPr>
            </a:p>
          </p:txBody>
        </p:sp>
        <p:sp>
          <p:nvSpPr>
            <p:cNvPr id="10" name="矩形: 圆角 9">
              <a:extLst>
                <a:ext uri="{FF2B5EF4-FFF2-40B4-BE49-F238E27FC236}">
                  <a16:creationId xmlns:a16="http://schemas.microsoft.com/office/drawing/2014/main" id="{165CF98B-1469-4E45-ACD3-93A3661AA07E}"/>
                </a:ext>
              </a:extLst>
            </p:cNvPr>
            <p:cNvSpPr/>
            <p:nvPr/>
          </p:nvSpPr>
          <p:spPr>
            <a:xfrm>
              <a:off x="1416818" y="2199085"/>
              <a:ext cx="6310364" cy="1438418"/>
            </a:xfrm>
            <a:prstGeom prst="roundRect">
              <a:avLst/>
            </a:prstGeom>
            <a:noFill/>
            <a:ln w="50800">
              <a:solidFill>
                <a:srgbClr val="044C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0CF33537-D966-4A6A-A578-8F435E7D527E}"/>
                </a:ext>
              </a:extLst>
            </p:cNvPr>
            <p:cNvSpPr/>
            <p:nvPr/>
          </p:nvSpPr>
          <p:spPr>
            <a:xfrm>
              <a:off x="2055926" y="1748422"/>
              <a:ext cx="5032147" cy="369332"/>
            </a:xfrm>
            <a:prstGeom prst="rect">
              <a:avLst/>
            </a:prstGeom>
          </p:spPr>
          <p:txBody>
            <a:bodyPr wrap="none">
              <a:spAutoFit/>
            </a:bodyPr>
            <a:lstStyle/>
            <a:p>
              <a:pPr algn="ctr"/>
              <a:r>
                <a:rPr lang="zh-CN" altLang="en-US" b="1" dirty="0">
                  <a:solidFill>
                    <a:srgbClr val="044C27"/>
                  </a:solidFill>
                </a:rPr>
                <a:t>介绍问题现状、设计和开发本系统的原因及背景</a:t>
              </a:r>
            </a:p>
          </p:txBody>
        </p:sp>
      </p:grpSp>
      <p:grpSp>
        <p:nvGrpSpPr>
          <p:cNvPr id="15" name="组合 14">
            <a:extLst>
              <a:ext uri="{FF2B5EF4-FFF2-40B4-BE49-F238E27FC236}">
                <a16:creationId xmlns:a16="http://schemas.microsoft.com/office/drawing/2014/main" id="{842C8D95-581A-433D-92CD-C083E5C6F180}"/>
              </a:ext>
            </a:extLst>
          </p:cNvPr>
          <p:cNvGrpSpPr/>
          <p:nvPr/>
        </p:nvGrpSpPr>
        <p:grpSpPr>
          <a:xfrm>
            <a:off x="1336431" y="3461894"/>
            <a:ext cx="6471138" cy="2685669"/>
            <a:chOff x="1416818" y="1854546"/>
            <a:chExt cx="6310364" cy="2021665"/>
          </a:xfrm>
        </p:grpSpPr>
        <p:sp>
          <p:nvSpPr>
            <p:cNvPr id="16" name="矩形 15">
              <a:extLst>
                <a:ext uri="{FF2B5EF4-FFF2-40B4-BE49-F238E27FC236}">
                  <a16:creationId xmlns:a16="http://schemas.microsoft.com/office/drawing/2014/main" id="{78427E17-A833-4F72-8079-63892D7CC07A}"/>
                </a:ext>
              </a:extLst>
            </p:cNvPr>
            <p:cNvSpPr/>
            <p:nvPr/>
          </p:nvSpPr>
          <p:spPr>
            <a:xfrm>
              <a:off x="1579493" y="2344060"/>
              <a:ext cx="5985014" cy="1532151"/>
            </a:xfrm>
            <a:prstGeom prst="rect">
              <a:avLst/>
            </a:prstGeom>
          </p:spPr>
          <p:txBody>
            <a:bodyPr wrap="square">
              <a:spAutoFit/>
            </a:bodyPr>
            <a:lstStyle/>
            <a:p>
              <a:pPr indent="266700" algn="just">
                <a:lnSpc>
                  <a:spcPct val="150000"/>
                </a:lnSpc>
                <a:spcAft>
                  <a:spcPts val="1000"/>
                </a:spcAft>
              </a:pPr>
              <a:r>
                <a:rPr lang="zh-CN" altLang="en-US" sz="1600" kern="100" dirty="0">
                  <a:ea typeface="等线" panose="02010600030101010101" pitchFamily="2" charset="-122"/>
                  <a:cs typeface="Times New Roman" panose="02020603050405020304" pitchFamily="18" charset="0"/>
                </a:rPr>
                <a:t>系统内教师和学生以课程为单位进行发起签到和完成签到以及对课程进行相应的管理。本签到系统需要教师和学生通过绑定微信并上传其真实姓名及学</a:t>
              </a:r>
              <a:r>
                <a:rPr lang="en-US" altLang="zh-CN" sz="1600" kern="100" dirty="0">
                  <a:ea typeface="等线" panose="02010600030101010101" pitchFamily="2" charset="-122"/>
                  <a:cs typeface="Times New Roman" panose="02020603050405020304" pitchFamily="18" charset="0"/>
                </a:rPr>
                <a:t>/</a:t>
              </a:r>
              <a:r>
                <a:rPr lang="zh-CN" altLang="en-US" sz="1600" kern="100" dirty="0">
                  <a:ea typeface="等线" panose="02010600030101010101" pitchFamily="2" charset="-122"/>
                  <a:cs typeface="Times New Roman" panose="02020603050405020304" pitchFamily="18" charset="0"/>
                </a:rPr>
                <a:t>工号成为注册用户，而实名信息由系统管理员维护。</a:t>
              </a:r>
              <a:endParaRPr lang="en-US" altLang="zh-CN" sz="1600" kern="100" dirty="0">
                <a:ea typeface="等线" panose="02010600030101010101" pitchFamily="2" charset="-122"/>
                <a:cs typeface="Times New Roman" panose="02020603050405020304" pitchFamily="18" charset="0"/>
              </a:endParaRPr>
            </a:p>
          </p:txBody>
        </p:sp>
        <p:sp>
          <p:nvSpPr>
            <p:cNvPr id="17" name="矩形: 圆角 16">
              <a:extLst>
                <a:ext uri="{FF2B5EF4-FFF2-40B4-BE49-F238E27FC236}">
                  <a16:creationId xmlns:a16="http://schemas.microsoft.com/office/drawing/2014/main" id="{D08F3343-46E6-413A-A17C-267EA5F99F47}"/>
                </a:ext>
              </a:extLst>
            </p:cNvPr>
            <p:cNvSpPr/>
            <p:nvPr/>
          </p:nvSpPr>
          <p:spPr>
            <a:xfrm>
              <a:off x="1416818" y="2199085"/>
              <a:ext cx="6310364" cy="1438418"/>
            </a:xfrm>
            <a:prstGeom prst="roundRect">
              <a:avLst/>
            </a:prstGeom>
            <a:noFill/>
            <a:ln w="50800">
              <a:solidFill>
                <a:srgbClr val="044C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DF4BD888-E1B2-4667-B611-DC709D955D38}"/>
                </a:ext>
              </a:extLst>
            </p:cNvPr>
            <p:cNvSpPr/>
            <p:nvPr/>
          </p:nvSpPr>
          <p:spPr>
            <a:xfrm>
              <a:off x="3018828" y="1854546"/>
              <a:ext cx="3106344" cy="278018"/>
            </a:xfrm>
            <a:prstGeom prst="rect">
              <a:avLst/>
            </a:prstGeom>
          </p:spPr>
          <p:txBody>
            <a:bodyPr wrap="none">
              <a:spAutoFit/>
            </a:bodyPr>
            <a:lstStyle/>
            <a:p>
              <a:pPr algn="ctr"/>
              <a:r>
                <a:rPr lang="zh-CN" altLang="en-US" b="1" dirty="0">
                  <a:solidFill>
                    <a:srgbClr val="044C27"/>
                  </a:solidFill>
                </a:rPr>
                <a:t>介绍参与使用系统的成员角色</a:t>
              </a:r>
            </a:p>
          </p:txBody>
        </p:sp>
      </p:grpSp>
    </p:spTree>
    <p:extLst>
      <p:ext uri="{BB962C8B-B14F-4D97-AF65-F5344CB8AC3E}">
        <p14:creationId xmlns:p14="http://schemas.microsoft.com/office/powerpoint/2010/main" val="23631744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8">
            <a:extLst>
              <a:ext uri="{FF2B5EF4-FFF2-40B4-BE49-F238E27FC236}">
                <a16:creationId xmlns:a16="http://schemas.microsoft.com/office/drawing/2014/main" id="{3D435FB0-6951-4A53-9489-C370F4BDE618}"/>
              </a:ext>
            </a:extLst>
          </p:cNvPr>
          <p:cNvSpPr/>
          <p:nvPr/>
        </p:nvSpPr>
        <p:spPr>
          <a:xfrm>
            <a:off x="2661593" y="171386"/>
            <a:ext cx="3820814" cy="646331"/>
          </a:xfrm>
          <a:prstGeom prst="rect">
            <a:avLst/>
          </a:prstGeom>
        </p:spPr>
        <p:txBody>
          <a:bodyPr wrap="square">
            <a:spAutoFit/>
          </a:bodyPr>
          <a:lstStyle/>
          <a:p>
            <a:pPr algn="ctr"/>
            <a:r>
              <a:rPr kumimoji="1" lang="en-US" altLang="zh-CN" sz="3600" b="1" dirty="0">
                <a:solidFill>
                  <a:srgbClr val="044C27"/>
                </a:solidFill>
                <a:latin typeface="Microsoft YaHei" charset="-122"/>
                <a:ea typeface="Microsoft YaHei" charset="-122"/>
                <a:cs typeface="Microsoft YaHei" charset="-122"/>
              </a:rPr>
              <a:t>1.1 </a:t>
            </a:r>
            <a:r>
              <a:rPr kumimoji="1" lang="zh-CN" altLang="en-US" sz="3600" b="1" dirty="0">
                <a:solidFill>
                  <a:srgbClr val="044C27"/>
                </a:solidFill>
                <a:latin typeface="Microsoft YaHei" charset="-122"/>
                <a:ea typeface="Microsoft YaHei" charset="-122"/>
                <a:cs typeface="Microsoft YaHei" charset="-122"/>
              </a:rPr>
              <a:t>问题陈述</a:t>
            </a:r>
          </a:p>
        </p:txBody>
      </p:sp>
      <p:grpSp>
        <p:nvGrpSpPr>
          <p:cNvPr id="14" name="组合 13">
            <a:extLst>
              <a:ext uri="{FF2B5EF4-FFF2-40B4-BE49-F238E27FC236}">
                <a16:creationId xmlns:a16="http://schemas.microsoft.com/office/drawing/2014/main" id="{1F00B555-6ECF-4A19-B24D-BB91D263AF56}"/>
              </a:ext>
            </a:extLst>
          </p:cNvPr>
          <p:cNvGrpSpPr/>
          <p:nvPr/>
        </p:nvGrpSpPr>
        <p:grpSpPr>
          <a:xfrm>
            <a:off x="1416818" y="915244"/>
            <a:ext cx="6310364" cy="5274541"/>
            <a:chOff x="1416818" y="1425256"/>
            <a:chExt cx="6310364" cy="5274541"/>
          </a:xfrm>
        </p:grpSpPr>
        <p:sp>
          <p:nvSpPr>
            <p:cNvPr id="9" name="矩形 8">
              <a:extLst>
                <a:ext uri="{FF2B5EF4-FFF2-40B4-BE49-F238E27FC236}">
                  <a16:creationId xmlns:a16="http://schemas.microsoft.com/office/drawing/2014/main" id="{2EB1F6EA-4F15-423E-B7FA-BC5EC2E5BA27}"/>
                </a:ext>
              </a:extLst>
            </p:cNvPr>
            <p:cNvSpPr/>
            <p:nvPr/>
          </p:nvSpPr>
          <p:spPr>
            <a:xfrm>
              <a:off x="1579493" y="2344060"/>
              <a:ext cx="5985014" cy="4088042"/>
            </a:xfrm>
            <a:prstGeom prst="rect">
              <a:avLst/>
            </a:prstGeom>
          </p:spPr>
          <p:txBody>
            <a:bodyPr wrap="square">
              <a:spAutoFit/>
            </a:bodyPr>
            <a:lstStyle/>
            <a:p>
              <a:pPr indent="266700" algn="just">
                <a:lnSpc>
                  <a:spcPct val="150000"/>
                </a:lnSpc>
                <a:spcAft>
                  <a:spcPts val="1000"/>
                </a:spcAft>
              </a:pPr>
              <a:r>
                <a:rPr lang="zh-CN" altLang="en-US" sz="1050" kern="100" dirty="0">
                  <a:ea typeface="等线" panose="02010600030101010101" pitchFamily="2" charset="-122"/>
                  <a:cs typeface="Times New Roman" panose="02020603050405020304" pitchFamily="18" charset="0"/>
                </a:rPr>
                <a:t>在每门课程开始前，可以由用户创建课程，备注基本课程信息。在成功创建课程后，系统会自动生成唯一识别该课程的课程</a:t>
              </a:r>
              <a:r>
                <a:rPr lang="en-US" altLang="zh-CN" sz="1050" kern="100" dirty="0">
                  <a:ea typeface="等线" panose="02010600030101010101" pitchFamily="2" charset="-122"/>
                  <a:cs typeface="Times New Roman" panose="02020603050405020304" pitchFamily="18" charset="0"/>
                </a:rPr>
                <a:t>ID</a:t>
              </a:r>
              <a:r>
                <a:rPr lang="zh-CN" altLang="en-US" sz="1050" kern="100" dirty="0">
                  <a:ea typeface="等线" panose="02010600030101010101" pitchFamily="2" charset="-122"/>
                  <a:cs typeface="Times New Roman" panose="02020603050405020304" pitchFamily="18" charset="0"/>
                </a:rPr>
                <a:t>以及二维码。系统允许用户在自己创建的课程内进行删除课程和删除已加入课程的用户的操作，以及把课程管理权限分配加入课程的用户如助教、教务人员等，协同管理课程签到。</a:t>
              </a:r>
            </a:p>
            <a:p>
              <a:pPr indent="266700" algn="just">
                <a:lnSpc>
                  <a:spcPct val="150000"/>
                </a:lnSpc>
                <a:spcAft>
                  <a:spcPts val="1000"/>
                </a:spcAft>
              </a:pPr>
              <a:r>
                <a:rPr lang="zh-CN" altLang="en-US" sz="1050" kern="100" dirty="0">
                  <a:ea typeface="等线" panose="02010600030101010101" pitchFamily="2" charset="-122"/>
                  <a:cs typeface="Times New Roman" panose="02020603050405020304" pitchFamily="18" charset="0"/>
                </a:rPr>
                <a:t>用户通过搜索相应的课程</a:t>
              </a:r>
              <a:r>
                <a:rPr lang="en-US" altLang="zh-CN" sz="1050" kern="100" dirty="0">
                  <a:ea typeface="等线" panose="02010600030101010101" pitchFamily="2" charset="-122"/>
                  <a:cs typeface="Times New Roman" panose="02020603050405020304" pitchFamily="18" charset="0"/>
                </a:rPr>
                <a:t>ID</a:t>
              </a:r>
              <a:r>
                <a:rPr lang="zh-CN" altLang="en-US" sz="1050" kern="100" dirty="0">
                  <a:ea typeface="等线" panose="02010600030101010101" pitchFamily="2" charset="-122"/>
                  <a:cs typeface="Times New Roman" panose="02020603050405020304" pitchFamily="18" charset="0"/>
                </a:rPr>
                <a:t>或扫描二维码加入该课程，如果课程结束或者误加课程，用户可以选择退出课程。</a:t>
              </a:r>
            </a:p>
            <a:p>
              <a:pPr indent="266700" algn="just">
                <a:lnSpc>
                  <a:spcPct val="150000"/>
                </a:lnSpc>
                <a:spcAft>
                  <a:spcPts val="1000"/>
                </a:spcAft>
              </a:pPr>
              <a:r>
                <a:rPr lang="zh-CN" altLang="en-US" sz="1050" kern="100" dirty="0">
                  <a:ea typeface="等线" panose="02010600030101010101" pitchFamily="2" charset="-122"/>
                  <a:cs typeface="Times New Roman" panose="02020603050405020304" pitchFamily="18" charset="0"/>
                </a:rPr>
                <a:t>当需要签到时，具有管理权限的用户可以发起签到任务，并自定义签到时限和附加签到验证。若无任何验证，在签到时限内用户进入系统签到界面即可完成该次签到并显示签到成功。如果附加</a:t>
              </a:r>
              <a:r>
                <a:rPr lang="en-US" altLang="zh-CN" sz="1050" kern="100" dirty="0">
                  <a:ea typeface="等线" panose="02010600030101010101" pitchFamily="2" charset="-122"/>
                  <a:cs typeface="Times New Roman" panose="02020603050405020304" pitchFamily="18" charset="0"/>
                </a:rPr>
                <a:t>PIN</a:t>
              </a:r>
              <a:r>
                <a:rPr lang="zh-CN" altLang="en-US" sz="1050" kern="100" dirty="0">
                  <a:ea typeface="等线" panose="02010600030101010101" pitchFamily="2" charset="-122"/>
                  <a:cs typeface="Times New Roman" panose="02020603050405020304" pitchFamily="18" charset="0"/>
                </a:rPr>
                <a:t>码验证，发起签到的用户会则会收到系统随机生成标识该次签到的</a:t>
              </a:r>
              <a:r>
                <a:rPr lang="en-US" altLang="zh-CN" sz="1050" kern="100" dirty="0">
                  <a:ea typeface="等线" panose="02010600030101010101" pitchFamily="2" charset="-122"/>
                  <a:cs typeface="Times New Roman" panose="02020603050405020304" pitchFamily="18" charset="0"/>
                </a:rPr>
                <a:t>PIN</a:t>
              </a:r>
              <a:r>
                <a:rPr lang="zh-CN" altLang="en-US" sz="1050" kern="100" dirty="0">
                  <a:ea typeface="等线" panose="02010600030101010101" pitchFamily="2" charset="-122"/>
                  <a:cs typeface="Times New Roman" panose="02020603050405020304" pitchFamily="18" charset="0"/>
                </a:rPr>
                <a:t>码，在场的用户通过输入签到发起者公布的</a:t>
              </a:r>
              <a:r>
                <a:rPr lang="en-US" altLang="zh-CN" sz="1050" kern="100" dirty="0">
                  <a:ea typeface="等线" panose="02010600030101010101" pitchFamily="2" charset="-122"/>
                  <a:cs typeface="Times New Roman" panose="02020603050405020304" pitchFamily="18" charset="0"/>
                </a:rPr>
                <a:t>PIN</a:t>
              </a:r>
              <a:r>
                <a:rPr lang="zh-CN" altLang="en-US" sz="1050" kern="100" dirty="0">
                  <a:ea typeface="等线" panose="02010600030101010101" pitchFamily="2" charset="-122"/>
                  <a:cs typeface="Times New Roman" panose="02020603050405020304" pitchFamily="18" charset="0"/>
                </a:rPr>
                <a:t>码可完成</a:t>
              </a:r>
              <a:r>
                <a:rPr lang="en-US" altLang="zh-CN" sz="1050" kern="100" dirty="0">
                  <a:ea typeface="等线" panose="02010600030101010101" pitchFamily="2" charset="-122"/>
                  <a:cs typeface="Times New Roman" panose="02020603050405020304" pitchFamily="18" charset="0"/>
                </a:rPr>
                <a:t>PIN</a:t>
              </a:r>
              <a:r>
                <a:rPr lang="zh-CN" altLang="en-US" sz="1050" kern="100" dirty="0">
                  <a:ea typeface="等线" panose="02010600030101010101" pitchFamily="2" charset="-122"/>
                  <a:cs typeface="Times New Roman" panose="02020603050405020304" pitchFamily="18" charset="0"/>
                </a:rPr>
                <a:t>码验证。如果附加地理验证，加入课程用户在进入签到系统后，系统会尝试获取用户的地理位置，如果其地理位置与签到发起者的地理位置在合理范围内，则会满足地理验证。在签到时限内满足所有验证后，用户进入系统签到界面即可完成该次签到并显示签到成功。</a:t>
              </a:r>
            </a:p>
            <a:p>
              <a:pPr indent="266700" algn="just">
                <a:lnSpc>
                  <a:spcPct val="150000"/>
                </a:lnSpc>
                <a:spcAft>
                  <a:spcPts val="1000"/>
                </a:spcAft>
              </a:pPr>
              <a:r>
                <a:rPr lang="zh-CN" altLang="en-US" sz="1050" kern="100" dirty="0">
                  <a:ea typeface="等线" panose="02010600030101010101" pitchFamily="2" charset="-122"/>
                  <a:cs typeface="Times New Roman" panose="02020603050405020304" pitchFamily="18" charset="0"/>
                </a:rPr>
                <a:t>具有管理权限的用户能够随时查看或导出所有已加入课程用户的签到记录，而加入课程的用户可以随时查看自己的历史签到记录。</a:t>
              </a:r>
            </a:p>
          </p:txBody>
        </p:sp>
        <p:sp>
          <p:nvSpPr>
            <p:cNvPr id="10" name="矩形: 圆角 9">
              <a:extLst>
                <a:ext uri="{FF2B5EF4-FFF2-40B4-BE49-F238E27FC236}">
                  <a16:creationId xmlns:a16="http://schemas.microsoft.com/office/drawing/2014/main" id="{165CF98B-1469-4E45-ACD3-93A3661AA07E}"/>
                </a:ext>
              </a:extLst>
            </p:cNvPr>
            <p:cNvSpPr/>
            <p:nvPr/>
          </p:nvSpPr>
          <p:spPr>
            <a:xfrm>
              <a:off x="1416818" y="2199085"/>
              <a:ext cx="6310364" cy="4500712"/>
            </a:xfrm>
            <a:prstGeom prst="roundRect">
              <a:avLst/>
            </a:prstGeom>
            <a:noFill/>
            <a:ln w="50800">
              <a:solidFill>
                <a:srgbClr val="044C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0CF33537-D966-4A6A-A578-8F435E7D527E}"/>
                </a:ext>
              </a:extLst>
            </p:cNvPr>
            <p:cNvSpPr/>
            <p:nvPr/>
          </p:nvSpPr>
          <p:spPr>
            <a:xfrm>
              <a:off x="2863848" y="1425256"/>
              <a:ext cx="3416320" cy="646331"/>
            </a:xfrm>
            <a:prstGeom prst="rect">
              <a:avLst/>
            </a:prstGeom>
          </p:spPr>
          <p:txBody>
            <a:bodyPr wrap="none">
              <a:spAutoFit/>
            </a:bodyPr>
            <a:lstStyle/>
            <a:p>
              <a:pPr algn="ctr"/>
              <a:r>
                <a:rPr lang="zh-CN" altLang="en-US" b="1" dirty="0">
                  <a:solidFill>
                    <a:srgbClr val="044C27"/>
                  </a:solidFill>
                </a:rPr>
                <a:t>简要介绍核心的功能和使用流程</a:t>
              </a:r>
              <a:endParaRPr lang="en-US" altLang="zh-CN" b="1" dirty="0">
                <a:solidFill>
                  <a:srgbClr val="044C27"/>
                </a:solidFill>
              </a:endParaRPr>
            </a:p>
            <a:p>
              <a:pPr algn="ctr"/>
              <a:r>
                <a:rPr lang="zh-CN" altLang="en-US" b="1" dirty="0">
                  <a:solidFill>
                    <a:srgbClr val="044C27"/>
                  </a:solidFill>
                </a:rPr>
                <a:t>说明将开发一个什么系统。</a:t>
              </a:r>
            </a:p>
          </p:txBody>
        </p:sp>
      </p:grpSp>
    </p:spTree>
    <p:extLst>
      <p:ext uri="{BB962C8B-B14F-4D97-AF65-F5344CB8AC3E}">
        <p14:creationId xmlns:p14="http://schemas.microsoft.com/office/powerpoint/2010/main" val="3739000361"/>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8">
            <a:extLst>
              <a:ext uri="{FF2B5EF4-FFF2-40B4-BE49-F238E27FC236}">
                <a16:creationId xmlns:a16="http://schemas.microsoft.com/office/drawing/2014/main" id="{3D435FB0-6951-4A53-9489-C370F4BDE618}"/>
              </a:ext>
            </a:extLst>
          </p:cNvPr>
          <p:cNvSpPr/>
          <p:nvPr/>
        </p:nvSpPr>
        <p:spPr>
          <a:xfrm>
            <a:off x="2661593" y="171386"/>
            <a:ext cx="3820814" cy="646331"/>
          </a:xfrm>
          <a:prstGeom prst="rect">
            <a:avLst/>
          </a:prstGeom>
        </p:spPr>
        <p:txBody>
          <a:bodyPr wrap="square">
            <a:spAutoFit/>
          </a:bodyPr>
          <a:lstStyle/>
          <a:p>
            <a:pPr algn="ctr"/>
            <a:r>
              <a:rPr kumimoji="1" lang="en-US" altLang="zh-CN" sz="3600" b="1" dirty="0">
                <a:solidFill>
                  <a:srgbClr val="044C27"/>
                </a:solidFill>
                <a:latin typeface="Microsoft YaHei" charset="-122"/>
                <a:ea typeface="Microsoft YaHei" charset="-122"/>
                <a:cs typeface="Microsoft YaHei" charset="-122"/>
              </a:rPr>
              <a:t>1.1 </a:t>
            </a:r>
            <a:r>
              <a:rPr kumimoji="1" lang="zh-CN" altLang="en-US" sz="3600" b="1" dirty="0">
                <a:solidFill>
                  <a:srgbClr val="044C27"/>
                </a:solidFill>
                <a:latin typeface="Microsoft YaHei" charset="-122"/>
                <a:ea typeface="Microsoft YaHei" charset="-122"/>
                <a:cs typeface="Microsoft YaHei" charset="-122"/>
              </a:rPr>
              <a:t>问题陈述</a:t>
            </a:r>
          </a:p>
        </p:txBody>
      </p:sp>
      <p:grpSp>
        <p:nvGrpSpPr>
          <p:cNvPr id="14" name="组合 13">
            <a:extLst>
              <a:ext uri="{FF2B5EF4-FFF2-40B4-BE49-F238E27FC236}">
                <a16:creationId xmlns:a16="http://schemas.microsoft.com/office/drawing/2014/main" id="{1F00B555-6ECF-4A19-B24D-BB91D263AF56}"/>
              </a:ext>
            </a:extLst>
          </p:cNvPr>
          <p:cNvGrpSpPr/>
          <p:nvPr/>
        </p:nvGrpSpPr>
        <p:grpSpPr>
          <a:xfrm>
            <a:off x="1248184" y="2179236"/>
            <a:ext cx="6541477" cy="1781731"/>
            <a:chOff x="1416818" y="1554869"/>
            <a:chExt cx="6310364" cy="2082634"/>
          </a:xfrm>
        </p:grpSpPr>
        <p:sp>
          <p:nvSpPr>
            <p:cNvPr id="9" name="矩形 8">
              <a:extLst>
                <a:ext uri="{FF2B5EF4-FFF2-40B4-BE49-F238E27FC236}">
                  <a16:creationId xmlns:a16="http://schemas.microsoft.com/office/drawing/2014/main" id="{2EB1F6EA-4F15-423E-B7FA-BC5EC2E5BA27}"/>
                </a:ext>
              </a:extLst>
            </p:cNvPr>
            <p:cNvSpPr/>
            <p:nvPr/>
          </p:nvSpPr>
          <p:spPr>
            <a:xfrm>
              <a:off x="1579493" y="2344060"/>
              <a:ext cx="5985014" cy="1276663"/>
            </a:xfrm>
            <a:prstGeom prst="rect">
              <a:avLst/>
            </a:prstGeom>
          </p:spPr>
          <p:txBody>
            <a:bodyPr wrap="square">
              <a:spAutoFit/>
            </a:bodyPr>
            <a:lstStyle/>
            <a:p>
              <a:pPr indent="266700" algn="just">
                <a:lnSpc>
                  <a:spcPct val="150000"/>
                </a:lnSpc>
                <a:spcAft>
                  <a:spcPts val="1000"/>
                </a:spcAft>
              </a:pPr>
              <a:r>
                <a:rPr lang="zh-CN" altLang="en-US" kern="100" dirty="0">
                  <a:ea typeface="等线" panose="02010600030101010101" pitchFamily="2" charset="-122"/>
                  <a:cs typeface="Times New Roman" panose="02020603050405020304" pitchFamily="18" charset="0"/>
                </a:rPr>
                <a:t>本系统基于微信平台的小程序实现，采用</a:t>
              </a:r>
              <a:r>
                <a:rPr lang="en-US" altLang="zh-CN" kern="100" dirty="0">
                  <a:ea typeface="等线" panose="02010600030101010101" pitchFamily="2" charset="-122"/>
                  <a:cs typeface="Times New Roman" panose="02020603050405020304" pitchFamily="18" charset="0"/>
                </a:rPr>
                <a:t>JavaScript</a:t>
              </a:r>
              <a:r>
                <a:rPr lang="zh-CN" altLang="en-US" kern="100" dirty="0">
                  <a:ea typeface="等线" panose="02010600030101010101" pitchFamily="2" charset="-122"/>
                  <a:cs typeface="Times New Roman" panose="02020603050405020304" pitchFamily="18" charset="0"/>
                </a:rPr>
                <a:t>语言，主要面向移动平台。</a:t>
              </a:r>
              <a:endParaRPr lang="en-US" altLang="zh-CN" kern="100" dirty="0">
                <a:ea typeface="等线" panose="02010600030101010101" pitchFamily="2" charset="-122"/>
                <a:cs typeface="Times New Roman" panose="02020603050405020304" pitchFamily="18" charset="0"/>
              </a:endParaRPr>
            </a:p>
          </p:txBody>
        </p:sp>
        <p:sp>
          <p:nvSpPr>
            <p:cNvPr id="10" name="矩形: 圆角 9">
              <a:extLst>
                <a:ext uri="{FF2B5EF4-FFF2-40B4-BE49-F238E27FC236}">
                  <a16:creationId xmlns:a16="http://schemas.microsoft.com/office/drawing/2014/main" id="{165CF98B-1469-4E45-ACD3-93A3661AA07E}"/>
                </a:ext>
              </a:extLst>
            </p:cNvPr>
            <p:cNvSpPr/>
            <p:nvPr/>
          </p:nvSpPr>
          <p:spPr>
            <a:xfrm>
              <a:off x="1416818" y="2199085"/>
              <a:ext cx="6310364" cy="1438418"/>
            </a:xfrm>
            <a:prstGeom prst="roundRect">
              <a:avLst/>
            </a:prstGeom>
            <a:noFill/>
            <a:ln w="50800">
              <a:solidFill>
                <a:srgbClr val="044C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1" name="矩形 10">
              <a:extLst>
                <a:ext uri="{FF2B5EF4-FFF2-40B4-BE49-F238E27FC236}">
                  <a16:creationId xmlns:a16="http://schemas.microsoft.com/office/drawing/2014/main" id="{0CF33537-D966-4A6A-A578-8F435E7D527E}"/>
                </a:ext>
              </a:extLst>
            </p:cNvPr>
            <p:cNvSpPr/>
            <p:nvPr/>
          </p:nvSpPr>
          <p:spPr>
            <a:xfrm>
              <a:off x="2556069" y="1554869"/>
              <a:ext cx="4031874" cy="579711"/>
            </a:xfrm>
            <a:prstGeom prst="rect">
              <a:avLst/>
            </a:prstGeom>
          </p:spPr>
          <p:txBody>
            <a:bodyPr wrap="none">
              <a:spAutoFit/>
            </a:bodyPr>
            <a:lstStyle/>
            <a:p>
              <a:pPr algn="ctr"/>
              <a:r>
                <a:rPr lang="zh-CN" altLang="en-US" sz="2000" b="1" dirty="0">
                  <a:solidFill>
                    <a:srgbClr val="044C27"/>
                  </a:solidFill>
                </a:rPr>
                <a:t>最后简述程序实现平台和使用语言</a:t>
              </a:r>
            </a:p>
          </p:txBody>
        </p:sp>
      </p:grpSp>
    </p:spTree>
    <p:extLst>
      <p:ext uri="{BB962C8B-B14F-4D97-AF65-F5344CB8AC3E}">
        <p14:creationId xmlns:p14="http://schemas.microsoft.com/office/powerpoint/2010/main" val="4057047074"/>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8">
            <a:extLst>
              <a:ext uri="{FF2B5EF4-FFF2-40B4-BE49-F238E27FC236}">
                <a16:creationId xmlns:a16="http://schemas.microsoft.com/office/drawing/2014/main" id="{3D435FB0-6951-4A53-9489-C370F4BDE618}"/>
              </a:ext>
            </a:extLst>
          </p:cNvPr>
          <p:cNvSpPr/>
          <p:nvPr/>
        </p:nvSpPr>
        <p:spPr>
          <a:xfrm>
            <a:off x="2661593" y="56058"/>
            <a:ext cx="3820814" cy="523220"/>
          </a:xfrm>
          <a:prstGeom prst="rect">
            <a:avLst/>
          </a:prstGeom>
        </p:spPr>
        <p:txBody>
          <a:bodyPr wrap="square">
            <a:spAutoFit/>
          </a:bodyPr>
          <a:lstStyle/>
          <a:p>
            <a:pPr algn="ctr"/>
            <a:r>
              <a:rPr kumimoji="1" lang="en-US" altLang="zh-CN" sz="2800" b="1" dirty="0">
                <a:solidFill>
                  <a:srgbClr val="044C27"/>
                </a:solidFill>
                <a:latin typeface="Microsoft YaHei" charset="-122"/>
                <a:ea typeface="Microsoft YaHei" charset="-122"/>
                <a:cs typeface="Microsoft YaHei" charset="-122"/>
              </a:rPr>
              <a:t>1.2 </a:t>
            </a:r>
            <a:r>
              <a:rPr kumimoji="1" lang="zh-CN" altLang="en-US" sz="2800" b="1" dirty="0">
                <a:solidFill>
                  <a:srgbClr val="044C27"/>
                </a:solidFill>
                <a:latin typeface="Microsoft YaHei" charset="-122"/>
                <a:ea typeface="Microsoft YaHei" charset="-122"/>
                <a:cs typeface="Microsoft YaHei" charset="-122"/>
              </a:rPr>
              <a:t>用例析取</a:t>
            </a:r>
          </a:p>
        </p:txBody>
      </p:sp>
      <p:grpSp>
        <p:nvGrpSpPr>
          <p:cNvPr id="14" name="组合 13">
            <a:extLst>
              <a:ext uri="{FF2B5EF4-FFF2-40B4-BE49-F238E27FC236}">
                <a16:creationId xmlns:a16="http://schemas.microsoft.com/office/drawing/2014/main" id="{1F00B555-6ECF-4A19-B24D-BB91D263AF56}"/>
              </a:ext>
            </a:extLst>
          </p:cNvPr>
          <p:cNvGrpSpPr/>
          <p:nvPr/>
        </p:nvGrpSpPr>
        <p:grpSpPr>
          <a:xfrm>
            <a:off x="1273661" y="608859"/>
            <a:ext cx="6596678" cy="6053198"/>
            <a:chOff x="472738" y="2052777"/>
            <a:chExt cx="7804211" cy="1584726"/>
          </a:xfrm>
        </p:grpSpPr>
        <p:sp>
          <p:nvSpPr>
            <p:cNvPr id="10" name="矩形: 圆角 9">
              <a:extLst>
                <a:ext uri="{FF2B5EF4-FFF2-40B4-BE49-F238E27FC236}">
                  <a16:creationId xmlns:a16="http://schemas.microsoft.com/office/drawing/2014/main" id="{165CF98B-1469-4E45-ACD3-93A3661AA07E}"/>
                </a:ext>
              </a:extLst>
            </p:cNvPr>
            <p:cNvSpPr/>
            <p:nvPr/>
          </p:nvSpPr>
          <p:spPr>
            <a:xfrm>
              <a:off x="1416818" y="2199085"/>
              <a:ext cx="6310364" cy="1438418"/>
            </a:xfrm>
            <a:prstGeom prst="roundRect">
              <a:avLst/>
            </a:prstGeom>
            <a:noFill/>
            <a:ln w="50800">
              <a:solidFill>
                <a:srgbClr val="044C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1" name="矩形 10">
              <a:extLst>
                <a:ext uri="{FF2B5EF4-FFF2-40B4-BE49-F238E27FC236}">
                  <a16:creationId xmlns:a16="http://schemas.microsoft.com/office/drawing/2014/main" id="{0CF33537-D966-4A6A-A578-8F435E7D527E}"/>
                </a:ext>
              </a:extLst>
            </p:cNvPr>
            <p:cNvSpPr/>
            <p:nvPr/>
          </p:nvSpPr>
          <p:spPr>
            <a:xfrm>
              <a:off x="472738" y="2052777"/>
              <a:ext cx="7804211" cy="104749"/>
            </a:xfrm>
            <a:prstGeom prst="rect">
              <a:avLst/>
            </a:prstGeom>
          </p:spPr>
          <p:txBody>
            <a:bodyPr wrap="none">
              <a:spAutoFit/>
            </a:bodyPr>
            <a:lstStyle/>
            <a:p>
              <a:pPr algn="ctr"/>
              <a:r>
                <a:rPr lang="zh-CN" altLang="en-US" sz="2000" b="1" dirty="0">
                  <a:solidFill>
                    <a:srgbClr val="044C27"/>
                  </a:solidFill>
                </a:rPr>
                <a:t>该部分对本系统的用例进行了析取，得到本系统的用例图</a:t>
              </a:r>
            </a:p>
          </p:txBody>
        </p:sp>
      </p:grpSp>
      <p:pic>
        <p:nvPicPr>
          <p:cNvPr id="1026" name="Picture 2" descr="project">
            <a:extLst>
              <a:ext uri="{FF2B5EF4-FFF2-40B4-BE49-F238E27FC236}">
                <a16:creationId xmlns:a16="http://schemas.microsoft.com/office/drawing/2014/main" id="{579F7F75-9F20-499D-B4C1-467B6DFCE5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5813" y="1157509"/>
            <a:ext cx="4105709" cy="522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3277653"/>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7514D5F-0655-4038-994B-8C6346AFB37A}"/>
              </a:ext>
            </a:extLst>
          </p:cNvPr>
          <p:cNvSpPr/>
          <p:nvPr/>
        </p:nvSpPr>
        <p:spPr>
          <a:xfrm>
            <a:off x="1331841" y="2374482"/>
            <a:ext cx="6480318" cy="1569660"/>
          </a:xfrm>
          <a:prstGeom prst="rect">
            <a:avLst/>
          </a:prstGeom>
        </p:spPr>
        <p:txBody>
          <a:bodyPr wrap="square">
            <a:spAutoFit/>
          </a:bodyPr>
          <a:lstStyle/>
          <a:p>
            <a:r>
              <a:rPr lang="en-US" altLang="zh-CN" sz="2400" dirty="0">
                <a:solidFill>
                  <a:srgbClr val="044C27"/>
                </a:solidFill>
              </a:rPr>
              <a:t>	</a:t>
            </a:r>
            <a:r>
              <a:rPr lang="zh-CN" altLang="en-US" sz="2400" dirty="0">
                <a:solidFill>
                  <a:srgbClr val="044C27"/>
                </a:solidFill>
              </a:rPr>
              <a:t>该部分需要对本系统的用例进行详细的描述，其中包括名称、简要说明、参与者、事件流、特殊需求、前置条件、后置条件、活动图等。</a:t>
            </a:r>
          </a:p>
        </p:txBody>
      </p:sp>
      <p:sp>
        <p:nvSpPr>
          <p:cNvPr id="6" name="Rectangle 18">
            <a:extLst>
              <a:ext uri="{FF2B5EF4-FFF2-40B4-BE49-F238E27FC236}">
                <a16:creationId xmlns:a16="http://schemas.microsoft.com/office/drawing/2014/main" id="{26BC1CC6-E83E-41D9-B25D-4E1A93F702DA}"/>
              </a:ext>
            </a:extLst>
          </p:cNvPr>
          <p:cNvSpPr/>
          <p:nvPr/>
        </p:nvSpPr>
        <p:spPr>
          <a:xfrm>
            <a:off x="2661593" y="56058"/>
            <a:ext cx="3820814" cy="523220"/>
          </a:xfrm>
          <a:prstGeom prst="rect">
            <a:avLst/>
          </a:prstGeom>
        </p:spPr>
        <p:txBody>
          <a:bodyPr wrap="square">
            <a:spAutoFit/>
          </a:bodyPr>
          <a:lstStyle/>
          <a:p>
            <a:pPr algn="ctr"/>
            <a:r>
              <a:rPr kumimoji="1" lang="en-US" altLang="zh-CN" sz="2800" b="1" dirty="0">
                <a:solidFill>
                  <a:srgbClr val="044C27"/>
                </a:solidFill>
                <a:latin typeface="Microsoft YaHei" charset="-122"/>
                <a:ea typeface="Microsoft YaHei" charset="-122"/>
                <a:cs typeface="Microsoft YaHei" charset="-122"/>
              </a:rPr>
              <a:t>1.3 </a:t>
            </a:r>
            <a:r>
              <a:rPr kumimoji="1" lang="zh-CN" altLang="en-US" sz="2800" b="1" dirty="0">
                <a:solidFill>
                  <a:srgbClr val="044C27"/>
                </a:solidFill>
                <a:latin typeface="Microsoft YaHei" charset="-122"/>
                <a:ea typeface="Microsoft YaHei" charset="-122"/>
                <a:cs typeface="Microsoft YaHei" charset="-122"/>
              </a:rPr>
              <a:t>用例规约</a:t>
            </a:r>
          </a:p>
        </p:txBody>
      </p:sp>
    </p:spTree>
    <p:extLst>
      <p:ext uri="{BB962C8B-B14F-4D97-AF65-F5344CB8AC3E}">
        <p14:creationId xmlns:p14="http://schemas.microsoft.com/office/powerpoint/2010/main" val="297787735"/>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7532AAD4-0FA5-4582-83B1-81225A9FC3A5}"/>
              </a:ext>
            </a:extLst>
          </p:cNvPr>
          <p:cNvPicPr>
            <a:picLocks noChangeAspect="1"/>
          </p:cNvPicPr>
          <p:nvPr/>
        </p:nvPicPr>
        <p:blipFill>
          <a:blip r:embed="rId3"/>
          <a:stretch>
            <a:fillRect/>
          </a:stretch>
        </p:blipFill>
        <p:spPr>
          <a:xfrm>
            <a:off x="0" y="536428"/>
            <a:ext cx="5449134" cy="6019494"/>
          </a:xfrm>
          <a:prstGeom prst="rect">
            <a:avLst/>
          </a:prstGeom>
        </p:spPr>
      </p:pic>
      <p:sp>
        <p:nvSpPr>
          <p:cNvPr id="6" name="Rectangle 18">
            <a:extLst>
              <a:ext uri="{FF2B5EF4-FFF2-40B4-BE49-F238E27FC236}">
                <a16:creationId xmlns:a16="http://schemas.microsoft.com/office/drawing/2014/main" id="{26BC1CC6-E83E-41D9-B25D-4E1A93F702DA}"/>
              </a:ext>
            </a:extLst>
          </p:cNvPr>
          <p:cNvSpPr/>
          <p:nvPr/>
        </p:nvSpPr>
        <p:spPr>
          <a:xfrm>
            <a:off x="2661593" y="56058"/>
            <a:ext cx="3820814" cy="523220"/>
          </a:xfrm>
          <a:prstGeom prst="rect">
            <a:avLst/>
          </a:prstGeom>
        </p:spPr>
        <p:txBody>
          <a:bodyPr wrap="square">
            <a:spAutoFit/>
          </a:bodyPr>
          <a:lstStyle/>
          <a:p>
            <a:pPr algn="ctr"/>
            <a:r>
              <a:rPr kumimoji="1" lang="en-US" altLang="zh-CN" sz="2800" b="1" dirty="0">
                <a:solidFill>
                  <a:srgbClr val="044C27"/>
                </a:solidFill>
                <a:latin typeface="Microsoft YaHei" charset="-122"/>
                <a:ea typeface="Microsoft YaHei" charset="-122"/>
                <a:cs typeface="Microsoft YaHei" charset="-122"/>
              </a:rPr>
              <a:t>1.3 </a:t>
            </a:r>
            <a:r>
              <a:rPr kumimoji="1" lang="zh-CN" altLang="en-US" sz="2800" b="1" dirty="0">
                <a:solidFill>
                  <a:srgbClr val="044C27"/>
                </a:solidFill>
                <a:latin typeface="Microsoft YaHei" charset="-122"/>
                <a:ea typeface="Microsoft YaHei" charset="-122"/>
                <a:cs typeface="Microsoft YaHei" charset="-122"/>
              </a:rPr>
              <a:t>用例规约</a:t>
            </a:r>
          </a:p>
        </p:txBody>
      </p:sp>
      <p:sp>
        <p:nvSpPr>
          <p:cNvPr id="8" name="矩形: 圆角 7">
            <a:extLst>
              <a:ext uri="{FF2B5EF4-FFF2-40B4-BE49-F238E27FC236}">
                <a16:creationId xmlns:a16="http://schemas.microsoft.com/office/drawing/2014/main" id="{53AF9BDD-F4D5-4DD8-AE5F-5470A2B09A3A}"/>
              </a:ext>
            </a:extLst>
          </p:cNvPr>
          <p:cNvSpPr/>
          <p:nvPr/>
        </p:nvSpPr>
        <p:spPr>
          <a:xfrm>
            <a:off x="2328522" y="6079944"/>
            <a:ext cx="1610432" cy="282513"/>
          </a:xfrm>
          <a:prstGeom prst="roundRect">
            <a:avLst/>
          </a:prstGeom>
          <a:noFill/>
          <a:ln w="50800">
            <a:solidFill>
              <a:srgbClr val="044C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0" name="矩形: 圆角 9">
            <a:extLst>
              <a:ext uri="{FF2B5EF4-FFF2-40B4-BE49-F238E27FC236}">
                <a16:creationId xmlns:a16="http://schemas.microsoft.com/office/drawing/2014/main" id="{9FE07D7A-BD13-4ABB-96C1-8D7DC59B19F9}"/>
              </a:ext>
            </a:extLst>
          </p:cNvPr>
          <p:cNvSpPr/>
          <p:nvPr/>
        </p:nvSpPr>
        <p:spPr>
          <a:xfrm>
            <a:off x="2573476" y="5655856"/>
            <a:ext cx="694357" cy="282513"/>
          </a:xfrm>
          <a:prstGeom prst="roundRect">
            <a:avLst/>
          </a:prstGeom>
          <a:noFill/>
          <a:ln w="50800">
            <a:solidFill>
              <a:srgbClr val="044C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18" name="直接连接符 17">
            <a:extLst>
              <a:ext uri="{FF2B5EF4-FFF2-40B4-BE49-F238E27FC236}">
                <a16:creationId xmlns:a16="http://schemas.microsoft.com/office/drawing/2014/main" id="{AFC63337-F1F3-4F75-9AF2-E1FCD7FE4009}"/>
              </a:ext>
            </a:extLst>
          </p:cNvPr>
          <p:cNvCxnSpPr>
            <a:cxnSpLocks/>
            <a:stCxn id="10" idx="3"/>
            <a:endCxn id="21" idx="1"/>
          </p:cNvCxnSpPr>
          <p:nvPr/>
        </p:nvCxnSpPr>
        <p:spPr>
          <a:xfrm flipV="1">
            <a:off x="3267833" y="3186078"/>
            <a:ext cx="2675935" cy="2611035"/>
          </a:xfrm>
          <a:prstGeom prst="line">
            <a:avLst/>
          </a:prstGeom>
          <a:ln w="50800">
            <a:solidFill>
              <a:srgbClr val="044C27"/>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058B1F3D-E157-44F9-89C4-4ECA219B529C}"/>
              </a:ext>
            </a:extLst>
          </p:cNvPr>
          <p:cNvCxnSpPr>
            <a:cxnSpLocks/>
            <a:stCxn id="8" idx="3"/>
            <a:endCxn id="23" idx="1"/>
          </p:cNvCxnSpPr>
          <p:nvPr/>
        </p:nvCxnSpPr>
        <p:spPr>
          <a:xfrm flipV="1">
            <a:off x="3938954" y="5338205"/>
            <a:ext cx="2074497" cy="882996"/>
          </a:xfrm>
          <a:prstGeom prst="line">
            <a:avLst/>
          </a:prstGeom>
          <a:ln w="50800">
            <a:solidFill>
              <a:srgbClr val="044C27"/>
            </a:solidFill>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74063E9F-564E-427C-AE46-80A5BF0C85F3}"/>
              </a:ext>
            </a:extLst>
          </p:cNvPr>
          <p:cNvSpPr/>
          <p:nvPr/>
        </p:nvSpPr>
        <p:spPr>
          <a:xfrm>
            <a:off x="5943768" y="2585913"/>
            <a:ext cx="2767886" cy="1200329"/>
          </a:xfrm>
          <a:prstGeom prst="rect">
            <a:avLst/>
          </a:prstGeom>
        </p:spPr>
        <p:txBody>
          <a:bodyPr wrap="square">
            <a:spAutoFit/>
          </a:bodyPr>
          <a:lstStyle/>
          <a:p>
            <a:r>
              <a:rPr lang="zh-CN" altLang="en-US" sz="2400" dirty="0">
                <a:solidFill>
                  <a:srgbClr val="044C27"/>
                </a:solidFill>
              </a:rPr>
              <a:t>成双出现的符号要注意，例如同步条和开始结束符号</a:t>
            </a:r>
          </a:p>
        </p:txBody>
      </p:sp>
      <p:sp>
        <p:nvSpPr>
          <p:cNvPr id="23" name="矩形 22">
            <a:extLst>
              <a:ext uri="{FF2B5EF4-FFF2-40B4-BE49-F238E27FC236}">
                <a16:creationId xmlns:a16="http://schemas.microsoft.com/office/drawing/2014/main" id="{BC7F0CC0-7E9C-443F-AD12-DA032BD8275A}"/>
              </a:ext>
            </a:extLst>
          </p:cNvPr>
          <p:cNvSpPr/>
          <p:nvPr/>
        </p:nvSpPr>
        <p:spPr>
          <a:xfrm>
            <a:off x="6013451" y="4738040"/>
            <a:ext cx="2185615" cy="1200329"/>
          </a:xfrm>
          <a:prstGeom prst="rect">
            <a:avLst/>
          </a:prstGeom>
        </p:spPr>
        <p:txBody>
          <a:bodyPr wrap="square">
            <a:spAutoFit/>
          </a:bodyPr>
          <a:lstStyle/>
          <a:p>
            <a:r>
              <a:rPr lang="zh-CN" altLang="en-US" sz="2400" dirty="0">
                <a:solidFill>
                  <a:srgbClr val="044C27"/>
                </a:solidFill>
              </a:rPr>
              <a:t>图要有名字，文字大小不能太小</a:t>
            </a:r>
            <a:endParaRPr lang="en-US" altLang="zh-CN" sz="2400" dirty="0">
              <a:solidFill>
                <a:srgbClr val="044C27"/>
              </a:solidFill>
            </a:endParaRPr>
          </a:p>
        </p:txBody>
      </p:sp>
      <p:sp>
        <p:nvSpPr>
          <p:cNvPr id="30" name="矩形: 圆角 29">
            <a:extLst>
              <a:ext uri="{FF2B5EF4-FFF2-40B4-BE49-F238E27FC236}">
                <a16:creationId xmlns:a16="http://schemas.microsoft.com/office/drawing/2014/main" id="{C503EB79-0FDC-412E-AE07-0C86496F4836}"/>
              </a:ext>
            </a:extLst>
          </p:cNvPr>
          <p:cNvSpPr/>
          <p:nvPr/>
        </p:nvSpPr>
        <p:spPr>
          <a:xfrm>
            <a:off x="1879119" y="2666488"/>
            <a:ext cx="1610432" cy="236759"/>
          </a:xfrm>
          <a:prstGeom prst="roundRect">
            <a:avLst/>
          </a:prstGeom>
          <a:noFill/>
          <a:ln w="50800">
            <a:solidFill>
              <a:srgbClr val="044C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31" name="直接连接符 30">
            <a:extLst>
              <a:ext uri="{FF2B5EF4-FFF2-40B4-BE49-F238E27FC236}">
                <a16:creationId xmlns:a16="http://schemas.microsoft.com/office/drawing/2014/main" id="{92144FB8-4D86-49F3-AA2E-AF7F167EF861}"/>
              </a:ext>
            </a:extLst>
          </p:cNvPr>
          <p:cNvCxnSpPr>
            <a:cxnSpLocks/>
            <a:stCxn id="30" idx="3"/>
            <a:endCxn id="33" idx="1"/>
          </p:cNvCxnSpPr>
          <p:nvPr/>
        </p:nvCxnSpPr>
        <p:spPr>
          <a:xfrm flipV="1">
            <a:off x="3489551" y="1467179"/>
            <a:ext cx="2454217" cy="1317689"/>
          </a:xfrm>
          <a:prstGeom prst="line">
            <a:avLst/>
          </a:prstGeom>
          <a:ln w="50800">
            <a:solidFill>
              <a:srgbClr val="044C27"/>
            </a:solidFill>
          </a:ln>
        </p:spPr>
        <p:style>
          <a:lnRef idx="1">
            <a:schemeClr val="accent1"/>
          </a:lnRef>
          <a:fillRef idx="0">
            <a:schemeClr val="accent1"/>
          </a:fillRef>
          <a:effectRef idx="0">
            <a:schemeClr val="accent1"/>
          </a:effectRef>
          <a:fontRef idx="minor">
            <a:schemeClr val="tx1"/>
          </a:fontRef>
        </p:style>
      </p:cxnSp>
      <p:sp>
        <p:nvSpPr>
          <p:cNvPr id="33" name="矩形 32">
            <a:extLst>
              <a:ext uri="{FF2B5EF4-FFF2-40B4-BE49-F238E27FC236}">
                <a16:creationId xmlns:a16="http://schemas.microsoft.com/office/drawing/2014/main" id="{519DBEB5-9109-4B1B-9961-5DE4A34317CB}"/>
              </a:ext>
            </a:extLst>
          </p:cNvPr>
          <p:cNvSpPr/>
          <p:nvPr/>
        </p:nvSpPr>
        <p:spPr>
          <a:xfrm>
            <a:off x="5943768" y="1051680"/>
            <a:ext cx="2767886" cy="830997"/>
          </a:xfrm>
          <a:prstGeom prst="rect">
            <a:avLst/>
          </a:prstGeom>
        </p:spPr>
        <p:txBody>
          <a:bodyPr wrap="square">
            <a:spAutoFit/>
          </a:bodyPr>
          <a:lstStyle/>
          <a:p>
            <a:r>
              <a:rPr lang="zh-CN" altLang="en-US" sz="2400" dirty="0">
                <a:solidFill>
                  <a:srgbClr val="044C27"/>
                </a:solidFill>
              </a:rPr>
              <a:t>用词要准确，不能出现二义性</a:t>
            </a:r>
          </a:p>
        </p:txBody>
      </p:sp>
    </p:spTree>
    <p:extLst>
      <p:ext uri="{BB962C8B-B14F-4D97-AF65-F5344CB8AC3E}">
        <p14:creationId xmlns:p14="http://schemas.microsoft.com/office/powerpoint/2010/main" val="2123328197"/>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8">
            <a:extLst>
              <a:ext uri="{FF2B5EF4-FFF2-40B4-BE49-F238E27FC236}">
                <a16:creationId xmlns:a16="http://schemas.microsoft.com/office/drawing/2014/main" id="{2C7DF06B-3B43-407C-A7BD-C4B09F484F57}"/>
              </a:ext>
            </a:extLst>
          </p:cNvPr>
          <p:cNvSpPr/>
          <p:nvPr/>
        </p:nvSpPr>
        <p:spPr>
          <a:xfrm>
            <a:off x="2661593" y="56058"/>
            <a:ext cx="3820814" cy="523220"/>
          </a:xfrm>
          <a:prstGeom prst="rect">
            <a:avLst/>
          </a:prstGeom>
        </p:spPr>
        <p:txBody>
          <a:bodyPr wrap="square">
            <a:spAutoFit/>
          </a:bodyPr>
          <a:lstStyle/>
          <a:p>
            <a:pPr algn="ctr"/>
            <a:r>
              <a:rPr kumimoji="1" lang="en-US" altLang="zh-CN" sz="2800" b="1" dirty="0">
                <a:solidFill>
                  <a:srgbClr val="044C27"/>
                </a:solidFill>
                <a:latin typeface="Microsoft YaHei" charset="-122"/>
                <a:ea typeface="Microsoft YaHei" charset="-122"/>
                <a:cs typeface="Microsoft YaHei" charset="-122"/>
              </a:rPr>
              <a:t>1.4 </a:t>
            </a:r>
            <a:r>
              <a:rPr kumimoji="1" lang="zh-CN" altLang="en-US" sz="2800" b="1" dirty="0">
                <a:solidFill>
                  <a:srgbClr val="044C27"/>
                </a:solidFill>
                <a:latin typeface="Microsoft YaHei" charset="-122"/>
                <a:ea typeface="Microsoft YaHei" charset="-122"/>
                <a:cs typeface="Microsoft YaHei" charset="-122"/>
              </a:rPr>
              <a:t>补充规约</a:t>
            </a:r>
          </a:p>
        </p:txBody>
      </p:sp>
      <p:sp>
        <p:nvSpPr>
          <p:cNvPr id="5" name="矩形 4">
            <a:extLst>
              <a:ext uri="{FF2B5EF4-FFF2-40B4-BE49-F238E27FC236}">
                <a16:creationId xmlns:a16="http://schemas.microsoft.com/office/drawing/2014/main" id="{DF0E6FFD-41C1-46F3-A3E8-1126665D7330}"/>
              </a:ext>
            </a:extLst>
          </p:cNvPr>
          <p:cNvSpPr/>
          <p:nvPr/>
        </p:nvSpPr>
        <p:spPr>
          <a:xfrm>
            <a:off x="3188057" y="2644171"/>
            <a:ext cx="2767886" cy="3785652"/>
          </a:xfrm>
          <a:prstGeom prst="rect">
            <a:avLst/>
          </a:prstGeom>
        </p:spPr>
        <p:txBody>
          <a:bodyPr wrap="square">
            <a:spAutoFit/>
          </a:bodyPr>
          <a:lstStyle/>
          <a:p>
            <a:pPr algn="ctr"/>
            <a:r>
              <a:rPr lang="en-US" altLang="zh-CN" sz="2400" dirty="0">
                <a:solidFill>
                  <a:srgbClr val="044C27"/>
                </a:solidFill>
              </a:rPr>
              <a:t>1.</a:t>
            </a:r>
            <a:r>
              <a:rPr lang="zh-CN" altLang="en-US" sz="2400" dirty="0">
                <a:solidFill>
                  <a:srgbClr val="044C27"/>
                </a:solidFill>
              </a:rPr>
              <a:t>目标</a:t>
            </a:r>
            <a:endParaRPr lang="en-US" altLang="zh-CN" sz="2400" dirty="0">
              <a:solidFill>
                <a:srgbClr val="044C27"/>
              </a:solidFill>
            </a:endParaRPr>
          </a:p>
          <a:p>
            <a:pPr algn="ctr"/>
            <a:r>
              <a:rPr lang="en-US" altLang="zh-CN" sz="2400" dirty="0">
                <a:solidFill>
                  <a:srgbClr val="044C27"/>
                </a:solidFill>
              </a:rPr>
              <a:t>2.</a:t>
            </a:r>
            <a:r>
              <a:rPr lang="zh-CN" altLang="en-US" sz="2400" dirty="0">
                <a:solidFill>
                  <a:srgbClr val="044C27"/>
                </a:solidFill>
              </a:rPr>
              <a:t>范围</a:t>
            </a:r>
            <a:endParaRPr lang="en-US" altLang="zh-CN" sz="2400" dirty="0">
              <a:solidFill>
                <a:srgbClr val="044C27"/>
              </a:solidFill>
            </a:endParaRPr>
          </a:p>
          <a:p>
            <a:pPr algn="ctr"/>
            <a:r>
              <a:rPr lang="en-US" altLang="zh-CN" sz="2400" dirty="0">
                <a:solidFill>
                  <a:srgbClr val="044C27"/>
                </a:solidFill>
              </a:rPr>
              <a:t>3.</a:t>
            </a:r>
            <a:r>
              <a:rPr lang="zh-CN" altLang="en-US" sz="2400" dirty="0">
                <a:solidFill>
                  <a:srgbClr val="044C27"/>
                </a:solidFill>
              </a:rPr>
              <a:t>参考</a:t>
            </a:r>
            <a:endParaRPr lang="en-US" altLang="zh-CN" sz="2400" dirty="0">
              <a:solidFill>
                <a:srgbClr val="044C27"/>
              </a:solidFill>
            </a:endParaRPr>
          </a:p>
          <a:p>
            <a:pPr algn="ctr"/>
            <a:r>
              <a:rPr lang="en-US" altLang="zh-CN" sz="2400" dirty="0">
                <a:solidFill>
                  <a:srgbClr val="044C27"/>
                </a:solidFill>
              </a:rPr>
              <a:t>4.</a:t>
            </a:r>
            <a:r>
              <a:rPr lang="zh-CN" altLang="en-US" sz="2400" dirty="0">
                <a:solidFill>
                  <a:srgbClr val="044C27"/>
                </a:solidFill>
              </a:rPr>
              <a:t>可靠性</a:t>
            </a:r>
            <a:endParaRPr lang="en-US" altLang="zh-CN" sz="2400" dirty="0">
              <a:solidFill>
                <a:srgbClr val="044C27"/>
              </a:solidFill>
            </a:endParaRPr>
          </a:p>
          <a:p>
            <a:pPr algn="ctr"/>
            <a:r>
              <a:rPr lang="en-US" altLang="zh-CN" sz="2400" dirty="0">
                <a:solidFill>
                  <a:srgbClr val="044C27"/>
                </a:solidFill>
              </a:rPr>
              <a:t>5.</a:t>
            </a:r>
            <a:r>
              <a:rPr lang="zh-CN" altLang="en-US" sz="2400" dirty="0">
                <a:solidFill>
                  <a:srgbClr val="044C27"/>
                </a:solidFill>
              </a:rPr>
              <a:t>安全性</a:t>
            </a:r>
            <a:endParaRPr lang="en-US" altLang="zh-CN" sz="2400" dirty="0">
              <a:solidFill>
                <a:srgbClr val="044C27"/>
              </a:solidFill>
            </a:endParaRPr>
          </a:p>
          <a:p>
            <a:pPr algn="ctr"/>
            <a:r>
              <a:rPr lang="en-US" altLang="zh-CN" sz="2400" dirty="0">
                <a:solidFill>
                  <a:srgbClr val="044C27"/>
                </a:solidFill>
              </a:rPr>
              <a:t>6.</a:t>
            </a:r>
            <a:r>
              <a:rPr lang="zh-CN" altLang="en-US" sz="2400" dirty="0">
                <a:solidFill>
                  <a:srgbClr val="044C27"/>
                </a:solidFill>
              </a:rPr>
              <a:t>可用性</a:t>
            </a:r>
            <a:endParaRPr lang="en-US" altLang="zh-CN" sz="2400" dirty="0">
              <a:solidFill>
                <a:srgbClr val="044C27"/>
              </a:solidFill>
            </a:endParaRPr>
          </a:p>
          <a:p>
            <a:pPr algn="ctr"/>
            <a:r>
              <a:rPr lang="en-US" altLang="zh-CN" sz="2400" dirty="0">
                <a:solidFill>
                  <a:srgbClr val="044C27"/>
                </a:solidFill>
              </a:rPr>
              <a:t>7.</a:t>
            </a:r>
            <a:r>
              <a:rPr lang="zh-CN" altLang="en-US" sz="2400" dirty="0">
                <a:solidFill>
                  <a:srgbClr val="044C27"/>
                </a:solidFill>
              </a:rPr>
              <a:t>性能</a:t>
            </a:r>
            <a:endParaRPr lang="en-US" altLang="zh-CN" sz="2400" dirty="0">
              <a:solidFill>
                <a:srgbClr val="044C27"/>
              </a:solidFill>
            </a:endParaRPr>
          </a:p>
          <a:p>
            <a:pPr algn="ctr"/>
            <a:r>
              <a:rPr lang="en-US" altLang="zh-CN" sz="2400" dirty="0">
                <a:solidFill>
                  <a:srgbClr val="044C27"/>
                </a:solidFill>
              </a:rPr>
              <a:t>8.</a:t>
            </a:r>
            <a:r>
              <a:rPr lang="zh-CN" altLang="en-US" sz="2400" dirty="0">
                <a:solidFill>
                  <a:srgbClr val="044C27"/>
                </a:solidFill>
              </a:rPr>
              <a:t>可支持性</a:t>
            </a:r>
            <a:endParaRPr lang="en-US" altLang="zh-CN" sz="2400" dirty="0">
              <a:solidFill>
                <a:srgbClr val="044C27"/>
              </a:solidFill>
            </a:endParaRPr>
          </a:p>
          <a:p>
            <a:pPr algn="ctr"/>
            <a:r>
              <a:rPr lang="en-US" altLang="zh-CN" sz="2400" dirty="0">
                <a:solidFill>
                  <a:srgbClr val="044C27"/>
                </a:solidFill>
              </a:rPr>
              <a:t>9.</a:t>
            </a:r>
            <a:r>
              <a:rPr lang="zh-CN" altLang="en-US" sz="2400" dirty="0">
                <a:solidFill>
                  <a:srgbClr val="044C27"/>
                </a:solidFill>
              </a:rPr>
              <a:t>可扩展性</a:t>
            </a:r>
            <a:endParaRPr lang="en-US" altLang="zh-CN" sz="2400" dirty="0">
              <a:solidFill>
                <a:srgbClr val="044C27"/>
              </a:solidFill>
            </a:endParaRPr>
          </a:p>
          <a:p>
            <a:pPr algn="ctr"/>
            <a:r>
              <a:rPr lang="en-US" altLang="zh-CN" sz="2400" dirty="0">
                <a:solidFill>
                  <a:srgbClr val="044C27"/>
                </a:solidFill>
              </a:rPr>
              <a:t>10.</a:t>
            </a:r>
            <a:r>
              <a:rPr lang="zh-CN" altLang="en-US" sz="2400" dirty="0">
                <a:solidFill>
                  <a:srgbClr val="044C27"/>
                </a:solidFill>
              </a:rPr>
              <a:t>设计约束</a:t>
            </a:r>
          </a:p>
        </p:txBody>
      </p:sp>
      <p:sp>
        <p:nvSpPr>
          <p:cNvPr id="6" name="矩形 5">
            <a:extLst>
              <a:ext uri="{FF2B5EF4-FFF2-40B4-BE49-F238E27FC236}">
                <a16:creationId xmlns:a16="http://schemas.microsoft.com/office/drawing/2014/main" id="{63AF1877-3D7E-4869-B83A-AFFB0ECA7EDF}"/>
              </a:ext>
            </a:extLst>
          </p:cNvPr>
          <p:cNvSpPr/>
          <p:nvPr/>
        </p:nvSpPr>
        <p:spPr>
          <a:xfrm>
            <a:off x="1178169" y="1062843"/>
            <a:ext cx="6787662" cy="1446550"/>
          </a:xfrm>
          <a:prstGeom prst="rect">
            <a:avLst/>
          </a:prstGeom>
        </p:spPr>
        <p:txBody>
          <a:bodyPr wrap="square">
            <a:spAutoFit/>
          </a:bodyPr>
          <a:lstStyle/>
          <a:p>
            <a:r>
              <a:rPr lang="en-US" altLang="zh-CN" sz="3200" b="1" dirty="0">
                <a:solidFill>
                  <a:srgbClr val="044C27"/>
                </a:solidFill>
              </a:rPr>
              <a:t>	</a:t>
            </a:r>
            <a:r>
              <a:rPr lang="zh-CN" altLang="en-US" sz="2800" b="1" dirty="0">
                <a:solidFill>
                  <a:srgbClr val="044C27"/>
                </a:solidFill>
              </a:rPr>
              <a:t>该部分描述了整个系统全局性的非功能需求，如可用性、可靠性、可支持性、安全性等。</a:t>
            </a:r>
            <a:endParaRPr lang="zh-CN" altLang="en-US" sz="3200" b="1" dirty="0">
              <a:solidFill>
                <a:srgbClr val="044C27"/>
              </a:solidFill>
            </a:endParaRPr>
          </a:p>
        </p:txBody>
      </p:sp>
    </p:spTree>
    <p:extLst>
      <p:ext uri="{BB962C8B-B14F-4D97-AF65-F5344CB8AC3E}">
        <p14:creationId xmlns:p14="http://schemas.microsoft.com/office/powerpoint/2010/main" val="2780824253"/>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8">
            <a:extLst>
              <a:ext uri="{FF2B5EF4-FFF2-40B4-BE49-F238E27FC236}">
                <a16:creationId xmlns:a16="http://schemas.microsoft.com/office/drawing/2014/main" id="{380FE186-5992-4497-A96B-1CD60B9ADA62}"/>
              </a:ext>
            </a:extLst>
          </p:cNvPr>
          <p:cNvSpPr/>
          <p:nvPr/>
        </p:nvSpPr>
        <p:spPr>
          <a:xfrm>
            <a:off x="2661593" y="56058"/>
            <a:ext cx="3820814" cy="523220"/>
          </a:xfrm>
          <a:prstGeom prst="rect">
            <a:avLst/>
          </a:prstGeom>
        </p:spPr>
        <p:txBody>
          <a:bodyPr wrap="square">
            <a:spAutoFit/>
          </a:bodyPr>
          <a:lstStyle/>
          <a:p>
            <a:pPr algn="ctr"/>
            <a:r>
              <a:rPr kumimoji="1" lang="en-US" altLang="zh-CN" sz="2800" b="1" dirty="0">
                <a:solidFill>
                  <a:srgbClr val="044C27"/>
                </a:solidFill>
                <a:latin typeface="Microsoft YaHei" charset="-122"/>
                <a:ea typeface="Microsoft YaHei" charset="-122"/>
                <a:cs typeface="Microsoft YaHei" charset="-122"/>
              </a:rPr>
              <a:t>1.5 </a:t>
            </a:r>
            <a:r>
              <a:rPr kumimoji="1" lang="zh-CN" altLang="en-US" sz="2800" b="1" dirty="0">
                <a:solidFill>
                  <a:srgbClr val="044C27"/>
                </a:solidFill>
                <a:latin typeface="Microsoft YaHei" charset="-122"/>
                <a:ea typeface="Microsoft YaHei" charset="-122"/>
                <a:cs typeface="Microsoft YaHei" charset="-122"/>
              </a:rPr>
              <a:t>术语表</a:t>
            </a:r>
          </a:p>
        </p:txBody>
      </p:sp>
      <p:pic>
        <p:nvPicPr>
          <p:cNvPr id="5" name="图片 4">
            <a:extLst>
              <a:ext uri="{FF2B5EF4-FFF2-40B4-BE49-F238E27FC236}">
                <a16:creationId xmlns:a16="http://schemas.microsoft.com/office/drawing/2014/main" id="{84705A84-0402-413B-A5FD-D2F585D991D5}"/>
              </a:ext>
            </a:extLst>
          </p:cNvPr>
          <p:cNvPicPr>
            <a:picLocks noChangeAspect="1"/>
          </p:cNvPicPr>
          <p:nvPr/>
        </p:nvPicPr>
        <p:blipFill>
          <a:blip r:embed="rId3"/>
          <a:stretch>
            <a:fillRect/>
          </a:stretch>
        </p:blipFill>
        <p:spPr>
          <a:xfrm>
            <a:off x="1306514" y="1748950"/>
            <a:ext cx="6530972" cy="4719647"/>
          </a:xfrm>
          <a:prstGeom prst="rect">
            <a:avLst/>
          </a:prstGeom>
        </p:spPr>
      </p:pic>
      <p:sp>
        <p:nvSpPr>
          <p:cNvPr id="6" name="矩形: 圆角 5">
            <a:extLst>
              <a:ext uri="{FF2B5EF4-FFF2-40B4-BE49-F238E27FC236}">
                <a16:creationId xmlns:a16="http://schemas.microsoft.com/office/drawing/2014/main" id="{7453F9E6-CDC2-412D-985A-E0B772F0E20A}"/>
              </a:ext>
            </a:extLst>
          </p:cNvPr>
          <p:cNvSpPr/>
          <p:nvPr/>
        </p:nvSpPr>
        <p:spPr>
          <a:xfrm>
            <a:off x="986200" y="1621933"/>
            <a:ext cx="7171600" cy="4973143"/>
          </a:xfrm>
          <a:prstGeom prst="roundRect">
            <a:avLst/>
          </a:prstGeom>
          <a:noFill/>
          <a:ln w="50800">
            <a:solidFill>
              <a:srgbClr val="044C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7" name="矩形 6">
            <a:extLst>
              <a:ext uri="{FF2B5EF4-FFF2-40B4-BE49-F238E27FC236}">
                <a16:creationId xmlns:a16="http://schemas.microsoft.com/office/drawing/2014/main" id="{C211E697-4DAD-4C65-ABA0-809FAD6D939C}"/>
              </a:ext>
            </a:extLst>
          </p:cNvPr>
          <p:cNvSpPr/>
          <p:nvPr/>
        </p:nvSpPr>
        <p:spPr>
          <a:xfrm>
            <a:off x="1914865" y="963789"/>
            <a:ext cx="5314276" cy="400110"/>
          </a:xfrm>
          <a:prstGeom prst="rect">
            <a:avLst/>
          </a:prstGeom>
        </p:spPr>
        <p:txBody>
          <a:bodyPr wrap="none">
            <a:spAutoFit/>
          </a:bodyPr>
          <a:lstStyle/>
          <a:p>
            <a:pPr algn="ctr"/>
            <a:r>
              <a:rPr lang="zh-CN" altLang="en-US" sz="2000" b="1" dirty="0">
                <a:solidFill>
                  <a:srgbClr val="044C27"/>
                </a:solidFill>
              </a:rPr>
              <a:t>对一些文本中的特殊词汇进行解释，格式如下</a:t>
            </a:r>
          </a:p>
        </p:txBody>
      </p:sp>
    </p:spTree>
    <p:extLst>
      <p:ext uri="{BB962C8B-B14F-4D97-AF65-F5344CB8AC3E}">
        <p14:creationId xmlns:p14="http://schemas.microsoft.com/office/powerpoint/2010/main" val="1611623280"/>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8">
            <a:extLst>
              <a:ext uri="{FF2B5EF4-FFF2-40B4-BE49-F238E27FC236}">
                <a16:creationId xmlns:a16="http://schemas.microsoft.com/office/drawing/2014/main" id="{DA6CF198-C873-4606-BB12-4FAB53E6EC1D}"/>
              </a:ext>
            </a:extLst>
          </p:cNvPr>
          <p:cNvSpPr/>
          <p:nvPr/>
        </p:nvSpPr>
        <p:spPr>
          <a:xfrm>
            <a:off x="2661593" y="2967335"/>
            <a:ext cx="3820814" cy="923330"/>
          </a:xfrm>
          <a:prstGeom prst="rect">
            <a:avLst/>
          </a:prstGeom>
        </p:spPr>
        <p:txBody>
          <a:bodyPr wrap="square">
            <a:spAutoFit/>
          </a:bodyPr>
          <a:lstStyle/>
          <a:p>
            <a:pPr algn="ctr"/>
            <a:r>
              <a:rPr kumimoji="1" lang="en-US" altLang="zh-CN" sz="5400" b="1" dirty="0">
                <a:solidFill>
                  <a:srgbClr val="044C27"/>
                </a:solidFill>
                <a:latin typeface="Microsoft YaHei" charset="-122"/>
                <a:ea typeface="Microsoft YaHei" charset="-122"/>
                <a:cs typeface="Microsoft YaHei" charset="-122"/>
              </a:rPr>
              <a:t>2.</a:t>
            </a:r>
            <a:r>
              <a:rPr kumimoji="1" lang="zh-CN" altLang="en-US" sz="5400" b="1" dirty="0">
                <a:solidFill>
                  <a:srgbClr val="044C27"/>
                </a:solidFill>
                <a:latin typeface="Microsoft YaHei" charset="-122"/>
                <a:ea typeface="Microsoft YaHei" charset="-122"/>
                <a:cs typeface="Microsoft YaHei" charset="-122"/>
              </a:rPr>
              <a:t>架构设计</a:t>
            </a:r>
          </a:p>
        </p:txBody>
      </p:sp>
    </p:spTree>
    <p:extLst>
      <p:ext uri="{BB962C8B-B14F-4D97-AF65-F5344CB8AC3E}">
        <p14:creationId xmlns:p14="http://schemas.microsoft.com/office/powerpoint/2010/main" val="260845126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44C27"/>
        </a:solidFill>
        <a:effectLst/>
      </p:bgPr>
    </p:bg>
    <p:spTree>
      <p:nvGrpSpPr>
        <p:cNvPr id="1" name=""/>
        <p:cNvGrpSpPr/>
        <p:nvPr/>
      </p:nvGrpSpPr>
      <p:grpSpPr>
        <a:xfrm>
          <a:off x="0" y="0"/>
          <a:ext cx="0" cy="0"/>
          <a:chOff x="0" y="0"/>
          <a:chExt cx="0" cy="0"/>
        </a:xfrm>
      </p:grpSpPr>
      <p:sp>
        <p:nvSpPr>
          <p:cNvPr id="4" name="TextBox 3"/>
          <p:cNvSpPr txBox="1"/>
          <p:nvPr/>
        </p:nvSpPr>
        <p:spPr>
          <a:xfrm>
            <a:off x="2471979" y="2436883"/>
            <a:ext cx="4200041" cy="1138773"/>
          </a:xfrm>
          <a:prstGeom prst="rect">
            <a:avLst/>
          </a:prstGeom>
          <a:noFill/>
          <a:effectLst>
            <a:outerShdw blurRad="50800" dist="76200" algn="l" rotWithShape="0">
              <a:prstClr val="black">
                <a:alpha val="40000"/>
              </a:prstClr>
            </a:outerShdw>
          </a:effectLst>
        </p:spPr>
        <p:txBody>
          <a:bodyPr wrap="square" rtlCol="0">
            <a:spAutoFit/>
          </a:bodyPr>
          <a:lstStyle/>
          <a:p>
            <a:pPr algn="ctr"/>
            <a:endParaRPr kumimoji="1" lang="en-US" altLang="zh-CN" sz="2400" dirty="0">
              <a:solidFill>
                <a:srgbClr val="BDBDBD"/>
              </a:solidFill>
              <a:latin typeface="Microsoft YaHei" charset="-122"/>
              <a:ea typeface="Microsoft YaHei" charset="-122"/>
              <a:cs typeface="Microsoft YaHei" charset="-122"/>
            </a:endParaRPr>
          </a:p>
          <a:p>
            <a:pPr algn="ctr"/>
            <a:r>
              <a:rPr kumimoji="1" lang="zh-CN" altLang="en-US" sz="4400" b="1" dirty="0">
                <a:solidFill>
                  <a:schemeClr val="bg1"/>
                </a:solidFill>
                <a:latin typeface="Microsoft YaHei" charset="-122"/>
                <a:ea typeface="Microsoft YaHei" charset="-122"/>
                <a:cs typeface="Microsoft YaHei" charset="-122"/>
              </a:rPr>
              <a:t>成员分工及管理</a:t>
            </a:r>
          </a:p>
        </p:txBody>
      </p:sp>
      <p:sp>
        <p:nvSpPr>
          <p:cNvPr id="5" name="TextBox 4"/>
          <p:cNvSpPr txBox="1"/>
          <p:nvPr/>
        </p:nvSpPr>
        <p:spPr>
          <a:xfrm>
            <a:off x="3114112" y="3575656"/>
            <a:ext cx="2915775" cy="461665"/>
          </a:xfrm>
          <a:prstGeom prst="rect">
            <a:avLst/>
          </a:prstGeom>
          <a:solidFill>
            <a:schemeClr val="bg1"/>
          </a:solidFill>
        </p:spPr>
        <p:txBody>
          <a:bodyPr wrap="square" rtlCol="0">
            <a:spAutoFit/>
          </a:bodyPr>
          <a:lstStyle/>
          <a:p>
            <a:pPr algn="ctr"/>
            <a:r>
              <a:rPr kumimoji="1" lang="zh-CN" altLang="en-US" sz="2400" b="1" dirty="0">
                <a:solidFill>
                  <a:srgbClr val="044C27"/>
                </a:solidFill>
                <a:latin typeface="Microsoft YaHei" charset="-122"/>
                <a:ea typeface="Microsoft YaHei" charset="-122"/>
                <a:cs typeface="Microsoft YaHei" charset="-122"/>
              </a:rPr>
              <a:t>指导老师：衣杨</a:t>
            </a:r>
          </a:p>
        </p:txBody>
      </p:sp>
    </p:spTree>
    <p:extLst>
      <p:ext uri="{BB962C8B-B14F-4D97-AF65-F5344CB8AC3E}">
        <p14:creationId xmlns:p14="http://schemas.microsoft.com/office/powerpoint/2010/main" val="1868031524"/>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8">
            <a:extLst>
              <a:ext uri="{FF2B5EF4-FFF2-40B4-BE49-F238E27FC236}">
                <a16:creationId xmlns:a16="http://schemas.microsoft.com/office/drawing/2014/main" id="{2C7DF06B-3B43-407C-A7BD-C4B09F484F57}"/>
              </a:ext>
            </a:extLst>
          </p:cNvPr>
          <p:cNvSpPr/>
          <p:nvPr/>
        </p:nvSpPr>
        <p:spPr>
          <a:xfrm>
            <a:off x="2661593" y="2152040"/>
            <a:ext cx="3820814" cy="400110"/>
          </a:xfrm>
          <a:prstGeom prst="rect">
            <a:avLst/>
          </a:prstGeom>
        </p:spPr>
        <p:txBody>
          <a:bodyPr wrap="square">
            <a:spAutoFit/>
          </a:bodyPr>
          <a:lstStyle/>
          <a:p>
            <a:pPr algn="ctr"/>
            <a:r>
              <a:rPr kumimoji="1" lang="zh-CN" altLang="en-US" sz="2000" dirty="0">
                <a:solidFill>
                  <a:srgbClr val="044C27"/>
                </a:solidFill>
                <a:latin typeface="Microsoft YaHei" charset="-122"/>
                <a:ea typeface="Microsoft YaHei" charset="-122"/>
                <a:cs typeface="Microsoft YaHei" charset="-122"/>
              </a:rPr>
              <a:t>框架描述</a:t>
            </a:r>
          </a:p>
        </p:txBody>
      </p:sp>
      <p:sp>
        <p:nvSpPr>
          <p:cNvPr id="8" name="矩形: 圆角 7">
            <a:extLst>
              <a:ext uri="{FF2B5EF4-FFF2-40B4-BE49-F238E27FC236}">
                <a16:creationId xmlns:a16="http://schemas.microsoft.com/office/drawing/2014/main" id="{452F5FF8-0B1C-4F98-B93B-C96ECBE913D5}"/>
              </a:ext>
            </a:extLst>
          </p:cNvPr>
          <p:cNvSpPr/>
          <p:nvPr/>
        </p:nvSpPr>
        <p:spPr>
          <a:xfrm>
            <a:off x="986200" y="2673409"/>
            <a:ext cx="7171600" cy="2562330"/>
          </a:xfrm>
          <a:prstGeom prst="roundRect">
            <a:avLst/>
          </a:prstGeom>
          <a:noFill/>
          <a:ln w="50800">
            <a:solidFill>
              <a:srgbClr val="044C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9" name="矩形 8">
            <a:extLst>
              <a:ext uri="{FF2B5EF4-FFF2-40B4-BE49-F238E27FC236}">
                <a16:creationId xmlns:a16="http://schemas.microsoft.com/office/drawing/2014/main" id="{582BC65C-EAA0-4E82-A803-B2ACCA1B4004}"/>
              </a:ext>
            </a:extLst>
          </p:cNvPr>
          <p:cNvSpPr/>
          <p:nvPr/>
        </p:nvSpPr>
        <p:spPr>
          <a:xfrm>
            <a:off x="841166" y="479121"/>
            <a:ext cx="7461668" cy="830997"/>
          </a:xfrm>
          <a:prstGeom prst="rect">
            <a:avLst/>
          </a:prstGeom>
        </p:spPr>
        <p:txBody>
          <a:bodyPr wrap="square">
            <a:spAutoFit/>
          </a:bodyPr>
          <a:lstStyle/>
          <a:p>
            <a:r>
              <a:rPr lang="en-US" altLang="zh-CN" sz="2400" b="1" dirty="0">
                <a:solidFill>
                  <a:srgbClr val="044C27"/>
                </a:solidFill>
              </a:rPr>
              <a:t>	</a:t>
            </a:r>
            <a:r>
              <a:rPr lang="zh-CN" altLang="en-US" sz="2400" b="1" dirty="0">
                <a:solidFill>
                  <a:srgbClr val="044C27"/>
                </a:solidFill>
              </a:rPr>
              <a:t>本部分首先说明本系统使用了什么架构，然后给出相应的架构图和关键抽象</a:t>
            </a:r>
          </a:p>
        </p:txBody>
      </p:sp>
      <p:pic>
        <p:nvPicPr>
          <p:cNvPr id="2" name="图片 1">
            <a:extLst>
              <a:ext uri="{FF2B5EF4-FFF2-40B4-BE49-F238E27FC236}">
                <a16:creationId xmlns:a16="http://schemas.microsoft.com/office/drawing/2014/main" id="{526C9F3C-BF28-4C8A-8BFF-D4AD53A2C360}"/>
              </a:ext>
            </a:extLst>
          </p:cNvPr>
          <p:cNvPicPr>
            <a:picLocks noChangeAspect="1"/>
          </p:cNvPicPr>
          <p:nvPr/>
        </p:nvPicPr>
        <p:blipFill>
          <a:blip r:embed="rId2"/>
          <a:stretch>
            <a:fillRect/>
          </a:stretch>
        </p:blipFill>
        <p:spPr>
          <a:xfrm>
            <a:off x="1114857" y="2845050"/>
            <a:ext cx="6914286" cy="2219048"/>
          </a:xfrm>
          <a:prstGeom prst="rect">
            <a:avLst/>
          </a:prstGeom>
        </p:spPr>
      </p:pic>
    </p:spTree>
    <p:extLst>
      <p:ext uri="{BB962C8B-B14F-4D97-AF65-F5344CB8AC3E}">
        <p14:creationId xmlns:p14="http://schemas.microsoft.com/office/powerpoint/2010/main" val="3068117456"/>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8">
            <a:extLst>
              <a:ext uri="{FF2B5EF4-FFF2-40B4-BE49-F238E27FC236}">
                <a16:creationId xmlns:a16="http://schemas.microsoft.com/office/drawing/2014/main" id="{2C7DF06B-3B43-407C-A7BD-C4B09F484F57}"/>
              </a:ext>
            </a:extLst>
          </p:cNvPr>
          <p:cNvSpPr/>
          <p:nvPr/>
        </p:nvSpPr>
        <p:spPr>
          <a:xfrm>
            <a:off x="2661593" y="232805"/>
            <a:ext cx="3820814" cy="400110"/>
          </a:xfrm>
          <a:prstGeom prst="rect">
            <a:avLst/>
          </a:prstGeom>
        </p:spPr>
        <p:txBody>
          <a:bodyPr wrap="square">
            <a:spAutoFit/>
          </a:bodyPr>
          <a:lstStyle/>
          <a:p>
            <a:pPr algn="ctr"/>
            <a:r>
              <a:rPr kumimoji="1" lang="zh-CN" altLang="en-US" sz="2000" dirty="0">
                <a:solidFill>
                  <a:srgbClr val="044C27"/>
                </a:solidFill>
                <a:latin typeface="Microsoft YaHei" charset="-122"/>
                <a:ea typeface="Microsoft YaHei" charset="-122"/>
                <a:cs typeface="Microsoft YaHei" charset="-122"/>
              </a:rPr>
              <a:t>架构图</a:t>
            </a:r>
          </a:p>
        </p:txBody>
      </p:sp>
      <p:sp>
        <p:nvSpPr>
          <p:cNvPr id="8" name="矩形: 圆角 7">
            <a:extLst>
              <a:ext uri="{FF2B5EF4-FFF2-40B4-BE49-F238E27FC236}">
                <a16:creationId xmlns:a16="http://schemas.microsoft.com/office/drawing/2014/main" id="{452F5FF8-0B1C-4F98-B93B-C96ECBE913D5}"/>
              </a:ext>
            </a:extLst>
          </p:cNvPr>
          <p:cNvSpPr/>
          <p:nvPr/>
        </p:nvSpPr>
        <p:spPr>
          <a:xfrm>
            <a:off x="986200" y="754174"/>
            <a:ext cx="7171600" cy="2562330"/>
          </a:xfrm>
          <a:prstGeom prst="roundRect">
            <a:avLst/>
          </a:prstGeom>
          <a:noFill/>
          <a:ln w="50800">
            <a:solidFill>
              <a:srgbClr val="044C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pic>
        <p:nvPicPr>
          <p:cNvPr id="3" name="图片 2">
            <a:extLst>
              <a:ext uri="{FF2B5EF4-FFF2-40B4-BE49-F238E27FC236}">
                <a16:creationId xmlns:a16="http://schemas.microsoft.com/office/drawing/2014/main" id="{70C6AECB-6A58-4432-BC98-8C31CFB31E31}"/>
              </a:ext>
            </a:extLst>
          </p:cNvPr>
          <p:cNvPicPr>
            <a:picLocks noChangeAspect="1"/>
          </p:cNvPicPr>
          <p:nvPr/>
        </p:nvPicPr>
        <p:blipFill>
          <a:blip r:embed="rId3"/>
          <a:stretch>
            <a:fillRect/>
          </a:stretch>
        </p:blipFill>
        <p:spPr>
          <a:xfrm>
            <a:off x="1401711" y="897180"/>
            <a:ext cx="6340577" cy="2276317"/>
          </a:xfrm>
          <a:prstGeom prst="rect">
            <a:avLst/>
          </a:prstGeom>
        </p:spPr>
      </p:pic>
      <p:pic>
        <p:nvPicPr>
          <p:cNvPr id="5" name="图片 4">
            <a:extLst>
              <a:ext uri="{FF2B5EF4-FFF2-40B4-BE49-F238E27FC236}">
                <a16:creationId xmlns:a16="http://schemas.microsoft.com/office/drawing/2014/main" id="{FD560D12-3408-4B41-A970-BF90A06719CB}"/>
              </a:ext>
            </a:extLst>
          </p:cNvPr>
          <p:cNvPicPr>
            <a:picLocks noChangeAspect="1"/>
          </p:cNvPicPr>
          <p:nvPr/>
        </p:nvPicPr>
        <p:blipFill>
          <a:blip r:embed="rId4"/>
          <a:stretch>
            <a:fillRect/>
          </a:stretch>
        </p:blipFill>
        <p:spPr>
          <a:xfrm>
            <a:off x="1408769" y="4172288"/>
            <a:ext cx="6231052" cy="2306245"/>
          </a:xfrm>
          <a:prstGeom prst="rect">
            <a:avLst/>
          </a:prstGeom>
        </p:spPr>
      </p:pic>
      <p:sp>
        <p:nvSpPr>
          <p:cNvPr id="10" name="Rectangle 18">
            <a:extLst>
              <a:ext uri="{FF2B5EF4-FFF2-40B4-BE49-F238E27FC236}">
                <a16:creationId xmlns:a16="http://schemas.microsoft.com/office/drawing/2014/main" id="{DCDC0FDE-D7F8-420C-99A8-AF372A618842}"/>
              </a:ext>
            </a:extLst>
          </p:cNvPr>
          <p:cNvSpPr/>
          <p:nvPr/>
        </p:nvSpPr>
        <p:spPr>
          <a:xfrm>
            <a:off x="2661593" y="3522877"/>
            <a:ext cx="3820814" cy="400110"/>
          </a:xfrm>
          <a:prstGeom prst="rect">
            <a:avLst/>
          </a:prstGeom>
        </p:spPr>
        <p:txBody>
          <a:bodyPr wrap="square">
            <a:spAutoFit/>
          </a:bodyPr>
          <a:lstStyle/>
          <a:p>
            <a:pPr algn="ctr"/>
            <a:r>
              <a:rPr kumimoji="1" lang="zh-CN" altLang="en-US" sz="2000" dirty="0">
                <a:solidFill>
                  <a:srgbClr val="044C27"/>
                </a:solidFill>
                <a:latin typeface="Microsoft YaHei" charset="-122"/>
                <a:ea typeface="Microsoft YaHei" charset="-122"/>
                <a:cs typeface="Microsoft YaHei" charset="-122"/>
              </a:rPr>
              <a:t>关键抽象</a:t>
            </a:r>
            <a:endParaRPr kumimoji="1" lang="en-US" altLang="zh-CN" sz="2000" dirty="0">
              <a:solidFill>
                <a:srgbClr val="044C27"/>
              </a:solidFill>
              <a:latin typeface="Microsoft YaHei" charset="-122"/>
              <a:ea typeface="Microsoft YaHei" charset="-122"/>
              <a:cs typeface="Microsoft YaHei" charset="-122"/>
            </a:endParaRPr>
          </a:p>
        </p:txBody>
      </p:sp>
      <p:sp>
        <p:nvSpPr>
          <p:cNvPr id="11" name="矩形: 圆角 10">
            <a:extLst>
              <a:ext uri="{FF2B5EF4-FFF2-40B4-BE49-F238E27FC236}">
                <a16:creationId xmlns:a16="http://schemas.microsoft.com/office/drawing/2014/main" id="{0B4CE192-B103-4AFB-B08B-05893635E541}"/>
              </a:ext>
            </a:extLst>
          </p:cNvPr>
          <p:cNvSpPr/>
          <p:nvPr/>
        </p:nvSpPr>
        <p:spPr>
          <a:xfrm>
            <a:off x="986200" y="4044246"/>
            <a:ext cx="7171600" cy="2562330"/>
          </a:xfrm>
          <a:prstGeom prst="roundRect">
            <a:avLst/>
          </a:prstGeom>
          <a:noFill/>
          <a:ln w="50800">
            <a:solidFill>
              <a:srgbClr val="044C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4" name="矩形 13">
            <a:extLst>
              <a:ext uri="{FF2B5EF4-FFF2-40B4-BE49-F238E27FC236}">
                <a16:creationId xmlns:a16="http://schemas.microsoft.com/office/drawing/2014/main" id="{0EF67B22-D6DC-4BD8-9A4E-7A821E620961}"/>
              </a:ext>
            </a:extLst>
          </p:cNvPr>
          <p:cNvSpPr/>
          <p:nvPr/>
        </p:nvSpPr>
        <p:spPr>
          <a:xfrm>
            <a:off x="4687512" y="4218295"/>
            <a:ext cx="3415055" cy="307777"/>
          </a:xfrm>
          <a:prstGeom prst="rect">
            <a:avLst/>
          </a:prstGeom>
        </p:spPr>
        <p:txBody>
          <a:bodyPr wrap="square">
            <a:spAutoFit/>
          </a:bodyPr>
          <a:lstStyle/>
          <a:p>
            <a:pPr algn="ctr"/>
            <a:r>
              <a:rPr lang="zh-CN" altLang="en-US" sz="1400" dirty="0">
                <a:solidFill>
                  <a:srgbClr val="044C27"/>
                </a:solidFill>
              </a:rPr>
              <a:t>良好的关键抽象有助于数据库建表</a:t>
            </a:r>
            <a:endParaRPr lang="en-US" altLang="zh-CN" sz="1400" dirty="0">
              <a:solidFill>
                <a:srgbClr val="044C27"/>
              </a:solidFill>
            </a:endParaRPr>
          </a:p>
        </p:txBody>
      </p:sp>
      <p:sp>
        <p:nvSpPr>
          <p:cNvPr id="15" name="矩形 14">
            <a:extLst>
              <a:ext uri="{FF2B5EF4-FFF2-40B4-BE49-F238E27FC236}">
                <a16:creationId xmlns:a16="http://schemas.microsoft.com/office/drawing/2014/main" id="{D72ABA26-EE07-4FF0-838B-ECAB191E0A24}"/>
              </a:ext>
            </a:extLst>
          </p:cNvPr>
          <p:cNvSpPr/>
          <p:nvPr/>
        </p:nvSpPr>
        <p:spPr>
          <a:xfrm>
            <a:off x="4571999" y="906383"/>
            <a:ext cx="3415055" cy="307777"/>
          </a:xfrm>
          <a:prstGeom prst="rect">
            <a:avLst/>
          </a:prstGeom>
        </p:spPr>
        <p:txBody>
          <a:bodyPr wrap="square">
            <a:spAutoFit/>
          </a:bodyPr>
          <a:lstStyle/>
          <a:p>
            <a:pPr algn="ctr"/>
            <a:r>
              <a:rPr lang="zh-CN" altLang="en-US" sz="1400" dirty="0">
                <a:solidFill>
                  <a:srgbClr val="044C27"/>
                </a:solidFill>
              </a:rPr>
              <a:t>根据</a:t>
            </a:r>
            <a:r>
              <a:rPr lang="en-US" altLang="zh-CN" sz="1400" dirty="0">
                <a:solidFill>
                  <a:srgbClr val="044C27"/>
                </a:solidFill>
              </a:rPr>
              <a:t>2.1</a:t>
            </a:r>
            <a:r>
              <a:rPr lang="zh-CN" altLang="en-US" sz="1400" dirty="0">
                <a:solidFill>
                  <a:srgbClr val="044C27"/>
                </a:solidFill>
              </a:rPr>
              <a:t>的描述，图文结合，画出架构图</a:t>
            </a:r>
          </a:p>
        </p:txBody>
      </p:sp>
    </p:spTree>
    <p:extLst>
      <p:ext uri="{BB962C8B-B14F-4D97-AF65-F5344CB8AC3E}">
        <p14:creationId xmlns:p14="http://schemas.microsoft.com/office/powerpoint/2010/main" val="2579812094"/>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8">
            <a:extLst>
              <a:ext uri="{FF2B5EF4-FFF2-40B4-BE49-F238E27FC236}">
                <a16:creationId xmlns:a16="http://schemas.microsoft.com/office/drawing/2014/main" id="{DA6CF198-C873-4606-BB12-4FAB53E6EC1D}"/>
              </a:ext>
            </a:extLst>
          </p:cNvPr>
          <p:cNvSpPr/>
          <p:nvPr/>
        </p:nvSpPr>
        <p:spPr>
          <a:xfrm>
            <a:off x="2661593" y="2967335"/>
            <a:ext cx="3820814" cy="923330"/>
          </a:xfrm>
          <a:prstGeom prst="rect">
            <a:avLst/>
          </a:prstGeom>
        </p:spPr>
        <p:txBody>
          <a:bodyPr wrap="square">
            <a:spAutoFit/>
          </a:bodyPr>
          <a:lstStyle/>
          <a:p>
            <a:pPr algn="ctr"/>
            <a:r>
              <a:rPr kumimoji="1" lang="en-US" altLang="zh-CN" sz="5400" b="1" dirty="0">
                <a:solidFill>
                  <a:srgbClr val="044C27"/>
                </a:solidFill>
                <a:latin typeface="Microsoft YaHei" charset="-122"/>
                <a:ea typeface="Microsoft YaHei" charset="-122"/>
                <a:cs typeface="Microsoft YaHei" charset="-122"/>
              </a:rPr>
              <a:t>3.</a:t>
            </a:r>
            <a:r>
              <a:rPr kumimoji="1" lang="zh-CN" altLang="en-US" sz="5400" b="1" dirty="0">
                <a:solidFill>
                  <a:srgbClr val="044C27"/>
                </a:solidFill>
                <a:latin typeface="Microsoft YaHei" charset="-122"/>
                <a:ea typeface="Microsoft YaHei" charset="-122"/>
                <a:cs typeface="Microsoft YaHei" charset="-122"/>
              </a:rPr>
              <a:t>类的设计</a:t>
            </a:r>
          </a:p>
        </p:txBody>
      </p:sp>
    </p:spTree>
    <p:extLst>
      <p:ext uri="{BB962C8B-B14F-4D97-AF65-F5344CB8AC3E}">
        <p14:creationId xmlns:p14="http://schemas.microsoft.com/office/powerpoint/2010/main" val="665711375"/>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8">
            <a:extLst>
              <a:ext uri="{FF2B5EF4-FFF2-40B4-BE49-F238E27FC236}">
                <a16:creationId xmlns:a16="http://schemas.microsoft.com/office/drawing/2014/main" id="{2C7DF06B-3B43-407C-A7BD-C4B09F484F57}"/>
              </a:ext>
            </a:extLst>
          </p:cNvPr>
          <p:cNvSpPr/>
          <p:nvPr/>
        </p:nvSpPr>
        <p:spPr>
          <a:xfrm>
            <a:off x="2661593" y="56058"/>
            <a:ext cx="3820814" cy="523220"/>
          </a:xfrm>
          <a:prstGeom prst="rect">
            <a:avLst/>
          </a:prstGeom>
        </p:spPr>
        <p:txBody>
          <a:bodyPr wrap="square">
            <a:spAutoFit/>
          </a:bodyPr>
          <a:lstStyle/>
          <a:p>
            <a:pPr algn="ctr"/>
            <a:r>
              <a:rPr kumimoji="1" lang="en-US" altLang="zh-CN" sz="2800" b="1" dirty="0">
                <a:solidFill>
                  <a:srgbClr val="044C27"/>
                </a:solidFill>
                <a:latin typeface="Microsoft YaHei" charset="-122"/>
                <a:ea typeface="Microsoft YaHei" charset="-122"/>
                <a:cs typeface="Microsoft YaHei" charset="-122"/>
              </a:rPr>
              <a:t>3.1 </a:t>
            </a:r>
            <a:r>
              <a:rPr kumimoji="1" lang="zh-CN" altLang="en-US" sz="2800" b="1" dirty="0">
                <a:solidFill>
                  <a:srgbClr val="044C27"/>
                </a:solidFill>
                <a:latin typeface="Microsoft YaHei" charset="-122"/>
                <a:ea typeface="Microsoft YaHei" charset="-122"/>
                <a:cs typeface="Microsoft YaHei" charset="-122"/>
              </a:rPr>
              <a:t>类的析取</a:t>
            </a:r>
          </a:p>
        </p:txBody>
      </p:sp>
      <p:sp>
        <p:nvSpPr>
          <p:cNvPr id="5" name="矩形 4">
            <a:extLst>
              <a:ext uri="{FF2B5EF4-FFF2-40B4-BE49-F238E27FC236}">
                <a16:creationId xmlns:a16="http://schemas.microsoft.com/office/drawing/2014/main" id="{DF0E6FFD-41C1-46F3-A3E8-1126665D7330}"/>
              </a:ext>
            </a:extLst>
          </p:cNvPr>
          <p:cNvSpPr/>
          <p:nvPr/>
        </p:nvSpPr>
        <p:spPr>
          <a:xfrm>
            <a:off x="991127" y="3423845"/>
            <a:ext cx="7161745" cy="1938992"/>
          </a:xfrm>
          <a:prstGeom prst="rect">
            <a:avLst/>
          </a:prstGeom>
        </p:spPr>
        <p:txBody>
          <a:bodyPr wrap="square">
            <a:spAutoFit/>
          </a:bodyPr>
          <a:lstStyle/>
          <a:p>
            <a:pPr algn="ctr"/>
            <a:r>
              <a:rPr lang="zh-CN" altLang="en-US" sz="2400" dirty="0">
                <a:solidFill>
                  <a:srgbClr val="044C27"/>
                </a:solidFill>
              </a:rPr>
              <a:t>具体流程：</a:t>
            </a:r>
            <a:endParaRPr lang="en-US" altLang="zh-CN" sz="2400" dirty="0">
              <a:solidFill>
                <a:srgbClr val="044C27"/>
              </a:solidFill>
            </a:endParaRPr>
          </a:p>
          <a:p>
            <a:pPr algn="ctr"/>
            <a:r>
              <a:rPr lang="en-US" altLang="zh-CN" sz="2400" dirty="0">
                <a:solidFill>
                  <a:srgbClr val="044C27"/>
                </a:solidFill>
              </a:rPr>
              <a:t>1.</a:t>
            </a:r>
            <a:r>
              <a:rPr lang="zh-CN" altLang="en-US" sz="2400" dirty="0">
                <a:solidFill>
                  <a:srgbClr val="044C27"/>
                </a:solidFill>
              </a:rPr>
              <a:t>找出三种类，对三种类进行简单的描述</a:t>
            </a:r>
            <a:endParaRPr lang="en-US" altLang="zh-CN" sz="2400" dirty="0">
              <a:solidFill>
                <a:srgbClr val="044C27"/>
              </a:solidFill>
            </a:endParaRPr>
          </a:p>
          <a:p>
            <a:pPr algn="ctr"/>
            <a:r>
              <a:rPr lang="en-US" altLang="zh-CN" sz="2400" dirty="0">
                <a:solidFill>
                  <a:srgbClr val="044C27"/>
                </a:solidFill>
              </a:rPr>
              <a:t>2.</a:t>
            </a:r>
            <a:r>
              <a:rPr lang="zh-CN" altLang="en-US" sz="2400" dirty="0">
                <a:solidFill>
                  <a:srgbClr val="044C27"/>
                </a:solidFill>
              </a:rPr>
              <a:t>画出用例析取图</a:t>
            </a:r>
            <a:endParaRPr lang="en-US" altLang="zh-CN" sz="2400" dirty="0">
              <a:solidFill>
                <a:srgbClr val="044C27"/>
              </a:solidFill>
            </a:endParaRPr>
          </a:p>
          <a:p>
            <a:pPr algn="ctr"/>
            <a:r>
              <a:rPr lang="en-US" altLang="zh-CN" sz="2400" dirty="0">
                <a:solidFill>
                  <a:srgbClr val="044C27"/>
                </a:solidFill>
              </a:rPr>
              <a:t>3.</a:t>
            </a:r>
            <a:r>
              <a:rPr lang="zh-CN" altLang="en-US" sz="2400" dirty="0">
                <a:solidFill>
                  <a:srgbClr val="044C27"/>
                </a:solidFill>
              </a:rPr>
              <a:t>画出时序图与协作图（确定类的操作）</a:t>
            </a:r>
            <a:endParaRPr lang="en-US" altLang="zh-CN" sz="2400" dirty="0">
              <a:solidFill>
                <a:srgbClr val="044C27"/>
              </a:solidFill>
            </a:endParaRPr>
          </a:p>
          <a:p>
            <a:pPr algn="ctr"/>
            <a:r>
              <a:rPr lang="en-US" altLang="zh-CN" sz="2400" dirty="0">
                <a:solidFill>
                  <a:srgbClr val="044C27"/>
                </a:solidFill>
              </a:rPr>
              <a:t>4.</a:t>
            </a:r>
            <a:r>
              <a:rPr lang="zh-CN" altLang="en-US" sz="2400" dirty="0">
                <a:solidFill>
                  <a:srgbClr val="044C27"/>
                </a:solidFill>
              </a:rPr>
              <a:t>对时序图及协作图进行简单的描述</a:t>
            </a:r>
          </a:p>
        </p:txBody>
      </p:sp>
      <p:sp>
        <p:nvSpPr>
          <p:cNvPr id="6" name="矩形 5">
            <a:extLst>
              <a:ext uri="{FF2B5EF4-FFF2-40B4-BE49-F238E27FC236}">
                <a16:creationId xmlns:a16="http://schemas.microsoft.com/office/drawing/2014/main" id="{63AF1877-3D7E-4869-B83A-AFFB0ECA7EDF}"/>
              </a:ext>
            </a:extLst>
          </p:cNvPr>
          <p:cNvSpPr/>
          <p:nvPr/>
        </p:nvSpPr>
        <p:spPr>
          <a:xfrm>
            <a:off x="1178169" y="1062843"/>
            <a:ext cx="6787662" cy="1877437"/>
          </a:xfrm>
          <a:prstGeom prst="rect">
            <a:avLst/>
          </a:prstGeom>
        </p:spPr>
        <p:txBody>
          <a:bodyPr wrap="square">
            <a:spAutoFit/>
          </a:bodyPr>
          <a:lstStyle/>
          <a:p>
            <a:r>
              <a:rPr lang="en-US" altLang="zh-CN" sz="3200" b="1" dirty="0">
                <a:solidFill>
                  <a:srgbClr val="044C27"/>
                </a:solidFill>
              </a:rPr>
              <a:t>	</a:t>
            </a:r>
            <a:r>
              <a:rPr lang="zh-CN" altLang="en-US" sz="2800" b="1" dirty="0">
                <a:solidFill>
                  <a:srgbClr val="044C27"/>
                </a:solidFill>
              </a:rPr>
              <a:t>在这一节中，需要找出每个用例的三种类（边界类、控制类、实体类），确定类的属性和操作，画出对应的用例析取图和时序图。</a:t>
            </a:r>
          </a:p>
        </p:txBody>
      </p:sp>
    </p:spTree>
    <p:extLst>
      <p:ext uri="{BB962C8B-B14F-4D97-AF65-F5344CB8AC3E}">
        <p14:creationId xmlns:p14="http://schemas.microsoft.com/office/powerpoint/2010/main" val="2444099631"/>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8">
            <a:extLst>
              <a:ext uri="{FF2B5EF4-FFF2-40B4-BE49-F238E27FC236}">
                <a16:creationId xmlns:a16="http://schemas.microsoft.com/office/drawing/2014/main" id="{2C7DF06B-3B43-407C-A7BD-C4B09F484F57}"/>
              </a:ext>
            </a:extLst>
          </p:cNvPr>
          <p:cNvSpPr/>
          <p:nvPr/>
        </p:nvSpPr>
        <p:spPr>
          <a:xfrm>
            <a:off x="2661593" y="1975345"/>
            <a:ext cx="3820814" cy="400110"/>
          </a:xfrm>
          <a:prstGeom prst="rect">
            <a:avLst/>
          </a:prstGeom>
        </p:spPr>
        <p:txBody>
          <a:bodyPr wrap="square">
            <a:spAutoFit/>
          </a:bodyPr>
          <a:lstStyle/>
          <a:p>
            <a:pPr algn="ctr"/>
            <a:r>
              <a:rPr kumimoji="1" lang="zh-CN" altLang="en-US" sz="2000" dirty="0">
                <a:solidFill>
                  <a:srgbClr val="044C27"/>
                </a:solidFill>
                <a:latin typeface="Microsoft YaHei" charset="-122"/>
                <a:ea typeface="Microsoft YaHei" charset="-122"/>
                <a:cs typeface="Microsoft YaHei" charset="-122"/>
              </a:rPr>
              <a:t>找出三种类</a:t>
            </a:r>
          </a:p>
        </p:txBody>
      </p:sp>
      <p:sp>
        <p:nvSpPr>
          <p:cNvPr id="8" name="矩形: 圆角 7">
            <a:extLst>
              <a:ext uri="{FF2B5EF4-FFF2-40B4-BE49-F238E27FC236}">
                <a16:creationId xmlns:a16="http://schemas.microsoft.com/office/drawing/2014/main" id="{452F5FF8-0B1C-4F98-B93B-C96ECBE913D5}"/>
              </a:ext>
            </a:extLst>
          </p:cNvPr>
          <p:cNvSpPr/>
          <p:nvPr/>
        </p:nvSpPr>
        <p:spPr>
          <a:xfrm>
            <a:off x="986200" y="2496714"/>
            <a:ext cx="7171600" cy="2562330"/>
          </a:xfrm>
          <a:prstGeom prst="roundRect">
            <a:avLst/>
          </a:prstGeom>
          <a:noFill/>
          <a:ln w="50800">
            <a:solidFill>
              <a:srgbClr val="044C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9" name="矩形 8">
            <a:extLst>
              <a:ext uri="{FF2B5EF4-FFF2-40B4-BE49-F238E27FC236}">
                <a16:creationId xmlns:a16="http://schemas.microsoft.com/office/drawing/2014/main" id="{582BC65C-EAA0-4E82-A803-B2ACCA1B4004}"/>
              </a:ext>
            </a:extLst>
          </p:cNvPr>
          <p:cNvSpPr/>
          <p:nvPr/>
        </p:nvSpPr>
        <p:spPr>
          <a:xfrm>
            <a:off x="2364939" y="479121"/>
            <a:ext cx="4414122" cy="461665"/>
          </a:xfrm>
          <a:prstGeom prst="rect">
            <a:avLst/>
          </a:prstGeom>
        </p:spPr>
        <p:txBody>
          <a:bodyPr wrap="square">
            <a:spAutoFit/>
          </a:bodyPr>
          <a:lstStyle/>
          <a:p>
            <a:pPr algn="ctr"/>
            <a:r>
              <a:rPr lang="zh-CN" altLang="en-US" sz="2400" b="1" dirty="0">
                <a:solidFill>
                  <a:srgbClr val="044C27"/>
                </a:solidFill>
              </a:rPr>
              <a:t>下面以发起签到为例分析</a:t>
            </a:r>
          </a:p>
        </p:txBody>
      </p:sp>
      <p:pic>
        <p:nvPicPr>
          <p:cNvPr id="3" name="图片 2">
            <a:extLst>
              <a:ext uri="{FF2B5EF4-FFF2-40B4-BE49-F238E27FC236}">
                <a16:creationId xmlns:a16="http://schemas.microsoft.com/office/drawing/2014/main" id="{475976CD-078F-4D6D-82D5-4BD90213FE81}"/>
              </a:ext>
            </a:extLst>
          </p:cNvPr>
          <p:cNvPicPr>
            <a:picLocks noChangeAspect="1"/>
          </p:cNvPicPr>
          <p:nvPr/>
        </p:nvPicPr>
        <p:blipFill>
          <a:blip r:embed="rId2"/>
          <a:stretch>
            <a:fillRect/>
          </a:stretch>
        </p:blipFill>
        <p:spPr>
          <a:xfrm>
            <a:off x="1199157" y="2662260"/>
            <a:ext cx="6804207" cy="1944059"/>
          </a:xfrm>
          <a:prstGeom prst="rect">
            <a:avLst/>
          </a:prstGeom>
        </p:spPr>
      </p:pic>
    </p:spTree>
    <p:extLst>
      <p:ext uri="{BB962C8B-B14F-4D97-AF65-F5344CB8AC3E}">
        <p14:creationId xmlns:p14="http://schemas.microsoft.com/office/powerpoint/2010/main" val="2975973915"/>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8">
            <a:extLst>
              <a:ext uri="{FF2B5EF4-FFF2-40B4-BE49-F238E27FC236}">
                <a16:creationId xmlns:a16="http://schemas.microsoft.com/office/drawing/2014/main" id="{2C7DF06B-3B43-407C-A7BD-C4B09F484F57}"/>
              </a:ext>
            </a:extLst>
          </p:cNvPr>
          <p:cNvSpPr/>
          <p:nvPr/>
        </p:nvSpPr>
        <p:spPr>
          <a:xfrm>
            <a:off x="2661593" y="289734"/>
            <a:ext cx="3820814" cy="400110"/>
          </a:xfrm>
          <a:prstGeom prst="rect">
            <a:avLst/>
          </a:prstGeom>
        </p:spPr>
        <p:txBody>
          <a:bodyPr wrap="square">
            <a:spAutoFit/>
          </a:bodyPr>
          <a:lstStyle/>
          <a:p>
            <a:pPr algn="ctr"/>
            <a:r>
              <a:rPr kumimoji="1" lang="zh-CN" altLang="en-US" sz="2000" dirty="0">
                <a:solidFill>
                  <a:srgbClr val="044C27"/>
                </a:solidFill>
                <a:latin typeface="Microsoft YaHei" charset="-122"/>
                <a:ea typeface="Microsoft YaHei" charset="-122"/>
                <a:cs typeface="Microsoft YaHei" charset="-122"/>
              </a:rPr>
              <a:t>画出用例析取图</a:t>
            </a:r>
          </a:p>
        </p:txBody>
      </p:sp>
      <p:sp>
        <p:nvSpPr>
          <p:cNvPr id="8" name="矩形: 圆角 7">
            <a:extLst>
              <a:ext uri="{FF2B5EF4-FFF2-40B4-BE49-F238E27FC236}">
                <a16:creationId xmlns:a16="http://schemas.microsoft.com/office/drawing/2014/main" id="{452F5FF8-0B1C-4F98-B93B-C96ECBE913D5}"/>
              </a:ext>
            </a:extLst>
          </p:cNvPr>
          <p:cNvSpPr/>
          <p:nvPr/>
        </p:nvSpPr>
        <p:spPr>
          <a:xfrm>
            <a:off x="829720" y="811103"/>
            <a:ext cx="7484560" cy="4745636"/>
          </a:xfrm>
          <a:prstGeom prst="roundRect">
            <a:avLst/>
          </a:prstGeom>
          <a:noFill/>
          <a:ln w="50800">
            <a:solidFill>
              <a:srgbClr val="044C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pic>
        <p:nvPicPr>
          <p:cNvPr id="2" name="图片 1">
            <a:extLst>
              <a:ext uri="{FF2B5EF4-FFF2-40B4-BE49-F238E27FC236}">
                <a16:creationId xmlns:a16="http://schemas.microsoft.com/office/drawing/2014/main" id="{4A8CDBB9-512A-4E91-A767-40F7F3293682}"/>
              </a:ext>
            </a:extLst>
          </p:cNvPr>
          <p:cNvPicPr>
            <a:picLocks noChangeAspect="1"/>
          </p:cNvPicPr>
          <p:nvPr/>
        </p:nvPicPr>
        <p:blipFill>
          <a:blip r:embed="rId3"/>
          <a:stretch>
            <a:fillRect/>
          </a:stretch>
        </p:blipFill>
        <p:spPr>
          <a:xfrm>
            <a:off x="1548190" y="966169"/>
            <a:ext cx="6047619" cy="4342857"/>
          </a:xfrm>
          <a:prstGeom prst="rect">
            <a:avLst/>
          </a:prstGeom>
        </p:spPr>
      </p:pic>
      <p:sp>
        <p:nvSpPr>
          <p:cNvPr id="7" name="矩形 6">
            <a:extLst>
              <a:ext uri="{FF2B5EF4-FFF2-40B4-BE49-F238E27FC236}">
                <a16:creationId xmlns:a16="http://schemas.microsoft.com/office/drawing/2014/main" id="{404BDC00-44DD-4D1A-B6CC-1917F6B28185}"/>
              </a:ext>
            </a:extLst>
          </p:cNvPr>
          <p:cNvSpPr/>
          <p:nvPr/>
        </p:nvSpPr>
        <p:spPr>
          <a:xfrm>
            <a:off x="991126" y="5739781"/>
            <a:ext cx="7161745" cy="830997"/>
          </a:xfrm>
          <a:prstGeom prst="rect">
            <a:avLst/>
          </a:prstGeom>
        </p:spPr>
        <p:txBody>
          <a:bodyPr wrap="square">
            <a:spAutoFit/>
          </a:bodyPr>
          <a:lstStyle/>
          <a:p>
            <a:pPr algn="ctr"/>
            <a:r>
              <a:rPr lang="en-US" altLang="zh-CN" sz="2400" dirty="0">
                <a:solidFill>
                  <a:srgbClr val="044C27"/>
                </a:solidFill>
              </a:rPr>
              <a:t>Tips: </a:t>
            </a:r>
            <a:r>
              <a:rPr lang="zh-CN" altLang="en-US" sz="2400" dirty="0">
                <a:solidFill>
                  <a:srgbClr val="044C27"/>
                </a:solidFill>
              </a:rPr>
              <a:t>将所有图统一到</a:t>
            </a:r>
            <a:r>
              <a:rPr lang="en-US" altLang="zh-CN" sz="2400" dirty="0">
                <a:solidFill>
                  <a:srgbClr val="044C27"/>
                </a:solidFill>
              </a:rPr>
              <a:t>Rational Rose </a:t>
            </a:r>
            <a:r>
              <a:rPr lang="zh-CN" altLang="en-US" sz="2400" dirty="0">
                <a:solidFill>
                  <a:srgbClr val="044C27"/>
                </a:solidFill>
              </a:rPr>
              <a:t>有助于快速拖动创建</a:t>
            </a:r>
          </a:p>
        </p:txBody>
      </p:sp>
    </p:spTree>
    <p:extLst>
      <p:ext uri="{BB962C8B-B14F-4D97-AF65-F5344CB8AC3E}">
        <p14:creationId xmlns:p14="http://schemas.microsoft.com/office/powerpoint/2010/main" val="2892616614"/>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8">
            <a:extLst>
              <a:ext uri="{FF2B5EF4-FFF2-40B4-BE49-F238E27FC236}">
                <a16:creationId xmlns:a16="http://schemas.microsoft.com/office/drawing/2014/main" id="{2C7DF06B-3B43-407C-A7BD-C4B09F484F57}"/>
              </a:ext>
            </a:extLst>
          </p:cNvPr>
          <p:cNvSpPr/>
          <p:nvPr/>
        </p:nvSpPr>
        <p:spPr>
          <a:xfrm>
            <a:off x="2661593" y="289734"/>
            <a:ext cx="3820814" cy="400110"/>
          </a:xfrm>
          <a:prstGeom prst="rect">
            <a:avLst/>
          </a:prstGeom>
        </p:spPr>
        <p:txBody>
          <a:bodyPr wrap="square">
            <a:spAutoFit/>
          </a:bodyPr>
          <a:lstStyle/>
          <a:p>
            <a:pPr algn="ctr"/>
            <a:r>
              <a:rPr kumimoji="1" lang="zh-CN" altLang="en-US" sz="2000" dirty="0">
                <a:solidFill>
                  <a:srgbClr val="044C27"/>
                </a:solidFill>
                <a:latin typeface="Microsoft YaHei" charset="-122"/>
                <a:ea typeface="Microsoft YaHei" charset="-122"/>
                <a:cs typeface="Microsoft YaHei" charset="-122"/>
              </a:rPr>
              <a:t>画出时序图和协作图</a:t>
            </a:r>
          </a:p>
        </p:txBody>
      </p:sp>
      <p:sp>
        <p:nvSpPr>
          <p:cNvPr id="8" name="矩形: 圆角 7">
            <a:extLst>
              <a:ext uri="{FF2B5EF4-FFF2-40B4-BE49-F238E27FC236}">
                <a16:creationId xmlns:a16="http://schemas.microsoft.com/office/drawing/2014/main" id="{452F5FF8-0B1C-4F98-B93B-C96ECBE913D5}"/>
              </a:ext>
            </a:extLst>
          </p:cNvPr>
          <p:cNvSpPr/>
          <p:nvPr/>
        </p:nvSpPr>
        <p:spPr>
          <a:xfrm>
            <a:off x="829720" y="811103"/>
            <a:ext cx="7484560" cy="4745636"/>
          </a:xfrm>
          <a:prstGeom prst="roundRect">
            <a:avLst/>
          </a:prstGeom>
          <a:noFill/>
          <a:ln w="50800">
            <a:solidFill>
              <a:srgbClr val="044C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7" name="矩形 6">
            <a:extLst>
              <a:ext uri="{FF2B5EF4-FFF2-40B4-BE49-F238E27FC236}">
                <a16:creationId xmlns:a16="http://schemas.microsoft.com/office/drawing/2014/main" id="{404BDC00-44DD-4D1A-B6CC-1917F6B28185}"/>
              </a:ext>
            </a:extLst>
          </p:cNvPr>
          <p:cNvSpPr/>
          <p:nvPr/>
        </p:nvSpPr>
        <p:spPr>
          <a:xfrm>
            <a:off x="991126" y="5739781"/>
            <a:ext cx="7161745" cy="830997"/>
          </a:xfrm>
          <a:prstGeom prst="rect">
            <a:avLst/>
          </a:prstGeom>
        </p:spPr>
        <p:txBody>
          <a:bodyPr wrap="square">
            <a:spAutoFit/>
          </a:bodyPr>
          <a:lstStyle/>
          <a:p>
            <a:pPr algn="ctr"/>
            <a:r>
              <a:rPr lang="en-US" altLang="zh-CN" sz="2400" dirty="0">
                <a:solidFill>
                  <a:srgbClr val="044C27"/>
                </a:solidFill>
              </a:rPr>
              <a:t>Tips: </a:t>
            </a:r>
            <a:r>
              <a:rPr lang="zh-CN" altLang="en-US" sz="2400" dirty="0">
                <a:solidFill>
                  <a:srgbClr val="044C27"/>
                </a:solidFill>
              </a:rPr>
              <a:t>利用</a:t>
            </a:r>
            <a:r>
              <a:rPr lang="en-US" altLang="zh-CN" sz="2400" dirty="0">
                <a:solidFill>
                  <a:srgbClr val="044C27"/>
                </a:solidFill>
              </a:rPr>
              <a:t>Rational Rose </a:t>
            </a:r>
            <a:r>
              <a:rPr lang="zh-CN" altLang="en-US" sz="2400" dirty="0">
                <a:solidFill>
                  <a:srgbClr val="044C27"/>
                </a:solidFill>
              </a:rPr>
              <a:t>的</a:t>
            </a:r>
            <a:r>
              <a:rPr lang="en-US" altLang="zh-CN" sz="2400" dirty="0">
                <a:solidFill>
                  <a:srgbClr val="044C27"/>
                </a:solidFill>
              </a:rPr>
              <a:t>F5</a:t>
            </a:r>
            <a:r>
              <a:rPr lang="zh-CN" altLang="en-US" sz="2400" dirty="0">
                <a:solidFill>
                  <a:srgbClr val="044C27"/>
                </a:solidFill>
              </a:rPr>
              <a:t>快捷键可以实现一键转化时序图为协作图，减少任务量</a:t>
            </a:r>
          </a:p>
        </p:txBody>
      </p:sp>
      <p:pic>
        <p:nvPicPr>
          <p:cNvPr id="5" name="图片 4">
            <a:extLst>
              <a:ext uri="{FF2B5EF4-FFF2-40B4-BE49-F238E27FC236}">
                <a16:creationId xmlns:a16="http://schemas.microsoft.com/office/drawing/2014/main" id="{80535D34-1DDB-4F90-B068-8335466EF6D0}"/>
              </a:ext>
            </a:extLst>
          </p:cNvPr>
          <p:cNvPicPr>
            <a:picLocks noChangeAspect="1"/>
          </p:cNvPicPr>
          <p:nvPr/>
        </p:nvPicPr>
        <p:blipFill>
          <a:blip r:embed="rId3"/>
          <a:stretch>
            <a:fillRect/>
          </a:stretch>
        </p:blipFill>
        <p:spPr>
          <a:xfrm>
            <a:off x="4571998" y="2158843"/>
            <a:ext cx="3481259" cy="2657450"/>
          </a:xfrm>
          <a:prstGeom prst="rect">
            <a:avLst/>
          </a:prstGeom>
        </p:spPr>
      </p:pic>
      <p:pic>
        <p:nvPicPr>
          <p:cNvPr id="6" name="图片 5">
            <a:extLst>
              <a:ext uri="{FF2B5EF4-FFF2-40B4-BE49-F238E27FC236}">
                <a16:creationId xmlns:a16="http://schemas.microsoft.com/office/drawing/2014/main" id="{7CCBE44B-996F-45E8-80DD-48C2FC1A4E44}"/>
              </a:ext>
            </a:extLst>
          </p:cNvPr>
          <p:cNvPicPr>
            <a:picLocks noChangeAspect="1"/>
          </p:cNvPicPr>
          <p:nvPr/>
        </p:nvPicPr>
        <p:blipFill>
          <a:blip r:embed="rId4"/>
          <a:stretch>
            <a:fillRect/>
          </a:stretch>
        </p:blipFill>
        <p:spPr>
          <a:xfrm>
            <a:off x="895257" y="1643070"/>
            <a:ext cx="3742563" cy="3081702"/>
          </a:xfrm>
          <a:prstGeom prst="rect">
            <a:avLst/>
          </a:prstGeom>
        </p:spPr>
      </p:pic>
      <p:sp>
        <p:nvSpPr>
          <p:cNvPr id="9" name="矩形 8">
            <a:extLst>
              <a:ext uri="{FF2B5EF4-FFF2-40B4-BE49-F238E27FC236}">
                <a16:creationId xmlns:a16="http://schemas.microsoft.com/office/drawing/2014/main" id="{8D8E9AF9-2463-4C06-8939-FC59659D25E0}"/>
              </a:ext>
            </a:extLst>
          </p:cNvPr>
          <p:cNvSpPr/>
          <p:nvPr/>
        </p:nvSpPr>
        <p:spPr>
          <a:xfrm>
            <a:off x="1810952" y="1054885"/>
            <a:ext cx="2092043" cy="400110"/>
          </a:xfrm>
          <a:prstGeom prst="rect">
            <a:avLst/>
          </a:prstGeom>
        </p:spPr>
        <p:txBody>
          <a:bodyPr wrap="square">
            <a:spAutoFit/>
          </a:bodyPr>
          <a:lstStyle/>
          <a:p>
            <a:pPr algn="ctr"/>
            <a:r>
              <a:rPr lang="zh-CN" altLang="en-US" sz="2000" dirty="0">
                <a:solidFill>
                  <a:srgbClr val="044C27"/>
                </a:solidFill>
              </a:rPr>
              <a:t>时序图</a:t>
            </a:r>
          </a:p>
        </p:txBody>
      </p:sp>
      <p:sp>
        <p:nvSpPr>
          <p:cNvPr id="10" name="矩形 9">
            <a:extLst>
              <a:ext uri="{FF2B5EF4-FFF2-40B4-BE49-F238E27FC236}">
                <a16:creationId xmlns:a16="http://schemas.microsoft.com/office/drawing/2014/main" id="{1896F333-83A1-4DFE-B6AB-7737EE17A8F1}"/>
              </a:ext>
            </a:extLst>
          </p:cNvPr>
          <p:cNvSpPr/>
          <p:nvPr/>
        </p:nvSpPr>
        <p:spPr>
          <a:xfrm>
            <a:off x="5241005" y="1054885"/>
            <a:ext cx="2092043" cy="400110"/>
          </a:xfrm>
          <a:prstGeom prst="rect">
            <a:avLst/>
          </a:prstGeom>
        </p:spPr>
        <p:txBody>
          <a:bodyPr wrap="square">
            <a:spAutoFit/>
          </a:bodyPr>
          <a:lstStyle/>
          <a:p>
            <a:pPr algn="ctr"/>
            <a:r>
              <a:rPr lang="zh-CN" altLang="en-US" sz="2000" dirty="0">
                <a:solidFill>
                  <a:srgbClr val="044C27"/>
                </a:solidFill>
              </a:rPr>
              <a:t>协作图</a:t>
            </a:r>
          </a:p>
        </p:txBody>
      </p:sp>
    </p:spTree>
    <p:extLst>
      <p:ext uri="{BB962C8B-B14F-4D97-AF65-F5344CB8AC3E}">
        <p14:creationId xmlns:p14="http://schemas.microsoft.com/office/powerpoint/2010/main" val="2715555099"/>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5F8D307-1CFB-4F92-AC1F-1394CC1AB4EC}"/>
              </a:ext>
            </a:extLst>
          </p:cNvPr>
          <p:cNvPicPr>
            <a:picLocks noChangeAspect="1"/>
          </p:cNvPicPr>
          <p:nvPr/>
        </p:nvPicPr>
        <p:blipFill>
          <a:blip r:embed="rId2"/>
          <a:stretch>
            <a:fillRect/>
          </a:stretch>
        </p:blipFill>
        <p:spPr>
          <a:xfrm>
            <a:off x="986199" y="2648397"/>
            <a:ext cx="7171601" cy="1679503"/>
          </a:xfrm>
          <a:prstGeom prst="rect">
            <a:avLst/>
          </a:prstGeom>
        </p:spPr>
      </p:pic>
      <p:sp>
        <p:nvSpPr>
          <p:cNvPr id="4" name="Rectangle 18">
            <a:extLst>
              <a:ext uri="{FF2B5EF4-FFF2-40B4-BE49-F238E27FC236}">
                <a16:creationId xmlns:a16="http://schemas.microsoft.com/office/drawing/2014/main" id="{2C7DF06B-3B43-407C-A7BD-C4B09F484F57}"/>
              </a:ext>
            </a:extLst>
          </p:cNvPr>
          <p:cNvSpPr/>
          <p:nvPr/>
        </p:nvSpPr>
        <p:spPr>
          <a:xfrm>
            <a:off x="2661593" y="1854086"/>
            <a:ext cx="3820814" cy="400110"/>
          </a:xfrm>
          <a:prstGeom prst="rect">
            <a:avLst/>
          </a:prstGeom>
        </p:spPr>
        <p:txBody>
          <a:bodyPr wrap="square">
            <a:spAutoFit/>
          </a:bodyPr>
          <a:lstStyle/>
          <a:p>
            <a:pPr algn="ctr"/>
            <a:r>
              <a:rPr kumimoji="1" lang="zh-CN" altLang="en-US" sz="2000" dirty="0">
                <a:solidFill>
                  <a:srgbClr val="044C27"/>
                </a:solidFill>
                <a:latin typeface="Microsoft YaHei" charset="-122"/>
                <a:ea typeface="Microsoft YaHei" charset="-122"/>
                <a:cs typeface="Microsoft YaHei" charset="-122"/>
              </a:rPr>
              <a:t>简单描述</a:t>
            </a:r>
          </a:p>
        </p:txBody>
      </p:sp>
      <p:sp>
        <p:nvSpPr>
          <p:cNvPr id="8" name="矩形: 圆角 7">
            <a:extLst>
              <a:ext uri="{FF2B5EF4-FFF2-40B4-BE49-F238E27FC236}">
                <a16:creationId xmlns:a16="http://schemas.microsoft.com/office/drawing/2014/main" id="{452F5FF8-0B1C-4F98-B93B-C96ECBE913D5}"/>
              </a:ext>
            </a:extLst>
          </p:cNvPr>
          <p:cNvSpPr/>
          <p:nvPr/>
        </p:nvSpPr>
        <p:spPr>
          <a:xfrm>
            <a:off x="986200" y="2375455"/>
            <a:ext cx="7171600" cy="2156352"/>
          </a:xfrm>
          <a:prstGeom prst="roundRect">
            <a:avLst/>
          </a:prstGeom>
          <a:noFill/>
          <a:ln w="50800">
            <a:solidFill>
              <a:srgbClr val="044C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Tree>
    <p:extLst>
      <p:ext uri="{BB962C8B-B14F-4D97-AF65-F5344CB8AC3E}">
        <p14:creationId xmlns:p14="http://schemas.microsoft.com/office/powerpoint/2010/main" val="980024569"/>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8">
            <a:extLst>
              <a:ext uri="{FF2B5EF4-FFF2-40B4-BE49-F238E27FC236}">
                <a16:creationId xmlns:a16="http://schemas.microsoft.com/office/drawing/2014/main" id="{2C7DF06B-3B43-407C-A7BD-C4B09F484F57}"/>
              </a:ext>
            </a:extLst>
          </p:cNvPr>
          <p:cNvSpPr/>
          <p:nvPr/>
        </p:nvSpPr>
        <p:spPr>
          <a:xfrm>
            <a:off x="2661593" y="56058"/>
            <a:ext cx="3820814" cy="523220"/>
          </a:xfrm>
          <a:prstGeom prst="rect">
            <a:avLst/>
          </a:prstGeom>
        </p:spPr>
        <p:txBody>
          <a:bodyPr wrap="square">
            <a:spAutoFit/>
          </a:bodyPr>
          <a:lstStyle/>
          <a:p>
            <a:pPr algn="ctr"/>
            <a:r>
              <a:rPr kumimoji="1" lang="en-US" altLang="zh-CN" sz="2800" b="1" dirty="0">
                <a:solidFill>
                  <a:srgbClr val="044C27"/>
                </a:solidFill>
                <a:latin typeface="Microsoft YaHei" charset="-122"/>
                <a:ea typeface="Microsoft YaHei" charset="-122"/>
                <a:cs typeface="Microsoft YaHei" charset="-122"/>
              </a:rPr>
              <a:t>3.2 </a:t>
            </a:r>
            <a:r>
              <a:rPr kumimoji="1" lang="zh-CN" altLang="en-US" sz="2800" b="1" dirty="0">
                <a:solidFill>
                  <a:srgbClr val="044C27"/>
                </a:solidFill>
                <a:latin typeface="Microsoft YaHei" charset="-122"/>
                <a:ea typeface="Microsoft YaHei" charset="-122"/>
                <a:cs typeface="Microsoft YaHei" charset="-122"/>
              </a:rPr>
              <a:t>系统分析机制</a:t>
            </a:r>
          </a:p>
        </p:txBody>
      </p:sp>
      <p:sp>
        <p:nvSpPr>
          <p:cNvPr id="6" name="矩形 5">
            <a:extLst>
              <a:ext uri="{FF2B5EF4-FFF2-40B4-BE49-F238E27FC236}">
                <a16:creationId xmlns:a16="http://schemas.microsoft.com/office/drawing/2014/main" id="{63AF1877-3D7E-4869-B83A-AFFB0ECA7EDF}"/>
              </a:ext>
            </a:extLst>
          </p:cNvPr>
          <p:cNvSpPr/>
          <p:nvPr/>
        </p:nvSpPr>
        <p:spPr>
          <a:xfrm>
            <a:off x="1178169" y="1576405"/>
            <a:ext cx="6787662" cy="1200329"/>
          </a:xfrm>
          <a:prstGeom prst="rect">
            <a:avLst/>
          </a:prstGeom>
        </p:spPr>
        <p:txBody>
          <a:bodyPr wrap="square">
            <a:spAutoFit/>
          </a:bodyPr>
          <a:lstStyle/>
          <a:p>
            <a:r>
              <a:rPr lang="en-US" altLang="zh-CN" sz="2400" b="1" dirty="0">
                <a:solidFill>
                  <a:srgbClr val="044C27"/>
                </a:solidFill>
              </a:rPr>
              <a:t>	</a:t>
            </a:r>
            <a:r>
              <a:rPr lang="zh-CN" altLang="en-US" sz="2400" b="1" dirty="0">
                <a:solidFill>
                  <a:srgbClr val="044C27"/>
                </a:solidFill>
              </a:rPr>
              <a:t>本节根据补充规约得到上述边界类、控制类、数据类需要满足的非功能性需求，列出系统的分析机制表，如下表所示。</a:t>
            </a:r>
          </a:p>
        </p:txBody>
      </p:sp>
      <p:pic>
        <p:nvPicPr>
          <p:cNvPr id="2" name="图片 1">
            <a:extLst>
              <a:ext uri="{FF2B5EF4-FFF2-40B4-BE49-F238E27FC236}">
                <a16:creationId xmlns:a16="http://schemas.microsoft.com/office/drawing/2014/main" id="{A829CA9B-A48F-427E-9190-7E8943BF3486}"/>
              </a:ext>
            </a:extLst>
          </p:cNvPr>
          <p:cNvPicPr>
            <a:picLocks noChangeAspect="1"/>
          </p:cNvPicPr>
          <p:nvPr/>
        </p:nvPicPr>
        <p:blipFill>
          <a:blip r:embed="rId3"/>
          <a:stretch>
            <a:fillRect/>
          </a:stretch>
        </p:blipFill>
        <p:spPr>
          <a:xfrm>
            <a:off x="852952" y="3232115"/>
            <a:ext cx="7438095" cy="1990476"/>
          </a:xfrm>
          <a:prstGeom prst="rect">
            <a:avLst/>
          </a:prstGeom>
        </p:spPr>
      </p:pic>
      <p:sp>
        <p:nvSpPr>
          <p:cNvPr id="7" name="矩形: 圆角 6">
            <a:extLst>
              <a:ext uri="{FF2B5EF4-FFF2-40B4-BE49-F238E27FC236}">
                <a16:creationId xmlns:a16="http://schemas.microsoft.com/office/drawing/2014/main" id="{E7A31E29-6E20-408E-B427-E1CE41338E52}"/>
              </a:ext>
            </a:extLst>
          </p:cNvPr>
          <p:cNvSpPr/>
          <p:nvPr/>
        </p:nvSpPr>
        <p:spPr>
          <a:xfrm>
            <a:off x="986199" y="3149177"/>
            <a:ext cx="7171600" cy="2156352"/>
          </a:xfrm>
          <a:prstGeom prst="roundRect">
            <a:avLst/>
          </a:prstGeom>
          <a:noFill/>
          <a:ln w="50800">
            <a:solidFill>
              <a:srgbClr val="044C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Tree>
    <p:extLst>
      <p:ext uri="{BB962C8B-B14F-4D97-AF65-F5344CB8AC3E}">
        <p14:creationId xmlns:p14="http://schemas.microsoft.com/office/powerpoint/2010/main" val="2066353501"/>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931FA89-AEEA-4C5E-8C61-234E57DF3A86}"/>
              </a:ext>
            </a:extLst>
          </p:cNvPr>
          <p:cNvPicPr>
            <a:picLocks noChangeAspect="1"/>
          </p:cNvPicPr>
          <p:nvPr/>
        </p:nvPicPr>
        <p:blipFill>
          <a:blip r:embed="rId3"/>
          <a:stretch>
            <a:fillRect/>
          </a:stretch>
        </p:blipFill>
        <p:spPr>
          <a:xfrm>
            <a:off x="2346298" y="2606582"/>
            <a:ext cx="4451404" cy="3717656"/>
          </a:xfrm>
          <a:prstGeom prst="rect">
            <a:avLst/>
          </a:prstGeom>
        </p:spPr>
      </p:pic>
      <p:sp>
        <p:nvSpPr>
          <p:cNvPr id="4" name="Rectangle 18">
            <a:extLst>
              <a:ext uri="{FF2B5EF4-FFF2-40B4-BE49-F238E27FC236}">
                <a16:creationId xmlns:a16="http://schemas.microsoft.com/office/drawing/2014/main" id="{2C7DF06B-3B43-407C-A7BD-C4B09F484F57}"/>
              </a:ext>
            </a:extLst>
          </p:cNvPr>
          <p:cNvSpPr/>
          <p:nvPr/>
        </p:nvSpPr>
        <p:spPr>
          <a:xfrm>
            <a:off x="2661593" y="56058"/>
            <a:ext cx="3820814" cy="523220"/>
          </a:xfrm>
          <a:prstGeom prst="rect">
            <a:avLst/>
          </a:prstGeom>
        </p:spPr>
        <p:txBody>
          <a:bodyPr wrap="square">
            <a:spAutoFit/>
          </a:bodyPr>
          <a:lstStyle/>
          <a:p>
            <a:pPr algn="ctr"/>
            <a:r>
              <a:rPr kumimoji="1" lang="en-US" altLang="zh-CN" sz="2800" b="1" dirty="0">
                <a:solidFill>
                  <a:srgbClr val="044C27"/>
                </a:solidFill>
                <a:latin typeface="Microsoft YaHei" charset="-122"/>
                <a:ea typeface="Microsoft YaHei" charset="-122"/>
                <a:cs typeface="Microsoft YaHei" charset="-122"/>
              </a:rPr>
              <a:t>3.3 </a:t>
            </a:r>
            <a:r>
              <a:rPr kumimoji="1" lang="zh-CN" altLang="en-US" sz="2800" b="1" dirty="0">
                <a:solidFill>
                  <a:srgbClr val="044C27"/>
                </a:solidFill>
                <a:latin typeface="Microsoft YaHei" charset="-122"/>
                <a:ea typeface="Microsoft YaHei" charset="-122"/>
                <a:cs typeface="Microsoft YaHei" charset="-122"/>
              </a:rPr>
              <a:t>合并分析类</a:t>
            </a:r>
          </a:p>
        </p:txBody>
      </p:sp>
      <p:sp>
        <p:nvSpPr>
          <p:cNvPr id="6" name="矩形 5">
            <a:extLst>
              <a:ext uri="{FF2B5EF4-FFF2-40B4-BE49-F238E27FC236}">
                <a16:creationId xmlns:a16="http://schemas.microsoft.com/office/drawing/2014/main" id="{63AF1877-3D7E-4869-B83A-AFFB0ECA7EDF}"/>
              </a:ext>
            </a:extLst>
          </p:cNvPr>
          <p:cNvSpPr/>
          <p:nvPr/>
        </p:nvSpPr>
        <p:spPr>
          <a:xfrm>
            <a:off x="1178169" y="1285003"/>
            <a:ext cx="6787662" cy="830997"/>
          </a:xfrm>
          <a:prstGeom prst="rect">
            <a:avLst/>
          </a:prstGeom>
        </p:spPr>
        <p:txBody>
          <a:bodyPr wrap="square">
            <a:spAutoFit/>
          </a:bodyPr>
          <a:lstStyle/>
          <a:p>
            <a:r>
              <a:rPr lang="en-US" altLang="zh-CN" sz="2400" b="1" dirty="0">
                <a:solidFill>
                  <a:srgbClr val="044C27"/>
                </a:solidFill>
              </a:rPr>
              <a:t>	</a:t>
            </a:r>
            <a:r>
              <a:rPr lang="zh-CN" altLang="en-US" sz="2400" b="1" dirty="0">
                <a:solidFill>
                  <a:srgbClr val="044C27"/>
                </a:solidFill>
              </a:rPr>
              <a:t>本节将析取出来的边界类、控制类、数据类进行合并整理，得到系统的合并类图。</a:t>
            </a:r>
          </a:p>
        </p:txBody>
      </p:sp>
      <p:sp>
        <p:nvSpPr>
          <p:cNvPr id="7" name="矩形: 圆角 6">
            <a:extLst>
              <a:ext uri="{FF2B5EF4-FFF2-40B4-BE49-F238E27FC236}">
                <a16:creationId xmlns:a16="http://schemas.microsoft.com/office/drawing/2014/main" id="{E7A31E29-6E20-408E-B427-E1CE41338E52}"/>
              </a:ext>
            </a:extLst>
          </p:cNvPr>
          <p:cNvSpPr/>
          <p:nvPr/>
        </p:nvSpPr>
        <p:spPr>
          <a:xfrm>
            <a:off x="1959428" y="2435643"/>
            <a:ext cx="5225143" cy="4059534"/>
          </a:xfrm>
          <a:prstGeom prst="roundRect">
            <a:avLst/>
          </a:prstGeom>
          <a:noFill/>
          <a:ln w="50800">
            <a:solidFill>
              <a:srgbClr val="044C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Tree>
    <p:extLst>
      <p:ext uri="{BB962C8B-B14F-4D97-AF65-F5344CB8AC3E}">
        <p14:creationId xmlns:p14="http://schemas.microsoft.com/office/powerpoint/2010/main" val="98784211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Rectangle 18"/>
          <p:cNvSpPr/>
          <p:nvPr/>
        </p:nvSpPr>
        <p:spPr>
          <a:xfrm>
            <a:off x="2661593" y="171386"/>
            <a:ext cx="3820814" cy="369332"/>
          </a:xfrm>
          <a:prstGeom prst="rect">
            <a:avLst/>
          </a:prstGeom>
        </p:spPr>
        <p:txBody>
          <a:bodyPr wrap="square">
            <a:spAutoFit/>
          </a:bodyPr>
          <a:lstStyle/>
          <a:p>
            <a:pPr algn="ctr"/>
            <a:r>
              <a:rPr kumimoji="1" lang="zh-CN" altLang="en-US" b="1" dirty="0">
                <a:solidFill>
                  <a:srgbClr val="044C27"/>
                </a:solidFill>
                <a:latin typeface="Microsoft YaHei" charset="-122"/>
                <a:ea typeface="Microsoft YaHei" charset="-122"/>
                <a:cs typeface="Microsoft YaHei" charset="-122"/>
              </a:rPr>
              <a:t>成员及分工股管理</a:t>
            </a:r>
          </a:p>
        </p:txBody>
      </p:sp>
      <p:grpSp>
        <p:nvGrpSpPr>
          <p:cNvPr id="2" name="Group 1"/>
          <p:cNvGrpSpPr/>
          <p:nvPr/>
        </p:nvGrpSpPr>
        <p:grpSpPr>
          <a:xfrm>
            <a:off x="870243" y="2220894"/>
            <a:ext cx="7403514" cy="960417"/>
            <a:chOff x="847216" y="2220894"/>
            <a:chExt cx="7403514" cy="960417"/>
          </a:xfrm>
          <a:solidFill>
            <a:srgbClr val="044C27"/>
          </a:solidFill>
        </p:grpSpPr>
        <p:sp>
          <p:nvSpPr>
            <p:cNvPr id="6" name="Rounded Rectangle 5"/>
            <p:cNvSpPr/>
            <p:nvPr/>
          </p:nvSpPr>
          <p:spPr>
            <a:xfrm>
              <a:off x="4536000" y="2220894"/>
              <a:ext cx="74518" cy="4788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044C27"/>
                </a:solidFill>
              </a:endParaRPr>
            </a:p>
          </p:txBody>
        </p:sp>
        <p:sp>
          <p:nvSpPr>
            <p:cNvPr id="31" name="Rounded Rectangle 30"/>
            <p:cNvSpPr/>
            <p:nvPr/>
          </p:nvSpPr>
          <p:spPr>
            <a:xfrm flipV="1">
              <a:off x="847216" y="2686772"/>
              <a:ext cx="3710757" cy="720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044C27"/>
                </a:solidFill>
              </a:endParaRPr>
            </a:p>
          </p:txBody>
        </p:sp>
        <p:sp>
          <p:nvSpPr>
            <p:cNvPr id="33" name="Rounded Rectangle 32"/>
            <p:cNvSpPr/>
            <p:nvPr/>
          </p:nvSpPr>
          <p:spPr>
            <a:xfrm flipV="1">
              <a:off x="4557973" y="2685573"/>
              <a:ext cx="3692757" cy="73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044C27"/>
                </a:solidFill>
              </a:endParaRPr>
            </a:p>
          </p:txBody>
        </p:sp>
        <p:sp>
          <p:nvSpPr>
            <p:cNvPr id="37" name="Rounded Rectangle 36"/>
            <p:cNvSpPr/>
            <p:nvPr/>
          </p:nvSpPr>
          <p:spPr>
            <a:xfrm flipH="1">
              <a:off x="847216" y="2685573"/>
              <a:ext cx="72000" cy="47910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044C27"/>
                </a:solidFill>
              </a:endParaRPr>
            </a:p>
          </p:txBody>
        </p:sp>
        <p:sp>
          <p:nvSpPr>
            <p:cNvPr id="39" name="Rounded Rectangle 38"/>
            <p:cNvSpPr/>
            <p:nvPr/>
          </p:nvSpPr>
          <p:spPr>
            <a:xfrm flipH="1">
              <a:off x="8178730" y="2685573"/>
              <a:ext cx="72000" cy="47910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044C27"/>
                </a:solidFill>
              </a:endParaRPr>
            </a:p>
          </p:txBody>
        </p:sp>
        <p:sp>
          <p:nvSpPr>
            <p:cNvPr id="40" name="Rounded Rectangle 39"/>
            <p:cNvSpPr/>
            <p:nvPr/>
          </p:nvSpPr>
          <p:spPr>
            <a:xfrm flipH="1">
              <a:off x="4536000" y="2702207"/>
              <a:ext cx="72000" cy="47910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044C27"/>
                </a:solidFill>
              </a:endParaRPr>
            </a:p>
          </p:txBody>
        </p:sp>
        <p:sp>
          <p:nvSpPr>
            <p:cNvPr id="41" name="Rounded Rectangle 40"/>
            <p:cNvSpPr/>
            <p:nvPr/>
          </p:nvSpPr>
          <p:spPr>
            <a:xfrm flipH="1">
              <a:off x="2734637" y="2692370"/>
              <a:ext cx="72000" cy="47910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044C27"/>
                </a:solidFill>
              </a:endParaRPr>
            </a:p>
          </p:txBody>
        </p:sp>
        <p:sp>
          <p:nvSpPr>
            <p:cNvPr id="42" name="Rounded Rectangle 41"/>
            <p:cNvSpPr/>
            <p:nvPr/>
          </p:nvSpPr>
          <p:spPr>
            <a:xfrm flipH="1">
              <a:off x="6391394" y="2699198"/>
              <a:ext cx="72000" cy="47910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044C27"/>
                </a:solidFill>
              </a:endParaRPr>
            </a:p>
          </p:txBody>
        </p:sp>
      </p:grpSp>
      <p:grpSp>
        <p:nvGrpSpPr>
          <p:cNvPr id="3" name="Group 2"/>
          <p:cNvGrpSpPr/>
          <p:nvPr/>
        </p:nvGrpSpPr>
        <p:grpSpPr>
          <a:xfrm>
            <a:off x="352373" y="3303921"/>
            <a:ext cx="8499543" cy="702601"/>
            <a:chOff x="313855" y="3303921"/>
            <a:chExt cx="8499543" cy="702601"/>
          </a:xfrm>
        </p:grpSpPr>
        <p:sp>
          <p:nvSpPr>
            <p:cNvPr id="34" name="TextBox 33"/>
            <p:cNvSpPr txBox="1"/>
            <p:nvPr/>
          </p:nvSpPr>
          <p:spPr>
            <a:xfrm>
              <a:off x="4137572" y="3303922"/>
              <a:ext cx="877163" cy="369332"/>
            </a:xfrm>
            <a:prstGeom prst="rect">
              <a:avLst/>
            </a:prstGeom>
            <a:noFill/>
          </p:spPr>
          <p:txBody>
            <a:bodyPr wrap="none" rtlCol="0">
              <a:spAutoFit/>
            </a:bodyPr>
            <a:lstStyle/>
            <a:p>
              <a:r>
                <a:rPr kumimoji="1" lang="zh-CN" altLang="en-US" dirty="0">
                  <a:solidFill>
                    <a:srgbClr val="044C27"/>
                  </a:solidFill>
                  <a:latin typeface="Microsoft YaHei" charset="-122"/>
                  <a:ea typeface="Microsoft YaHei" charset="-122"/>
                  <a:cs typeface="Microsoft YaHei" charset="-122"/>
                </a:rPr>
                <a:t>邱兆丰</a:t>
              </a:r>
            </a:p>
          </p:txBody>
        </p:sp>
        <p:sp>
          <p:nvSpPr>
            <p:cNvPr id="35" name="TextBox 34"/>
            <p:cNvSpPr txBox="1"/>
            <p:nvPr/>
          </p:nvSpPr>
          <p:spPr>
            <a:xfrm>
              <a:off x="4041390" y="3685954"/>
              <a:ext cx="1069524" cy="307777"/>
            </a:xfrm>
            <a:prstGeom prst="rect">
              <a:avLst/>
            </a:prstGeom>
            <a:solidFill>
              <a:srgbClr val="044C27"/>
            </a:solidFill>
          </p:spPr>
          <p:txBody>
            <a:bodyPr wrap="none" rtlCol="0">
              <a:spAutoFit/>
            </a:bodyPr>
            <a:lstStyle/>
            <a:p>
              <a:r>
                <a:rPr kumimoji="1" lang="en-US" altLang="zh-CN" sz="1400" b="1" dirty="0">
                  <a:solidFill>
                    <a:schemeClr val="bg1"/>
                  </a:solidFill>
                  <a:latin typeface="Microsoft YaHei" charset="-122"/>
                  <a:ea typeface="Microsoft YaHei" charset="-122"/>
                  <a:cs typeface="Microsoft YaHei" charset="-122"/>
                </a:rPr>
                <a:t>15331260</a:t>
              </a:r>
              <a:endParaRPr kumimoji="1" lang="zh-CN" altLang="en-US" sz="1400" b="1" dirty="0">
                <a:solidFill>
                  <a:schemeClr val="bg1"/>
                </a:solidFill>
                <a:latin typeface="Microsoft YaHei" charset="-122"/>
                <a:ea typeface="Microsoft YaHei" charset="-122"/>
                <a:cs typeface="Microsoft YaHei" charset="-122"/>
              </a:endParaRPr>
            </a:p>
          </p:txBody>
        </p:sp>
        <p:sp>
          <p:nvSpPr>
            <p:cNvPr id="46" name="TextBox 45"/>
            <p:cNvSpPr txBox="1"/>
            <p:nvPr/>
          </p:nvSpPr>
          <p:spPr>
            <a:xfrm>
              <a:off x="5988814" y="3303922"/>
              <a:ext cx="877163" cy="369332"/>
            </a:xfrm>
            <a:prstGeom prst="rect">
              <a:avLst/>
            </a:prstGeom>
            <a:noFill/>
          </p:spPr>
          <p:txBody>
            <a:bodyPr wrap="none" rtlCol="0">
              <a:spAutoFit/>
            </a:bodyPr>
            <a:lstStyle/>
            <a:p>
              <a:r>
                <a:rPr kumimoji="1" lang="zh-CN" altLang="en-US" dirty="0">
                  <a:solidFill>
                    <a:srgbClr val="044C27"/>
                  </a:solidFill>
                  <a:latin typeface="Microsoft YaHei" charset="-122"/>
                  <a:ea typeface="Microsoft YaHei" charset="-122"/>
                  <a:cs typeface="Microsoft YaHei" charset="-122"/>
                </a:rPr>
                <a:t>林逸淇</a:t>
              </a:r>
            </a:p>
          </p:txBody>
        </p:sp>
        <p:sp>
          <p:nvSpPr>
            <p:cNvPr id="47" name="TextBox 46"/>
            <p:cNvSpPr txBox="1"/>
            <p:nvPr/>
          </p:nvSpPr>
          <p:spPr>
            <a:xfrm>
              <a:off x="5892632" y="3685954"/>
              <a:ext cx="1069524" cy="307777"/>
            </a:xfrm>
            <a:prstGeom prst="rect">
              <a:avLst/>
            </a:prstGeom>
            <a:solidFill>
              <a:srgbClr val="044C27"/>
            </a:solidFill>
          </p:spPr>
          <p:txBody>
            <a:bodyPr wrap="none" rtlCol="0">
              <a:spAutoFit/>
            </a:bodyPr>
            <a:lstStyle/>
            <a:p>
              <a:r>
                <a:rPr kumimoji="1" lang="en-US" altLang="zh-CN" sz="1400" b="1" dirty="0">
                  <a:solidFill>
                    <a:schemeClr val="bg1"/>
                  </a:solidFill>
                  <a:latin typeface="Microsoft YaHei" charset="-122"/>
                  <a:ea typeface="Microsoft YaHei" charset="-122"/>
                  <a:cs typeface="Microsoft YaHei" charset="-122"/>
                </a:rPr>
                <a:t>15331206</a:t>
              </a:r>
              <a:endParaRPr kumimoji="1" lang="zh-CN" altLang="en-US" sz="1400" b="1" dirty="0">
                <a:solidFill>
                  <a:schemeClr val="bg1"/>
                </a:solidFill>
                <a:latin typeface="Microsoft YaHei" charset="-122"/>
                <a:ea typeface="Microsoft YaHei" charset="-122"/>
                <a:cs typeface="Microsoft YaHei" charset="-122"/>
              </a:endParaRPr>
            </a:p>
          </p:txBody>
        </p:sp>
        <p:sp>
          <p:nvSpPr>
            <p:cNvPr id="49" name="TextBox 48"/>
            <p:cNvSpPr txBox="1"/>
            <p:nvPr/>
          </p:nvSpPr>
          <p:spPr>
            <a:xfrm>
              <a:off x="2333503" y="3303922"/>
              <a:ext cx="877163" cy="369332"/>
            </a:xfrm>
            <a:prstGeom prst="rect">
              <a:avLst/>
            </a:prstGeom>
            <a:noFill/>
          </p:spPr>
          <p:txBody>
            <a:bodyPr wrap="none" rtlCol="0">
              <a:spAutoFit/>
            </a:bodyPr>
            <a:lstStyle/>
            <a:p>
              <a:r>
                <a:rPr kumimoji="1" lang="zh-CN" altLang="en-US" dirty="0">
                  <a:solidFill>
                    <a:srgbClr val="044C27"/>
                  </a:solidFill>
                  <a:latin typeface="Microsoft YaHei" charset="-122"/>
                  <a:ea typeface="Microsoft YaHei" charset="-122"/>
                  <a:cs typeface="Microsoft YaHei" charset="-122"/>
                </a:rPr>
                <a:t>林杰群</a:t>
              </a:r>
            </a:p>
          </p:txBody>
        </p:sp>
        <p:sp>
          <p:nvSpPr>
            <p:cNvPr id="50" name="TextBox 49"/>
            <p:cNvSpPr txBox="1"/>
            <p:nvPr/>
          </p:nvSpPr>
          <p:spPr>
            <a:xfrm>
              <a:off x="2237322" y="3685954"/>
              <a:ext cx="1069524" cy="307777"/>
            </a:xfrm>
            <a:prstGeom prst="rect">
              <a:avLst/>
            </a:prstGeom>
            <a:solidFill>
              <a:srgbClr val="044C27"/>
            </a:solidFill>
          </p:spPr>
          <p:txBody>
            <a:bodyPr wrap="none" rtlCol="0">
              <a:spAutoFit/>
            </a:bodyPr>
            <a:lstStyle/>
            <a:p>
              <a:r>
                <a:rPr kumimoji="1" lang="en-US" altLang="zh-CN" sz="1400" b="1" dirty="0">
                  <a:solidFill>
                    <a:schemeClr val="bg1"/>
                  </a:solidFill>
                  <a:latin typeface="Microsoft YaHei" charset="-122"/>
                  <a:ea typeface="Microsoft YaHei" charset="-122"/>
                  <a:cs typeface="Microsoft YaHei" charset="-122"/>
                </a:rPr>
                <a:t>15331197</a:t>
              </a:r>
              <a:endParaRPr kumimoji="1" lang="zh-CN" altLang="en-US" sz="1400" b="1" dirty="0">
                <a:solidFill>
                  <a:schemeClr val="bg1"/>
                </a:solidFill>
                <a:latin typeface="Microsoft YaHei" charset="-122"/>
                <a:ea typeface="Microsoft YaHei" charset="-122"/>
                <a:cs typeface="Microsoft YaHei" charset="-122"/>
              </a:endParaRPr>
            </a:p>
          </p:txBody>
        </p:sp>
        <p:sp>
          <p:nvSpPr>
            <p:cNvPr id="52" name="TextBox 51"/>
            <p:cNvSpPr txBox="1"/>
            <p:nvPr/>
          </p:nvSpPr>
          <p:spPr>
            <a:xfrm>
              <a:off x="410037" y="3316713"/>
              <a:ext cx="877163" cy="369332"/>
            </a:xfrm>
            <a:prstGeom prst="rect">
              <a:avLst/>
            </a:prstGeom>
            <a:noFill/>
          </p:spPr>
          <p:txBody>
            <a:bodyPr wrap="none" rtlCol="0">
              <a:spAutoFit/>
            </a:bodyPr>
            <a:lstStyle/>
            <a:p>
              <a:r>
                <a:rPr kumimoji="1" lang="zh-CN" altLang="en-US" dirty="0">
                  <a:solidFill>
                    <a:srgbClr val="044C27"/>
                  </a:solidFill>
                  <a:latin typeface="Microsoft YaHei" charset="-122"/>
                  <a:ea typeface="Microsoft YaHei" charset="-122"/>
                  <a:cs typeface="Microsoft YaHei" charset="-122"/>
                </a:rPr>
                <a:t>苏思婷</a:t>
              </a:r>
            </a:p>
          </p:txBody>
        </p:sp>
        <p:sp>
          <p:nvSpPr>
            <p:cNvPr id="53" name="TextBox 52"/>
            <p:cNvSpPr txBox="1"/>
            <p:nvPr/>
          </p:nvSpPr>
          <p:spPr>
            <a:xfrm>
              <a:off x="313855" y="3698745"/>
              <a:ext cx="1069524" cy="307777"/>
            </a:xfrm>
            <a:prstGeom prst="rect">
              <a:avLst/>
            </a:prstGeom>
            <a:solidFill>
              <a:srgbClr val="044C27"/>
            </a:solidFill>
          </p:spPr>
          <p:txBody>
            <a:bodyPr wrap="none" rtlCol="0">
              <a:spAutoFit/>
            </a:bodyPr>
            <a:lstStyle/>
            <a:p>
              <a:r>
                <a:rPr kumimoji="1" lang="en-US" altLang="zh-CN" sz="1400" b="1" dirty="0">
                  <a:solidFill>
                    <a:schemeClr val="bg1"/>
                  </a:solidFill>
                  <a:latin typeface="Microsoft YaHei" charset="-122"/>
                  <a:ea typeface="Microsoft YaHei" charset="-122"/>
                  <a:cs typeface="Microsoft YaHei" charset="-122"/>
                </a:rPr>
                <a:t>15331282</a:t>
              </a:r>
              <a:endParaRPr kumimoji="1" lang="zh-CN" altLang="en-US" sz="1400" b="1" dirty="0">
                <a:solidFill>
                  <a:schemeClr val="bg1"/>
                </a:solidFill>
                <a:latin typeface="Microsoft YaHei" charset="-122"/>
                <a:ea typeface="Microsoft YaHei" charset="-122"/>
                <a:cs typeface="Microsoft YaHei" charset="-122"/>
              </a:endParaRPr>
            </a:p>
          </p:txBody>
        </p:sp>
        <p:sp>
          <p:nvSpPr>
            <p:cNvPr id="55" name="TextBox 54"/>
            <p:cNvSpPr txBox="1"/>
            <p:nvPr/>
          </p:nvSpPr>
          <p:spPr>
            <a:xfrm>
              <a:off x="7840056" y="3303921"/>
              <a:ext cx="877163" cy="369332"/>
            </a:xfrm>
            <a:prstGeom prst="rect">
              <a:avLst/>
            </a:prstGeom>
            <a:noFill/>
          </p:spPr>
          <p:txBody>
            <a:bodyPr wrap="none" rtlCol="0">
              <a:spAutoFit/>
            </a:bodyPr>
            <a:lstStyle/>
            <a:p>
              <a:r>
                <a:rPr kumimoji="1" lang="zh-CN" altLang="en-US" dirty="0">
                  <a:solidFill>
                    <a:srgbClr val="044C27"/>
                  </a:solidFill>
                  <a:latin typeface="Microsoft YaHei" charset="-122"/>
                  <a:ea typeface="Microsoft YaHei" charset="-122"/>
                  <a:cs typeface="Microsoft YaHei" charset="-122"/>
                </a:rPr>
                <a:t>林子衡</a:t>
              </a:r>
            </a:p>
          </p:txBody>
        </p:sp>
        <p:sp>
          <p:nvSpPr>
            <p:cNvPr id="56" name="TextBox 55"/>
            <p:cNvSpPr txBox="1"/>
            <p:nvPr/>
          </p:nvSpPr>
          <p:spPr>
            <a:xfrm>
              <a:off x="7743874" y="3685953"/>
              <a:ext cx="1069524" cy="307777"/>
            </a:xfrm>
            <a:prstGeom prst="rect">
              <a:avLst/>
            </a:prstGeom>
            <a:solidFill>
              <a:srgbClr val="044C27"/>
            </a:solidFill>
          </p:spPr>
          <p:txBody>
            <a:bodyPr wrap="none" rtlCol="0">
              <a:spAutoFit/>
            </a:bodyPr>
            <a:lstStyle/>
            <a:p>
              <a:r>
                <a:rPr kumimoji="1" lang="en-US" altLang="zh-CN" sz="1400" b="1" dirty="0">
                  <a:solidFill>
                    <a:schemeClr val="bg1"/>
                  </a:solidFill>
                  <a:latin typeface="Microsoft YaHei" charset="-122"/>
                  <a:ea typeface="Microsoft YaHei" charset="-122"/>
                  <a:cs typeface="Microsoft YaHei" charset="-122"/>
                </a:rPr>
                <a:t>15331208</a:t>
              </a:r>
              <a:endParaRPr kumimoji="1" lang="zh-CN" altLang="en-US" sz="1400" b="1" dirty="0">
                <a:solidFill>
                  <a:schemeClr val="bg1"/>
                </a:solidFill>
                <a:latin typeface="Microsoft YaHei" charset="-122"/>
                <a:ea typeface="Microsoft YaHei" charset="-122"/>
                <a:cs typeface="Microsoft YaHei" charset="-122"/>
              </a:endParaRPr>
            </a:p>
          </p:txBody>
        </p:sp>
      </p:grpSp>
      <p:pic>
        <p:nvPicPr>
          <p:cNvPr id="36" name="图片 35">
            <a:extLst>
              <a:ext uri="{FF2B5EF4-FFF2-40B4-BE49-F238E27FC236}">
                <a16:creationId xmlns:a16="http://schemas.microsoft.com/office/drawing/2014/main" id="{C21A84B0-4C5A-47DA-BFE1-6FA37FCA440B}"/>
              </a:ext>
            </a:extLst>
          </p:cNvPr>
          <p:cNvPicPr>
            <a:picLocks noChangeAspect="1"/>
          </p:cNvPicPr>
          <p:nvPr/>
        </p:nvPicPr>
        <p:blipFill>
          <a:blip r:embed="rId3"/>
          <a:stretch>
            <a:fillRect/>
          </a:stretch>
        </p:blipFill>
        <p:spPr>
          <a:xfrm>
            <a:off x="3912291" y="793138"/>
            <a:ext cx="1319419" cy="1319419"/>
          </a:xfrm>
          <a:prstGeom prst="rect">
            <a:avLst/>
          </a:prstGeom>
        </p:spPr>
      </p:pic>
      <p:grpSp>
        <p:nvGrpSpPr>
          <p:cNvPr id="4" name="组合 3">
            <a:extLst>
              <a:ext uri="{FF2B5EF4-FFF2-40B4-BE49-F238E27FC236}">
                <a16:creationId xmlns:a16="http://schemas.microsoft.com/office/drawing/2014/main" id="{485FD976-AD38-4091-9938-F1D0C9DA3272}"/>
              </a:ext>
            </a:extLst>
          </p:cNvPr>
          <p:cNvGrpSpPr/>
          <p:nvPr/>
        </p:nvGrpSpPr>
        <p:grpSpPr>
          <a:xfrm>
            <a:off x="64611" y="4085868"/>
            <a:ext cx="9316227" cy="1488045"/>
            <a:chOff x="159968" y="4085868"/>
            <a:chExt cx="9316227" cy="1488045"/>
          </a:xfrm>
        </p:grpSpPr>
        <p:sp>
          <p:nvSpPr>
            <p:cNvPr id="38" name="TextBox 42">
              <a:extLst>
                <a:ext uri="{FF2B5EF4-FFF2-40B4-BE49-F238E27FC236}">
                  <a16:creationId xmlns:a16="http://schemas.microsoft.com/office/drawing/2014/main" id="{7103F8F6-10A9-4FC4-9136-816698758594}"/>
                </a:ext>
              </a:extLst>
            </p:cNvPr>
            <p:cNvSpPr txBox="1"/>
            <p:nvPr/>
          </p:nvSpPr>
          <p:spPr>
            <a:xfrm>
              <a:off x="2047389" y="4085868"/>
              <a:ext cx="1715603" cy="923330"/>
            </a:xfrm>
            <a:prstGeom prst="rect">
              <a:avLst/>
            </a:prstGeom>
            <a:noFill/>
          </p:spPr>
          <p:txBody>
            <a:bodyPr wrap="square" rtlCol="0">
              <a:spAutoFit/>
            </a:bodyPr>
            <a:lstStyle/>
            <a:p>
              <a:pPr algn="ctr"/>
              <a:r>
                <a:rPr kumimoji="1" lang="zh-CN" altLang="en-US" dirty="0">
                  <a:solidFill>
                    <a:srgbClr val="044C27"/>
                  </a:solidFill>
                </a:rPr>
                <a:t>前端</a:t>
              </a:r>
              <a:r>
                <a:rPr kumimoji="1" lang="en-GB" altLang="zh-CN" dirty="0">
                  <a:solidFill>
                    <a:srgbClr val="044C27"/>
                  </a:solidFill>
                </a:rPr>
                <a:t>UI</a:t>
              </a:r>
              <a:r>
                <a:rPr kumimoji="1" lang="zh-CN" altLang="en-US" dirty="0">
                  <a:solidFill>
                    <a:srgbClr val="044C27"/>
                  </a:solidFill>
                </a:rPr>
                <a:t>开发</a:t>
              </a:r>
              <a:endParaRPr kumimoji="1" lang="en-US" altLang="zh-CN" dirty="0">
                <a:solidFill>
                  <a:srgbClr val="044C27"/>
                </a:solidFill>
              </a:endParaRPr>
            </a:p>
            <a:p>
              <a:pPr algn="ctr"/>
              <a:r>
                <a:rPr kumimoji="1" lang="zh-CN" altLang="en-US" dirty="0">
                  <a:solidFill>
                    <a:srgbClr val="044C27"/>
                  </a:solidFill>
                </a:rPr>
                <a:t>文档排版整理</a:t>
              </a:r>
              <a:endParaRPr kumimoji="1" lang="en-US" altLang="zh-CN" dirty="0">
                <a:solidFill>
                  <a:srgbClr val="044C27"/>
                </a:solidFill>
              </a:endParaRPr>
            </a:p>
            <a:p>
              <a:pPr algn="ctr"/>
              <a:r>
                <a:rPr kumimoji="1" lang="zh-CN" altLang="en-US" dirty="0">
                  <a:solidFill>
                    <a:srgbClr val="044C27"/>
                  </a:solidFill>
                </a:rPr>
                <a:t>前端</a:t>
              </a:r>
              <a:r>
                <a:rPr kumimoji="1" lang="en-GB" altLang="zh-CN" dirty="0">
                  <a:solidFill>
                    <a:srgbClr val="044C27"/>
                  </a:solidFill>
                </a:rPr>
                <a:t>UI</a:t>
              </a:r>
              <a:r>
                <a:rPr kumimoji="1" lang="zh-CN" altLang="en-US" dirty="0">
                  <a:solidFill>
                    <a:srgbClr val="044C27"/>
                  </a:solidFill>
                </a:rPr>
                <a:t>维护</a:t>
              </a:r>
              <a:endParaRPr kumimoji="1" lang="en-US" altLang="zh-CN" dirty="0">
                <a:solidFill>
                  <a:srgbClr val="044C27"/>
                </a:solidFill>
              </a:endParaRPr>
            </a:p>
          </p:txBody>
        </p:sp>
        <p:sp>
          <p:nvSpPr>
            <p:cNvPr id="45" name="TextBox 42">
              <a:extLst>
                <a:ext uri="{FF2B5EF4-FFF2-40B4-BE49-F238E27FC236}">
                  <a16:creationId xmlns:a16="http://schemas.microsoft.com/office/drawing/2014/main" id="{AE1B02E5-FD92-4F6F-97D2-F252CDC1803D}"/>
                </a:ext>
              </a:extLst>
            </p:cNvPr>
            <p:cNvSpPr txBox="1"/>
            <p:nvPr/>
          </p:nvSpPr>
          <p:spPr>
            <a:xfrm>
              <a:off x="3579643" y="4096585"/>
              <a:ext cx="2253822" cy="1477328"/>
            </a:xfrm>
            <a:prstGeom prst="rect">
              <a:avLst/>
            </a:prstGeom>
            <a:noFill/>
          </p:spPr>
          <p:txBody>
            <a:bodyPr wrap="square" rtlCol="0">
              <a:spAutoFit/>
            </a:bodyPr>
            <a:lstStyle/>
            <a:p>
              <a:pPr algn="ctr"/>
              <a:r>
                <a:rPr kumimoji="1" lang="zh-CN" altLang="en-US" dirty="0">
                  <a:solidFill>
                    <a:srgbClr val="044C27"/>
                  </a:solidFill>
                </a:rPr>
                <a:t>整体</a:t>
              </a:r>
              <a:r>
                <a:rPr kumimoji="1" lang="en-US" altLang="zh-CN" dirty="0">
                  <a:solidFill>
                    <a:srgbClr val="044C27"/>
                  </a:solidFill>
                </a:rPr>
                <a:t>DEMO</a:t>
              </a:r>
              <a:r>
                <a:rPr kumimoji="1" lang="zh-CN" altLang="en-US" dirty="0">
                  <a:solidFill>
                    <a:srgbClr val="044C27"/>
                  </a:solidFill>
                </a:rPr>
                <a:t>制作</a:t>
              </a:r>
              <a:endParaRPr kumimoji="1" lang="en-US" altLang="zh-CN" dirty="0">
                <a:solidFill>
                  <a:srgbClr val="044C27"/>
                </a:solidFill>
              </a:endParaRPr>
            </a:p>
            <a:p>
              <a:pPr algn="ctr"/>
              <a:r>
                <a:rPr kumimoji="1" lang="zh-CN" altLang="en-US" dirty="0">
                  <a:solidFill>
                    <a:srgbClr val="044C27"/>
                  </a:solidFill>
                </a:rPr>
                <a:t>项目整体监督</a:t>
              </a:r>
              <a:endParaRPr kumimoji="1" lang="en-US" altLang="zh-CN" dirty="0">
                <a:solidFill>
                  <a:srgbClr val="044C27"/>
                </a:solidFill>
              </a:endParaRPr>
            </a:p>
            <a:p>
              <a:pPr algn="ctr"/>
              <a:r>
                <a:rPr kumimoji="1" lang="zh-CN" altLang="en-US" dirty="0">
                  <a:solidFill>
                    <a:srgbClr val="044C27"/>
                  </a:solidFill>
                </a:rPr>
                <a:t>全栈开发</a:t>
              </a:r>
              <a:endParaRPr kumimoji="1" lang="en-US" altLang="zh-CN" dirty="0">
                <a:solidFill>
                  <a:srgbClr val="044C27"/>
                </a:solidFill>
              </a:endParaRPr>
            </a:p>
            <a:p>
              <a:pPr algn="ctr"/>
              <a:r>
                <a:rPr kumimoji="1" lang="zh-CN" altLang="en-US" dirty="0">
                  <a:solidFill>
                    <a:srgbClr val="044C27"/>
                  </a:solidFill>
                </a:rPr>
                <a:t>部署及维护</a:t>
              </a:r>
              <a:endParaRPr kumimoji="1" lang="en-US" altLang="zh-CN" dirty="0">
                <a:solidFill>
                  <a:srgbClr val="044C27"/>
                </a:solidFill>
              </a:endParaRPr>
            </a:p>
            <a:p>
              <a:pPr algn="ctr"/>
              <a:r>
                <a:rPr kumimoji="1" lang="zh-CN" altLang="en-US" dirty="0">
                  <a:solidFill>
                    <a:srgbClr val="044C27"/>
                  </a:solidFill>
                </a:rPr>
                <a:t>展示相关</a:t>
              </a:r>
              <a:endParaRPr kumimoji="1" lang="en-US" altLang="zh-CN" dirty="0">
                <a:solidFill>
                  <a:srgbClr val="044C27"/>
                </a:solidFill>
              </a:endParaRPr>
            </a:p>
          </p:txBody>
        </p:sp>
        <p:sp>
          <p:nvSpPr>
            <p:cNvPr id="48" name="TextBox 42">
              <a:extLst>
                <a:ext uri="{FF2B5EF4-FFF2-40B4-BE49-F238E27FC236}">
                  <a16:creationId xmlns:a16="http://schemas.microsoft.com/office/drawing/2014/main" id="{4B3A5D17-25C1-4D1E-BE48-CA7E3333D331}"/>
                </a:ext>
              </a:extLst>
            </p:cNvPr>
            <p:cNvSpPr txBox="1"/>
            <p:nvPr/>
          </p:nvSpPr>
          <p:spPr>
            <a:xfrm>
              <a:off x="5435037" y="4096585"/>
              <a:ext cx="2253822" cy="1200329"/>
            </a:xfrm>
            <a:prstGeom prst="rect">
              <a:avLst/>
            </a:prstGeom>
            <a:noFill/>
          </p:spPr>
          <p:txBody>
            <a:bodyPr wrap="square" rtlCol="0">
              <a:spAutoFit/>
            </a:bodyPr>
            <a:lstStyle/>
            <a:p>
              <a:pPr algn="ctr"/>
              <a:r>
                <a:rPr kumimoji="1" lang="zh-CN" altLang="en-US" dirty="0">
                  <a:solidFill>
                    <a:srgbClr val="044C27"/>
                  </a:solidFill>
                </a:rPr>
                <a:t>前端逻辑开发</a:t>
              </a:r>
              <a:endParaRPr kumimoji="1" lang="en-US" altLang="zh-CN" dirty="0">
                <a:solidFill>
                  <a:srgbClr val="044C27"/>
                </a:solidFill>
              </a:endParaRPr>
            </a:p>
            <a:p>
              <a:pPr algn="ctr"/>
              <a:r>
                <a:rPr kumimoji="1" lang="zh-CN" altLang="en-US" dirty="0">
                  <a:solidFill>
                    <a:srgbClr val="044C27"/>
                  </a:solidFill>
                </a:rPr>
                <a:t>前后端对接设计</a:t>
              </a:r>
              <a:endParaRPr kumimoji="1" lang="en-US" altLang="zh-CN" dirty="0">
                <a:solidFill>
                  <a:srgbClr val="044C27"/>
                </a:solidFill>
              </a:endParaRPr>
            </a:p>
            <a:p>
              <a:pPr algn="ctr"/>
              <a:r>
                <a:rPr kumimoji="1" lang="zh-CN" altLang="en-US" dirty="0">
                  <a:solidFill>
                    <a:srgbClr val="044C27"/>
                  </a:solidFill>
                </a:rPr>
                <a:t>文档整体监督</a:t>
              </a:r>
              <a:endParaRPr kumimoji="1" lang="en-US" altLang="zh-CN" dirty="0">
                <a:solidFill>
                  <a:srgbClr val="044C27"/>
                </a:solidFill>
              </a:endParaRPr>
            </a:p>
            <a:p>
              <a:pPr algn="ctr"/>
              <a:r>
                <a:rPr kumimoji="1" lang="zh-CN" altLang="en-US" dirty="0">
                  <a:solidFill>
                    <a:srgbClr val="044C27"/>
                  </a:solidFill>
                </a:rPr>
                <a:t>前端维护</a:t>
              </a:r>
              <a:endParaRPr kumimoji="1" lang="en-US" altLang="zh-CN" dirty="0">
                <a:solidFill>
                  <a:srgbClr val="044C27"/>
                </a:solidFill>
              </a:endParaRPr>
            </a:p>
          </p:txBody>
        </p:sp>
        <p:sp>
          <p:nvSpPr>
            <p:cNvPr id="58" name="TextBox 42">
              <a:extLst>
                <a:ext uri="{FF2B5EF4-FFF2-40B4-BE49-F238E27FC236}">
                  <a16:creationId xmlns:a16="http://schemas.microsoft.com/office/drawing/2014/main" id="{7040B775-8654-49F0-9C5C-B3E130A41873}"/>
                </a:ext>
              </a:extLst>
            </p:cNvPr>
            <p:cNvSpPr txBox="1"/>
            <p:nvPr/>
          </p:nvSpPr>
          <p:spPr>
            <a:xfrm>
              <a:off x="159968" y="4096585"/>
              <a:ext cx="1715603" cy="923330"/>
            </a:xfrm>
            <a:prstGeom prst="rect">
              <a:avLst/>
            </a:prstGeom>
            <a:noFill/>
          </p:spPr>
          <p:txBody>
            <a:bodyPr wrap="square" rtlCol="0">
              <a:spAutoFit/>
            </a:bodyPr>
            <a:lstStyle/>
            <a:p>
              <a:pPr algn="ctr"/>
              <a:r>
                <a:rPr kumimoji="1" lang="zh-CN" altLang="en-US" dirty="0">
                  <a:solidFill>
                    <a:srgbClr val="044C27"/>
                  </a:solidFill>
                </a:rPr>
                <a:t>前端</a:t>
              </a:r>
              <a:r>
                <a:rPr kumimoji="1" lang="en-GB" altLang="zh-CN" dirty="0">
                  <a:solidFill>
                    <a:srgbClr val="044C27"/>
                  </a:solidFill>
                </a:rPr>
                <a:t>UI</a:t>
              </a:r>
              <a:r>
                <a:rPr kumimoji="1" lang="zh-CN" altLang="en-US" dirty="0">
                  <a:solidFill>
                    <a:srgbClr val="044C27"/>
                  </a:solidFill>
                </a:rPr>
                <a:t>开发</a:t>
              </a:r>
              <a:endParaRPr kumimoji="1" lang="en-US" altLang="zh-CN" dirty="0">
                <a:solidFill>
                  <a:srgbClr val="044C27"/>
                </a:solidFill>
              </a:endParaRPr>
            </a:p>
            <a:p>
              <a:pPr algn="ctr"/>
              <a:r>
                <a:rPr kumimoji="1" lang="zh-CN" altLang="en-US" dirty="0">
                  <a:solidFill>
                    <a:srgbClr val="044C27"/>
                  </a:solidFill>
                </a:rPr>
                <a:t>前端进度监督</a:t>
              </a:r>
              <a:endParaRPr kumimoji="1" lang="en-US" altLang="zh-CN" dirty="0">
                <a:solidFill>
                  <a:srgbClr val="044C27"/>
                </a:solidFill>
              </a:endParaRPr>
            </a:p>
            <a:p>
              <a:pPr algn="ctr"/>
              <a:r>
                <a:rPr kumimoji="1" lang="zh-CN" altLang="en-US" dirty="0">
                  <a:solidFill>
                    <a:srgbClr val="044C27"/>
                  </a:solidFill>
                </a:rPr>
                <a:t>前端</a:t>
              </a:r>
              <a:r>
                <a:rPr kumimoji="1" lang="en-GB" altLang="zh-CN" dirty="0">
                  <a:solidFill>
                    <a:srgbClr val="044C27"/>
                  </a:solidFill>
                </a:rPr>
                <a:t>UI</a:t>
              </a:r>
              <a:r>
                <a:rPr kumimoji="1" lang="zh-CN" altLang="en-US" dirty="0">
                  <a:solidFill>
                    <a:srgbClr val="044C27"/>
                  </a:solidFill>
                </a:rPr>
                <a:t>维护</a:t>
              </a:r>
              <a:endParaRPr kumimoji="1" lang="en-US" altLang="zh-CN" dirty="0">
                <a:solidFill>
                  <a:srgbClr val="044C27"/>
                </a:solidFill>
              </a:endParaRPr>
            </a:p>
          </p:txBody>
        </p:sp>
        <p:sp>
          <p:nvSpPr>
            <p:cNvPr id="59" name="TextBox 42">
              <a:extLst>
                <a:ext uri="{FF2B5EF4-FFF2-40B4-BE49-F238E27FC236}">
                  <a16:creationId xmlns:a16="http://schemas.microsoft.com/office/drawing/2014/main" id="{4969BE33-EF92-428D-9CBB-55732AC8755A}"/>
                </a:ext>
              </a:extLst>
            </p:cNvPr>
            <p:cNvSpPr txBox="1"/>
            <p:nvPr/>
          </p:nvSpPr>
          <p:spPr>
            <a:xfrm>
              <a:off x="7222373" y="4099228"/>
              <a:ext cx="2253822" cy="1200329"/>
            </a:xfrm>
            <a:prstGeom prst="rect">
              <a:avLst/>
            </a:prstGeom>
            <a:noFill/>
          </p:spPr>
          <p:txBody>
            <a:bodyPr wrap="square" rtlCol="0">
              <a:spAutoFit/>
            </a:bodyPr>
            <a:lstStyle/>
            <a:p>
              <a:pPr algn="ctr"/>
              <a:r>
                <a:rPr kumimoji="1" lang="zh-CN" altLang="en-US" dirty="0">
                  <a:solidFill>
                    <a:srgbClr val="044C27"/>
                  </a:solidFill>
                </a:rPr>
                <a:t>后端交互控制</a:t>
              </a:r>
              <a:endParaRPr kumimoji="1" lang="en-US" altLang="zh-CN" dirty="0">
                <a:solidFill>
                  <a:srgbClr val="044C27"/>
                </a:solidFill>
              </a:endParaRPr>
            </a:p>
            <a:p>
              <a:pPr algn="ctr"/>
              <a:r>
                <a:rPr kumimoji="1" lang="zh-CN" altLang="en-US" dirty="0">
                  <a:solidFill>
                    <a:srgbClr val="044C27"/>
                  </a:solidFill>
                </a:rPr>
                <a:t>后端开发</a:t>
              </a:r>
              <a:endParaRPr kumimoji="1" lang="en-US" altLang="zh-CN" dirty="0">
                <a:solidFill>
                  <a:srgbClr val="044C27"/>
                </a:solidFill>
              </a:endParaRPr>
            </a:p>
            <a:p>
              <a:pPr algn="ctr"/>
              <a:r>
                <a:rPr kumimoji="1" lang="zh-CN" altLang="en-US" dirty="0">
                  <a:solidFill>
                    <a:srgbClr val="044C27"/>
                  </a:solidFill>
                </a:rPr>
                <a:t>报错设计</a:t>
              </a:r>
              <a:endParaRPr kumimoji="1" lang="en-US" altLang="zh-CN" dirty="0">
                <a:solidFill>
                  <a:srgbClr val="044C27"/>
                </a:solidFill>
              </a:endParaRPr>
            </a:p>
            <a:p>
              <a:pPr algn="ctr"/>
              <a:r>
                <a:rPr kumimoji="1" lang="zh-CN" altLang="en-US" dirty="0">
                  <a:solidFill>
                    <a:srgbClr val="044C27"/>
                  </a:solidFill>
                </a:rPr>
                <a:t>数据库建表</a:t>
              </a:r>
              <a:endParaRPr kumimoji="1" lang="en-US" altLang="zh-CN" dirty="0">
                <a:solidFill>
                  <a:srgbClr val="044C27"/>
                </a:solidFill>
              </a:endParaRPr>
            </a:p>
          </p:txBody>
        </p:sp>
      </p:grpSp>
      <p:sp>
        <p:nvSpPr>
          <p:cNvPr id="60" name="TextBox 42">
            <a:extLst>
              <a:ext uri="{FF2B5EF4-FFF2-40B4-BE49-F238E27FC236}">
                <a16:creationId xmlns:a16="http://schemas.microsoft.com/office/drawing/2014/main" id="{E21F57B0-7730-4F9B-940F-153A486C13D4}"/>
              </a:ext>
            </a:extLst>
          </p:cNvPr>
          <p:cNvSpPr txBox="1"/>
          <p:nvPr/>
        </p:nvSpPr>
        <p:spPr>
          <a:xfrm>
            <a:off x="568855" y="5834029"/>
            <a:ext cx="8006291" cy="461665"/>
          </a:xfrm>
          <a:prstGeom prst="rect">
            <a:avLst/>
          </a:prstGeom>
          <a:noFill/>
        </p:spPr>
        <p:txBody>
          <a:bodyPr wrap="square" rtlCol="0">
            <a:spAutoFit/>
          </a:bodyPr>
          <a:lstStyle/>
          <a:p>
            <a:pPr algn="ctr"/>
            <a:r>
              <a:rPr kumimoji="1" lang="zh-CN" altLang="en-US" sz="2400" dirty="0">
                <a:solidFill>
                  <a:srgbClr val="044C27"/>
                </a:solidFill>
              </a:rPr>
              <a:t>小组所有成员均参与到项目文档及制图的各个阶段的编写！</a:t>
            </a:r>
            <a:endParaRPr kumimoji="1" lang="en-US" altLang="zh-CN" sz="2400" dirty="0">
              <a:solidFill>
                <a:srgbClr val="044C27"/>
              </a:solidFill>
            </a:endParaRPr>
          </a:p>
        </p:txBody>
      </p:sp>
    </p:spTree>
    <p:extLst>
      <p:ext uri="{BB962C8B-B14F-4D97-AF65-F5344CB8AC3E}">
        <p14:creationId xmlns:p14="http://schemas.microsoft.com/office/powerpoint/2010/main" val="205726742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linds(horizontal)">
                                      <p:cBhvr>
                                        <p:cTn id="11" dur="500"/>
                                        <p:tgtEl>
                                          <p:spTgt spid="3"/>
                                        </p:tgtEl>
                                      </p:cBhvr>
                                    </p:animEffect>
                                  </p:childTnLst>
                                </p:cTn>
                              </p:par>
                            </p:childTnLst>
                          </p:cTn>
                        </p:par>
                        <p:par>
                          <p:cTn id="12" fill="hold">
                            <p:stCondLst>
                              <p:cond delay="1000"/>
                            </p:stCondLst>
                            <p:childTnLst>
                              <p:par>
                                <p:cTn id="13" presetID="2" presetClass="entr" presetSubtype="4"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60"/>
                                        </p:tgtEl>
                                        <p:attrNameLst>
                                          <p:attrName>style.visibility</p:attrName>
                                        </p:attrNameLst>
                                      </p:cBhvr>
                                      <p:to>
                                        <p:strVal val="visible"/>
                                      </p:to>
                                    </p:set>
                                    <p:animEffect transition="in" filter="fade">
                                      <p:cBhvr>
                                        <p:cTn id="20"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8">
            <a:extLst>
              <a:ext uri="{FF2B5EF4-FFF2-40B4-BE49-F238E27FC236}">
                <a16:creationId xmlns:a16="http://schemas.microsoft.com/office/drawing/2014/main" id="{DA6CF198-C873-4606-BB12-4FAB53E6EC1D}"/>
              </a:ext>
            </a:extLst>
          </p:cNvPr>
          <p:cNvSpPr/>
          <p:nvPr/>
        </p:nvSpPr>
        <p:spPr>
          <a:xfrm>
            <a:off x="913790" y="2967335"/>
            <a:ext cx="7316420" cy="923330"/>
          </a:xfrm>
          <a:prstGeom prst="rect">
            <a:avLst/>
          </a:prstGeom>
        </p:spPr>
        <p:txBody>
          <a:bodyPr wrap="square">
            <a:spAutoFit/>
          </a:bodyPr>
          <a:lstStyle/>
          <a:p>
            <a:pPr algn="ctr"/>
            <a:r>
              <a:rPr kumimoji="1" lang="en-US" altLang="zh-CN" sz="5400" b="1" dirty="0">
                <a:solidFill>
                  <a:srgbClr val="044C27"/>
                </a:solidFill>
                <a:latin typeface="Microsoft YaHei" charset="-122"/>
                <a:ea typeface="Microsoft YaHei" charset="-122"/>
                <a:cs typeface="Microsoft YaHei" charset="-122"/>
              </a:rPr>
              <a:t>4.</a:t>
            </a:r>
            <a:r>
              <a:rPr kumimoji="1" lang="zh-CN" altLang="en-US" sz="5400" b="1" dirty="0">
                <a:solidFill>
                  <a:srgbClr val="044C27"/>
                </a:solidFill>
                <a:latin typeface="Microsoft YaHei" charset="-122"/>
                <a:ea typeface="Microsoft YaHei" charset="-122"/>
                <a:cs typeface="Microsoft YaHei" charset="-122"/>
              </a:rPr>
              <a:t>子系统及其接口设计</a:t>
            </a:r>
          </a:p>
        </p:txBody>
      </p:sp>
    </p:spTree>
    <p:extLst>
      <p:ext uri="{BB962C8B-B14F-4D97-AF65-F5344CB8AC3E}">
        <p14:creationId xmlns:p14="http://schemas.microsoft.com/office/powerpoint/2010/main" val="30700336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9DE19CAE-F84F-43B6-BF81-37CAC4C37E90}"/>
              </a:ext>
            </a:extLst>
          </p:cNvPr>
          <p:cNvPicPr>
            <a:picLocks noChangeAspect="1"/>
          </p:cNvPicPr>
          <p:nvPr/>
        </p:nvPicPr>
        <p:blipFill>
          <a:blip r:embed="rId2"/>
          <a:stretch>
            <a:fillRect/>
          </a:stretch>
        </p:blipFill>
        <p:spPr>
          <a:xfrm>
            <a:off x="957713" y="2855886"/>
            <a:ext cx="7228571" cy="3219048"/>
          </a:xfrm>
          <a:prstGeom prst="rect">
            <a:avLst/>
          </a:prstGeom>
        </p:spPr>
      </p:pic>
      <p:sp>
        <p:nvSpPr>
          <p:cNvPr id="6" name="矩形 5">
            <a:extLst>
              <a:ext uri="{FF2B5EF4-FFF2-40B4-BE49-F238E27FC236}">
                <a16:creationId xmlns:a16="http://schemas.microsoft.com/office/drawing/2014/main" id="{0D41425E-8E70-4BC0-9A94-93C85555E451}"/>
              </a:ext>
            </a:extLst>
          </p:cNvPr>
          <p:cNvSpPr/>
          <p:nvPr/>
        </p:nvSpPr>
        <p:spPr>
          <a:xfrm>
            <a:off x="1178169" y="1003650"/>
            <a:ext cx="6787662" cy="1200329"/>
          </a:xfrm>
          <a:prstGeom prst="rect">
            <a:avLst/>
          </a:prstGeom>
        </p:spPr>
        <p:txBody>
          <a:bodyPr wrap="square">
            <a:spAutoFit/>
          </a:bodyPr>
          <a:lstStyle/>
          <a:p>
            <a:r>
              <a:rPr lang="en-US" altLang="zh-CN" sz="2400" b="1" dirty="0">
                <a:solidFill>
                  <a:srgbClr val="044C27"/>
                </a:solidFill>
              </a:rPr>
              <a:t>	</a:t>
            </a:r>
            <a:r>
              <a:rPr lang="zh-CN" altLang="en-US" sz="2400" b="1" dirty="0">
                <a:solidFill>
                  <a:srgbClr val="044C27"/>
                </a:solidFill>
              </a:rPr>
              <a:t>但由于我们的系统比较简单，没有引入子系统的缘故，所以在该章节上没有做太多文章，只在章节中如下表示</a:t>
            </a:r>
          </a:p>
        </p:txBody>
      </p:sp>
      <p:sp>
        <p:nvSpPr>
          <p:cNvPr id="7" name="矩形: 圆角 6">
            <a:extLst>
              <a:ext uri="{FF2B5EF4-FFF2-40B4-BE49-F238E27FC236}">
                <a16:creationId xmlns:a16="http://schemas.microsoft.com/office/drawing/2014/main" id="{6B57B621-6906-4CDC-B7B8-9D306D0AD191}"/>
              </a:ext>
            </a:extLst>
          </p:cNvPr>
          <p:cNvSpPr/>
          <p:nvPr/>
        </p:nvSpPr>
        <p:spPr>
          <a:xfrm>
            <a:off x="1016137" y="2505982"/>
            <a:ext cx="7111721" cy="3713948"/>
          </a:xfrm>
          <a:prstGeom prst="roundRect">
            <a:avLst/>
          </a:prstGeom>
          <a:noFill/>
          <a:ln w="50800">
            <a:solidFill>
              <a:srgbClr val="044C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Tree>
    <p:extLst>
      <p:ext uri="{BB962C8B-B14F-4D97-AF65-F5344CB8AC3E}">
        <p14:creationId xmlns:p14="http://schemas.microsoft.com/office/powerpoint/2010/main" val="3520435270"/>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8">
            <a:extLst>
              <a:ext uri="{FF2B5EF4-FFF2-40B4-BE49-F238E27FC236}">
                <a16:creationId xmlns:a16="http://schemas.microsoft.com/office/drawing/2014/main" id="{DA6CF198-C873-4606-BB12-4FAB53E6EC1D}"/>
              </a:ext>
            </a:extLst>
          </p:cNvPr>
          <p:cNvSpPr/>
          <p:nvPr/>
        </p:nvSpPr>
        <p:spPr>
          <a:xfrm>
            <a:off x="913790" y="2967335"/>
            <a:ext cx="7316420" cy="923330"/>
          </a:xfrm>
          <a:prstGeom prst="rect">
            <a:avLst/>
          </a:prstGeom>
        </p:spPr>
        <p:txBody>
          <a:bodyPr wrap="square">
            <a:spAutoFit/>
          </a:bodyPr>
          <a:lstStyle/>
          <a:p>
            <a:pPr algn="ctr"/>
            <a:r>
              <a:rPr kumimoji="1" lang="en-US" altLang="zh-CN" sz="5400" b="1" dirty="0">
                <a:solidFill>
                  <a:srgbClr val="044C27"/>
                </a:solidFill>
                <a:latin typeface="Microsoft YaHei" charset="-122"/>
                <a:ea typeface="Microsoft YaHei" charset="-122"/>
                <a:cs typeface="Microsoft YaHei" charset="-122"/>
              </a:rPr>
              <a:t>5.</a:t>
            </a:r>
            <a:r>
              <a:rPr kumimoji="1" lang="zh-CN" altLang="en-US" sz="5400" b="1" dirty="0">
                <a:solidFill>
                  <a:srgbClr val="044C27"/>
                </a:solidFill>
                <a:latin typeface="Microsoft YaHei" charset="-122"/>
                <a:ea typeface="Microsoft YaHei" charset="-122"/>
                <a:cs typeface="Microsoft YaHei" charset="-122"/>
              </a:rPr>
              <a:t>部件设计</a:t>
            </a:r>
          </a:p>
        </p:txBody>
      </p:sp>
    </p:spTree>
    <p:extLst>
      <p:ext uri="{BB962C8B-B14F-4D97-AF65-F5344CB8AC3E}">
        <p14:creationId xmlns:p14="http://schemas.microsoft.com/office/powerpoint/2010/main" val="127156989"/>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44C27"/>
        </a:solidFill>
        <a:effectLst/>
      </p:bgPr>
    </p:bg>
    <p:spTree>
      <p:nvGrpSpPr>
        <p:cNvPr id="1" name=""/>
        <p:cNvGrpSpPr/>
        <p:nvPr/>
      </p:nvGrpSpPr>
      <p:grpSpPr>
        <a:xfrm>
          <a:off x="0" y="0"/>
          <a:ext cx="0" cy="0"/>
          <a:chOff x="0" y="0"/>
          <a:chExt cx="0" cy="0"/>
        </a:xfrm>
      </p:grpSpPr>
      <p:sp>
        <p:nvSpPr>
          <p:cNvPr id="4" name="TextBox 3"/>
          <p:cNvSpPr txBox="1"/>
          <p:nvPr/>
        </p:nvSpPr>
        <p:spPr>
          <a:xfrm>
            <a:off x="2471979" y="2436883"/>
            <a:ext cx="4200041" cy="1138773"/>
          </a:xfrm>
          <a:prstGeom prst="rect">
            <a:avLst/>
          </a:prstGeom>
          <a:noFill/>
          <a:effectLst>
            <a:outerShdw blurRad="50800" dist="76200" algn="l" rotWithShape="0">
              <a:prstClr val="black">
                <a:alpha val="40000"/>
              </a:prstClr>
            </a:outerShdw>
          </a:effectLst>
        </p:spPr>
        <p:txBody>
          <a:bodyPr wrap="square" rtlCol="0">
            <a:spAutoFit/>
          </a:bodyPr>
          <a:lstStyle/>
          <a:p>
            <a:pPr algn="ctr"/>
            <a:endParaRPr kumimoji="1" lang="en-US" altLang="zh-CN" sz="2400" dirty="0">
              <a:solidFill>
                <a:srgbClr val="BDBDBD"/>
              </a:solidFill>
              <a:latin typeface="Microsoft YaHei" charset="-122"/>
              <a:ea typeface="Microsoft YaHei" charset="-122"/>
              <a:cs typeface="Microsoft YaHei" charset="-122"/>
            </a:endParaRPr>
          </a:p>
          <a:p>
            <a:pPr algn="ctr"/>
            <a:r>
              <a:rPr kumimoji="1" lang="zh-CN" altLang="en-US" sz="4400" b="1" dirty="0">
                <a:solidFill>
                  <a:schemeClr val="bg1"/>
                </a:solidFill>
                <a:latin typeface="Microsoft YaHei" charset="-122"/>
                <a:ea typeface="Microsoft YaHei" charset="-122"/>
                <a:cs typeface="Microsoft YaHei" charset="-122"/>
              </a:rPr>
              <a:t>系统展示</a:t>
            </a:r>
          </a:p>
        </p:txBody>
      </p:sp>
      <p:sp>
        <p:nvSpPr>
          <p:cNvPr id="5" name="TextBox 4"/>
          <p:cNvSpPr txBox="1"/>
          <p:nvPr/>
        </p:nvSpPr>
        <p:spPr>
          <a:xfrm>
            <a:off x="3114112" y="3575656"/>
            <a:ext cx="2915775" cy="461665"/>
          </a:xfrm>
          <a:prstGeom prst="rect">
            <a:avLst/>
          </a:prstGeom>
          <a:solidFill>
            <a:schemeClr val="bg1"/>
          </a:solidFill>
        </p:spPr>
        <p:txBody>
          <a:bodyPr wrap="square" rtlCol="0">
            <a:spAutoFit/>
          </a:bodyPr>
          <a:lstStyle/>
          <a:p>
            <a:pPr algn="ctr"/>
            <a:r>
              <a:rPr kumimoji="1" lang="en-US" altLang="zh-CN" sz="2400" b="1" dirty="0">
                <a:solidFill>
                  <a:srgbClr val="044C27"/>
                </a:solidFill>
                <a:latin typeface="Microsoft YaHei" charset="-122"/>
                <a:ea typeface="Microsoft YaHei" charset="-122"/>
                <a:cs typeface="Microsoft YaHei" charset="-122"/>
              </a:rPr>
              <a:t>SHOW TIME</a:t>
            </a:r>
            <a:endParaRPr kumimoji="1" lang="zh-CN" altLang="en-US" sz="2400" b="1" dirty="0">
              <a:solidFill>
                <a:srgbClr val="044C27"/>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24745252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7E006E8-7845-4872-9AB4-10C6839DDF9D}"/>
              </a:ext>
            </a:extLst>
          </p:cNvPr>
          <p:cNvPicPr>
            <a:picLocks noChangeAspect="1"/>
          </p:cNvPicPr>
          <p:nvPr/>
        </p:nvPicPr>
        <p:blipFill>
          <a:blip r:embed="rId2"/>
          <a:stretch>
            <a:fillRect/>
          </a:stretch>
        </p:blipFill>
        <p:spPr>
          <a:xfrm>
            <a:off x="0" y="0"/>
            <a:ext cx="3855697" cy="6858000"/>
          </a:xfrm>
          <a:prstGeom prst="rect">
            <a:avLst/>
          </a:prstGeom>
        </p:spPr>
      </p:pic>
      <p:pic>
        <p:nvPicPr>
          <p:cNvPr id="6" name="图片 5">
            <a:extLst>
              <a:ext uri="{FF2B5EF4-FFF2-40B4-BE49-F238E27FC236}">
                <a16:creationId xmlns:a16="http://schemas.microsoft.com/office/drawing/2014/main" id="{2B1EB506-7355-41B3-953C-CAF3AB80210F}"/>
              </a:ext>
            </a:extLst>
          </p:cNvPr>
          <p:cNvPicPr>
            <a:picLocks noChangeAspect="1"/>
          </p:cNvPicPr>
          <p:nvPr/>
        </p:nvPicPr>
        <p:blipFill>
          <a:blip r:embed="rId3"/>
          <a:stretch>
            <a:fillRect/>
          </a:stretch>
        </p:blipFill>
        <p:spPr>
          <a:xfrm>
            <a:off x="5288305" y="0"/>
            <a:ext cx="3855697" cy="6858000"/>
          </a:xfrm>
          <a:prstGeom prst="rect">
            <a:avLst/>
          </a:prstGeom>
        </p:spPr>
      </p:pic>
      <p:sp>
        <p:nvSpPr>
          <p:cNvPr id="7" name="TextBox 42">
            <a:extLst>
              <a:ext uri="{FF2B5EF4-FFF2-40B4-BE49-F238E27FC236}">
                <a16:creationId xmlns:a16="http://schemas.microsoft.com/office/drawing/2014/main" id="{0A55BA3A-CE9B-457E-9167-F1D91886B984}"/>
              </a:ext>
            </a:extLst>
          </p:cNvPr>
          <p:cNvSpPr txBox="1"/>
          <p:nvPr/>
        </p:nvSpPr>
        <p:spPr>
          <a:xfrm>
            <a:off x="2012848" y="4131547"/>
            <a:ext cx="5118303" cy="1077218"/>
          </a:xfrm>
          <a:prstGeom prst="rect">
            <a:avLst/>
          </a:prstGeom>
          <a:noFill/>
          <a:ln>
            <a:noFill/>
          </a:ln>
        </p:spPr>
        <p:txBody>
          <a:bodyPr wrap="square" rtlCol="0">
            <a:spAutoFit/>
          </a:bodyPr>
          <a:lstStyle/>
          <a:p>
            <a:pPr algn="ctr"/>
            <a:r>
              <a:rPr kumimoji="1" lang="zh-CN" altLang="en-US" sz="3200" b="1" dirty="0">
                <a:solidFill>
                  <a:srgbClr val="044C27"/>
                </a:solidFill>
              </a:rPr>
              <a:t>简介清晰的界面</a:t>
            </a:r>
            <a:endParaRPr kumimoji="1" lang="en-US" altLang="zh-CN" sz="3200" b="1" dirty="0">
              <a:solidFill>
                <a:srgbClr val="044C27"/>
              </a:solidFill>
            </a:endParaRPr>
          </a:p>
          <a:p>
            <a:pPr algn="ctr"/>
            <a:r>
              <a:rPr kumimoji="1" lang="zh-CN" altLang="en-US" sz="3200" b="1" dirty="0">
                <a:solidFill>
                  <a:srgbClr val="044C27"/>
                </a:solidFill>
              </a:rPr>
              <a:t>多种状态分色显示</a:t>
            </a:r>
            <a:endParaRPr kumimoji="1" lang="en-US" altLang="zh-CN" sz="3200" b="1" dirty="0">
              <a:solidFill>
                <a:srgbClr val="044C27"/>
              </a:solidFill>
            </a:endParaRPr>
          </a:p>
        </p:txBody>
      </p:sp>
    </p:spTree>
    <p:extLst>
      <p:ext uri="{BB962C8B-B14F-4D97-AF65-F5344CB8AC3E}">
        <p14:creationId xmlns:p14="http://schemas.microsoft.com/office/powerpoint/2010/main" val="10615760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2">
            <a:extLst>
              <a:ext uri="{FF2B5EF4-FFF2-40B4-BE49-F238E27FC236}">
                <a16:creationId xmlns:a16="http://schemas.microsoft.com/office/drawing/2014/main" id="{0A55BA3A-CE9B-457E-9167-F1D91886B984}"/>
              </a:ext>
            </a:extLst>
          </p:cNvPr>
          <p:cNvSpPr txBox="1"/>
          <p:nvPr/>
        </p:nvSpPr>
        <p:spPr>
          <a:xfrm>
            <a:off x="4572000" y="2890391"/>
            <a:ext cx="3606902" cy="1077218"/>
          </a:xfrm>
          <a:prstGeom prst="rect">
            <a:avLst/>
          </a:prstGeom>
          <a:noFill/>
          <a:ln>
            <a:noFill/>
          </a:ln>
        </p:spPr>
        <p:txBody>
          <a:bodyPr wrap="square" rtlCol="0">
            <a:spAutoFit/>
          </a:bodyPr>
          <a:lstStyle/>
          <a:p>
            <a:pPr algn="ctr"/>
            <a:r>
              <a:rPr kumimoji="1" lang="zh-CN" altLang="en-US" sz="3200" b="1" dirty="0">
                <a:solidFill>
                  <a:srgbClr val="044C27"/>
                </a:solidFill>
              </a:rPr>
              <a:t>丰富健全的签到班级管理功能</a:t>
            </a:r>
            <a:endParaRPr kumimoji="1" lang="en-US" altLang="zh-CN" sz="3200" b="1" dirty="0">
              <a:solidFill>
                <a:srgbClr val="044C27"/>
              </a:solidFill>
            </a:endParaRPr>
          </a:p>
        </p:txBody>
      </p:sp>
      <p:pic>
        <p:nvPicPr>
          <p:cNvPr id="3" name="图片 2">
            <a:extLst>
              <a:ext uri="{FF2B5EF4-FFF2-40B4-BE49-F238E27FC236}">
                <a16:creationId xmlns:a16="http://schemas.microsoft.com/office/drawing/2014/main" id="{8B7F82F6-440D-40D1-9087-7E4EB1464F68}"/>
              </a:ext>
            </a:extLst>
          </p:cNvPr>
          <p:cNvPicPr>
            <a:picLocks noChangeAspect="1"/>
          </p:cNvPicPr>
          <p:nvPr/>
        </p:nvPicPr>
        <p:blipFill>
          <a:blip r:embed="rId2"/>
          <a:stretch>
            <a:fillRect/>
          </a:stretch>
        </p:blipFill>
        <p:spPr>
          <a:xfrm>
            <a:off x="0" y="0"/>
            <a:ext cx="3855697" cy="6858000"/>
          </a:xfrm>
          <a:prstGeom prst="rect">
            <a:avLst/>
          </a:prstGeom>
        </p:spPr>
      </p:pic>
    </p:spTree>
    <p:extLst>
      <p:ext uri="{BB962C8B-B14F-4D97-AF65-F5344CB8AC3E}">
        <p14:creationId xmlns:p14="http://schemas.microsoft.com/office/powerpoint/2010/main" val="342955954"/>
      </p:ext>
    </p:extLst>
  </p:cSld>
  <p:clrMapOvr>
    <a:masterClrMapping/>
  </p:clrMapOvr>
  <p:transition spd="slow">
    <p:push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2">
            <a:extLst>
              <a:ext uri="{FF2B5EF4-FFF2-40B4-BE49-F238E27FC236}">
                <a16:creationId xmlns:a16="http://schemas.microsoft.com/office/drawing/2014/main" id="{0A55BA3A-CE9B-457E-9167-F1D91886B984}"/>
              </a:ext>
            </a:extLst>
          </p:cNvPr>
          <p:cNvSpPr txBox="1"/>
          <p:nvPr/>
        </p:nvSpPr>
        <p:spPr>
          <a:xfrm>
            <a:off x="965098" y="2961382"/>
            <a:ext cx="3606902" cy="1077218"/>
          </a:xfrm>
          <a:prstGeom prst="rect">
            <a:avLst/>
          </a:prstGeom>
          <a:noFill/>
          <a:ln>
            <a:noFill/>
          </a:ln>
        </p:spPr>
        <p:txBody>
          <a:bodyPr wrap="square" rtlCol="0">
            <a:spAutoFit/>
          </a:bodyPr>
          <a:lstStyle/>
          <a:p>
            <a:pPr algn="ctr"/>
            <a:r>
              <a:rPr kumimoji="1" lang="zh-CN" altLang="en-US" sz="3200" b="1" dirty="0">
                <a:solidFill>
                  <a:srgbClr val="044C27"/>
                </a:solidFill>
              </a:rPr>
              <a:t>可视美观的签到统计记录</a:t>
            </a:r>
            <a:endParaRPr kumimoji="1" lang="en-US" altLang="zh-CN" sz="3200" b="1" dirty="0">
              <a:solidFill>
                <a:srgbClr val="044C27"/>
              </a:solidFill>
            </a:endParaRPr>
          </a:p>
        </p:txBody>
      </p:sp>
      <p:pic>
        <p:nvPicPr>
          <p:cNvPr id="4" name="图片 3">
            <a:extLst>
              <a:ext uri="{FF2B5EF4-FFF2-40B4-BE49-F238E27FC236}">
                <a16:creationId xmlns:a16="http://schemas.microsoft.com/office/drawing/2014/main" id="{E6D00282-E954-4F75-80C8-4B78D7FBBA9C}"/>
              </a:ext>
            </a:extLst>
          </p:cNvPr>
          <p:cNvPicPr>
            <a:picLocks noChangeAspect="1"/>
          </p:cNvPicPr>
          <p:nvPr/>
        </p:nvPicPr>
        <p:blipFill>
          <a:blip r:embed="rId2"/>
          <a:stretch>
            <a:fillRect/>
          </a:stretch>
        </p:blipFill>
        <p:spPr>
          <a:xfrm>
            <a:off x="5288303" y="-5209"/>
            <a:ext cx="3855697" cy="6858000"/>
          </a:xfrm>
          <a:prstGeom prst="rect">
            <a:avLst/>
          </a:prstGeom>
        </p:spPr>
      </p:pic>
    </p:spTree>
    <p:extLst>
      <p:ext uri="{BB962C8B-B14F-4D97-AF65-F5344CB8AC3E}">
        <p14:creationId xmlns:p14="http://schemas.microsoft.com/office/powerpoint/2010/main" val="2788240101"/>
      </p:ext>
    </p:extLst>
  </p:cSld>
  <p:clrMapOvr>
    <a:masterClrMapping/>
  </p:clrMapOvr>
  <p:transition spd="slow">
    <p:push/>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2">
            <a:extLst>
              <a:ext uri="{FF2B5EF4-FFF2-40B4-BE49-F238E27FC236}">
                <a16:creationId xmlns:a16="http://schemas.microsoft.com/office/drawing/2014/main" id="{0A55BA3A-CE9B-457E-9167-F1D91886B984}"/>
              </a:ext>
            </a:extLst>
          </p:cNvPr>
          <p:cNvSpPr txBox="1"/>
          <p:nvPr/>
        </p:nvSpPr>
        <p:spPr>
          <a:xfrm>
            <a:off x="4572000" y="3008114"/>
            <a:ext cx="3606902" cy="1077218"/>
          </a:xfrm>
          <a:prstGeom prst="rect">
            <a:avLst/>
          </a:prstGeom>
          <a:noFill/>
          <a:ln>
            <a:noFill/>
          </a:ln>
        </p:spPr>
        <p:txBody>
          <a:bodyPr wrap="square" rtlCol="0">
            <a:spAutoFit/>
          </a:bodyPr>
          <a:lstStyle/>
          <a:p>
            <a:pPr algn="ctr"/>
            <a:r>
              <a:rPr kumimoji="1" lang="zh-CN" altLang="en-US" sz="3200" b="1" dirty="0">
                <a:solidFill>
                  <a:srgbClr val="044C27"/>
                </a:solidFill>
              </a:rPr>
              <a:t>你甚至可以导出签到记录到邮箱</a:t>
            </a:r>
            <a:endParaRPr kumimoji="1" lang="en-US" altLang="zh-CN" sz="3200" b="1" dirty="0">
              <a:solidFill>
                <a:srgbClr val="044C27"/>
              </a:solidFill>
            </a:endParaRPr>
          </a:p>
        </p:txBody>
      </p:sp>
      <p:pic>
        <p:nvPicPr>
          <p:cNvPr id="3" name="图片 2">
            <a:extLst>
              <a:ext uri="{FF2B5EF4-FFF2-40B4-BE49-F238E27FC236}">
                <a16:creationId xmlns:a16="http://schemas.microsoft.com/office/drawing/2014/main" id="{BE1F114E-976E-4DB8-8A28-C2B146FB8755}"/>
              </a:ext>
            </a:extLst>
          </p:cNvPr>
          <p:cNvPicPr>
            <a:picLocks noChangeAspect="1"/>
          </p:cNvPicPr>
          <p:nvPr/>
        </p:nvPicPr>
        <p:blipFill>
          <a:blip r:embed="rId2"/>
          <a:stretch>
            <a:fillRect/>
          </a:stretch>
        </p:blipFill>
        <p:spPr>
          <a:xfrm>
            <a:off x="0" y="0"/>
            <a:ext cx="3855697" cy="6858000"/>
          </a:xfrm>
          <a:prstGeom prst="rect">
            <a:avLst/>
          </a:prstGeom>
        </p:spPr>
      </p:pic>
    </p:spTree>
    <p:extLst>
      <p:ext uri="{BB962C8B-B14F-4D97-AF65-F5344CB8AC3E}">
        <p14:creationId xmlns:p14="http://schemas.microsoft.com/office/powerpoint/2010/main" val="4272266664"/>
      </p:ext>
    </p:extLst>
  </p:cSld>
  <p:clrMapOvr>
    <a:masterClrMapping/>
  </p:clrMapOvr>
  <p:transition spd="slow">
    <p:push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8">
            <a:extLst>
              <a:ext uri="{FF2B5EF4-FFF2-40B4-BE49-F238E27FC236}">
                <a16:creationId xmlns:a16="http://schemas.microsoft.com/office/drawing/2014/main" id="{6E33739C-D843-4813-AEB8-1D788C06D372}"/>
              </a:ext>
            </a:extLst>
          </p:cNvPr>
          <p:cNvSpPr/>
          <p:nvPr/>
        </p:nvSpPr>
        <p:spPr>
          <a:xfrm>
            <a:off x="913790" y="2767280"/>
            <a:ext cx="7316420" cy="1323439"/>
          </a:xfrm>
          <a:prstGeom prst="rect">
            <a:avLst/>
          </a:prstGeom>
        </p:spPr>
        <p:txBody>
          <a:bodyPr wrap="square">
            <a:spAutoFit/>
          </a:bodyPr>
          <a:lstStyle/>
          <a:p>
            <a:pPr algn="ctr"/>
            <a:r>
              <a:rPr kumimoji="1" lang="en-US" altLang="zh-CN" sz="8000" b="1" dirty="0">
                <a:solidFill>
                  <a:srgbClr val="044C27"/>
                </a:solidFill>
                <a:ea typeface="Microsoft YaHei" charset="-122"/>
                <a:cs typeface="Microsoft YaHei" charset="-122"/>
              </a:rPr>
              <a:t>What’s</a:t>
            </a:r>
            <a:r>
              <a:rPr kumimoji="1" lang="zh-CN" altLang="en-US" sz="8000" b="1" dirty="0">
                <a:solidFill>
                  <a:srgbClr val="044C27"/>
                </a:solidFill>
                <a:ea typeface="Microsoft YaHei" charset="-122"/>
                <a:cs typeface="Microsoft YaHei" charset="-122"/>
              </a:rPr>
              <a:t> </a:t>
            </a:r>
            <a:r>
              <a:rPr kumimoji="1" lang="en-US" altLang="zh-CN" sz="8000" b="1" dirty="0">
                <a:solidFill>
                  <a:srgbClr val="044C27"/>
                </a:solidFill>
                <a:ea typeface="Microsoft YaHei" charset="-122"/>
                <a:cs typeface="Microsoft YaHei" charset="-122"/>
              </a:rPr>
              <a:t>more?</a:t>
            </a:r>
            <a:endParaRPr kumimoji="1" lang="zh-CN" altLang="en-US" sz="8000" b="1" dirty="0">
              <a:solidFill>
                <a:srgbClr val="044C27"/>
              </a:solidFill>
              <a:ea typeface="Microsoft YaHei" charset="-122"/>
              <a:cs typeface="Microsoft YaHei" charset="-122"/>
            </a:endParaRPr>
          </a:p>
        </p:txBody>
      </p:sp>
    </p:spTree>
    <p:extLst>
      <p:ext uri="{BB962C8B-B14F-4D97-AF65-F5344CB8AC3E}">
        <p14:creationId xmlns:p14="http://schemas.microsoft.com/office/powerpoint/2010/main" val="24503550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39D7462-D2D4-4449-B289-D4B643CD291B}"/>
              </a:ext>
            </a:extLst>
          </p:cNvPr>
          <p:cNvPicPr>
            <a:picLocks noChangeAspect="1"/>
          </p:cNvPicPr>
          <p:nvPr/>
        </p:nvPicPr>
        <p:blipFill>
          <a:blip r:embed="rId3"/>
          <a:stretch>
            <a:fillRect/>
          </a:stretch>
        </p:blipFill>
        <p:spPr>
          <a:xfrm>
            <a:off x="2644151" y="0"/>
            <a:ext cx="3855697" cy="6858000"/>
          </a:xfrm>
          <a:prstGeom prst="rect">
            <a:avLst/>
          </a:prstGeom>
        </p:spPr>
      </p:pic>
      <p:sp>
        <p:nvSpPr>
          <p:cNvPr id="4" name="TextBox 42">
            <a:extLst>
              <a:ext uri="{FF2B5EF4-FFF2-40B4-BE49-F238E27FC236}">
                <a16:creationId xmlns:a16="http://schemas.microsoft.com/office/drawing/2014/main" id="{987155E2-72AD-4D35-994D-16DAB094D60B}"/>
              </a:ext>
            </a:extLst>
          </p:cNvPr>
          <p:cNvSpPr txBox="1"/>
          <p:nvPr/>
        </p:nvSpPr>
        <p:spPr>
          <a:xfrm>
            <a:off x="-590550" y="3136612"/>
            <a:ext cx="3606902" cy="584775"/>
          </a:xfrm>
          <a:prstGeom prst="rect">
            <a:avLst/>
          </a:prstGeom>
          <a:noFill/>
          <a:ln>
            <a:noFill/>
          </a:ln>
        </p:spPr>
        <p:txBody>
          <a:bodyPr wrap="square" rtlCol="0">
            <a:spAutoFit/>
          </a:bodyPr>
          <a:lstStyle/>
          <a:p>
            <a:pPr algn="ctr"/>
            <a:r>
              <a:rPr kumimoji="1" lang="en-US" altLang="zh-CN" sz="3200" b="1" dirty="0">
                <a:solidFill>
                  <a:srgbClr val="044C27"/>
                </a:solidFill>
              </a:rPr>
              <a:t>BYE~!</a:t>
            </a:r>
          </a:p>
        </p:txBody>
      </p:sp>
      <p:sp>
        <p:nvSpPr>
          <p:cNvPr id="5" name="TextBox 42">
            <a:extLst>
              <a:ext uri="{FF2B5EF4-FFF2-40B4-BE49-F238E27FC236}">
                <a16:creationId xmlns:a16="http://schemas.microsoft.com/office/drawing/2014/main" id="{2BAE946D-EF3B-4BDC-AC9F-502D5B363181}"/>
              </a:ext>
            </a:extLst>
          </p:cNvPr>
          <p:cNvSpPr txBox="1"/>
          <p:nvPr/>
        </p:nvSpPr>
        <p:spPr>
          <a:xfrm>
            <a:off x="6127650" y="3136611"/>
            <a:ext cx="3606902" cy="584775"/>
          </a:xfrm>
          <a:prstGeom prst="rect">
            <a:avLst/>
          </a:prstGeom>
          <a:noFill/>
          <a:ln>
            <a:noFill/>
          </a:ln>
        </p:spPr>
        <p:txBody>
          <a:bodyPr wrap="square" rtlCol="0">
            <a:spAutoFit/>
          </a:bodyPr>
          <a:lstStyle/>
          <a:p>
            <a:pPr algn="ctr"/>
            <a:r>
              <a:rPr kumimoji="1" lang="en-US" altLang="zh-CN" sz="3200" b="1" dirty="0">
                <a:solidFill>
                  <a:srgbClr val="044C27"/>
                </a:solidFill>
              </a:rPr>
              <a:t>BYE~!</a:t>
            </a:r>
          </a:p>
        </p:txBody>
      </p:sp>
    </p:spTree>
    <p:extLst>
      <p:ext uri="{BB962C8B-B14F-4D97-AF65-F5344CB8AC3E}">
        <p14:creationId xmlns:p14="http://schemas.microsoft.com/office/powerpoint/2010/main" val="15804419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2ACFBF56-009B-4AE6-AB51-8546E8671669}"/>
              </a:ext>
            </a:extLst>
          </p:cNvPr>
          <p:cNvPicPr>
            <a:picLocks noChangeAspect="1"/>
          </p:cNvPicPr>
          <p:nvPr/>
        </p:nvPicPr>
        <p:blipFill>
          <a:blip r:embed="rId3"/>
          <a:stretch>
            <a:fillRect/>
          </a:stretch>
        </p:blipFill>
        <p:spPr>
          <a:xfrm>
            <a:off x="0" y="0"/>
            <a:ext cx="9144000" cy="6935056"/>
          </a:xfrm>
          <a:prstGeom prst="rect">
            <a:avLst/>
          </a:prstGeom>
        </p:spPr>
      </p:pic>
      <p:sp>
        <p:nvSpPr>
          <p:cNvPr id="8" name="TextBox 42">
            <a:extLst>
              <a:ext uri="{FF2B5EF4-FFF2-40B4-BE49-F238E27FC236}">
                <a16:creationId xmlns:a16="http://schemas.microsoft.com/office/drawing/2014/main" id="{3C52F2C1-EF51-47A9-96DF-8EB555CC68EF}"/>
              </a:ext>
            </a:extLst>
          </p:cNvPr>
          <p:cNvSpPr txBox="1"/>
          <p:nvPr/>
        </p:nvSpPr>
        <p:spPr>
          <a:xfrm>
            <a:off x="2012849" y="2897689"/>
            <a:ext cx="5118303" cy="1569660"/>
          </a:xfrm>
          <a:prstGeom prst="rect">
            <a:avLst/>
          </a:prstGeom>
          <a:noFill/>
        </p:spPr>
        <p:txBody>
          <a:bodyPr wrap="square" rtlCol="0">
            <a:spAutoFit/>
          </a:bodyPr>
          <a:lstStyle/>
          <a:p>
            <a:pPr algn="ctr"/>
            <a:r>
              <a:rPr kumimoji="1" lang="zh-CN" altLang="en-US" sz="3200" b="1" dirty="0">
                <a:solidFill>
                  <a:srgbClr val="044C27"/>
                </a:solidFill>
              </a:rPr>
              <a:t>良好分工</a:t>
            </a:r>
            <a:endParaRPr kumimoji="1" lang="en-US" altLang="zh-CN" sz="3200" b="1" dirty="0">
              <a:solidFill>
                <a:srgbClr val="044C27"/>
              </a:solidFill>
            </a:endParaRPr>
          </a:p>
          <a:p>
            <a:pPr algn="ctr"/>
            <a:r>
              <a:rPr kumimoji="1" lang="zh-CN" altLang="en-US" sz="3200" b="1" dirty="0">
                <a:solidFill>
                  <a:srgbClr val="044C27"/>
                </a:solidFill>
              </a:rPr>
              <a:t>良好的分支管理</a:t>
            </a:r>
            <a:endParaRPr kumimoji="1" lang="en-US" altLang="zh-CN" sz="3200" b="1" dirty="0">
              <a:solidFill>
                <a:srgbClr val="044C27"/>
              </a:solidFill>
            </a:endParaRPr>
          </a:p>
          <a:p>
            <a:pPr algn="ctr"/>
            <a:r>
              <a:rPr kumimoji="1" lang="zh-CN" altLang="en-US" sz="3200" b="1" dirty="0">
                <a:solidFill>
                  <a:srgbClr val="044C27"/>
                </a:solidFill>
              </a:rPr>
              <a:t>大家一起维护</a:t>
            </a:r>
            <a:endParaRPr kumimoji="1" lang="en-US" altLang="zh-CN" sz="3200" b="1" dirty="0">
              <a:solidFill>
                <a:srgbClr val="044C27"/>
              </a:solidFill>
            </a:endParaRPr>
          </a:p>
        </p:txBody>
      </p:sp>
    </p:spTree>
    <p:extLst>
      <p:ext uri="{BB962C8B-B14F-4D97-AF65-F5344CB8AC3E}">
        <p14:creationId xmlns:p14="http://schemas.microsoft.com/office/powerpoint/2010/main" val="5720491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4C6445A-0446-4584-8B27-315EB9FC4A72}"/>
              </a:ext>
            </a:extLst>
          </p:cNvPr>
          <p:cNvPicPr>
            <a:picLocks noChangeAspect="1"/>
          </p:cNvPicPr>
          <p:nvPr/>
        </p:nvPicPr>
        <p:blipFill>
          <a:blip r:embed="rId3">
            <a:extLst>
              <a:ext uri="{BEBA8EAE-BF5A-486C-A8C5-ECC9F3942E4B}">
                <a14:imgProps xmlns:a14="http://schemas.microsoft.com/office/drawing/2010/main">
                  <a14:imgLayer r:embed="rId4">
                    <a14:imgEffect>
                      <a14:artisticBlur radius="0"/>
                    </a14:imgEffect>
                  </a14:imgLayer>
                </a14:imgProps>
              </a:ext>
            </a:extLst>
          </a:blip>
          <a:stretch>
            <a:fillRect/>
          </a:stretch>
        </p:blipFill>
        <p:spPr>
          <a:xfrm>
            <a:off x="1651698" y="508698"/>
            <a:ext cx="5840604" cy="5840604"/>
          </a:xfrm>
          <a:prstGeom prst="rect">
            <a:avLst/>
          </a:prstGeom>
        </p:spPr>
      </p:pic>
      <p:sp>
        <p:nvSpPr>
          <p:cNvPr id="5" name="TextBox 42">
            <a:extLst>
              <a:ext uri="{FF2B5EF4-FFF2-40B4-BE49-F238E27FC236}">
                <a16:creationId xmlns:a16="http://schemas.microsoft.com/office/drawing/2014/main" id="{839797B0-EB0E-48E1-9E4F-08C01A00C483}"/>
              </a:ext>
            </a:extLst>
          </p:cNvPr>
          <p:cNvSpPr txBox="1"/>
          <p:nvPr/>
        </p:nvSpPr>
        <p:spPr>
          <a:xfrm>
            <a:off x="2012849" y="2897689"/>
            <a:ext cx="5118303" cy="1077218"/>
          </a:xfrm>
          <a:prstGeom prst="rect">
            <a:avLst/>
          </a:prstGeom>
          <a:noFill/>
        </p:spPr>
        <p:txBody>
          <a:bodyPr wrap="square" rtlCol="0">
            <a:spAutoFit/>
          </a:bodyPr>
          <a:lstStyle/>
          <a:p>
            <a:pPr algn="ctr"/>
            <a:r>
              <a:rPr kumimoji="1" lang="zh-CN" altLang="en-US" sz="3200" b="1" dirty="0">
                <a:solidFill>
                  <a:srgbClr val="044C27"/>
                </a:solidFill>
              </a:rPr>
              <a:t>通过贡献图</a:t>
            </a:r>
            <a:endParaRPr kumimoji="1" lang="en-US" altLang="zh-CN" sz="3200" b="1" dirty="0">
              <a:solidFill>
                <a:srgbClr val="044C27"/>
              </a:solidFill>
            </a:endParaRPr>
          </a:p>
          <a:p>
            <a:pPr algn="ctr"/>
            <a:r>
              <a:rPr kumimoji="1" lang="zh-CN" altLang="en-US" sz="3200" b="1" dirty="0">
                <a:solidFill>
                  <a:srgbClr val="044C27"/>
                </a:solidFill>
              </a:rPr>
              <a:t>了解并督促工作进度</a:t>
            </a:r>
            <a:endParaRPr kumimoji="1" lang="en-US" altLang="zh-CN" sz="3200" b="1" dirty="0">
              <a:solidFill>
                <a:srgbClr val="044C27"/>
              </a:solidFill>
            </a:endParaRPr>
          </a:p>
        </p:txBody>
      </p:sp>
    </p:spTree>
    <p:extLst>
      <p:ext uri="{BB962C8B-B14F-4D97-AF65-F5344CB8AC3E}">
        <p14:creationId xmlns:p14="http://schemas.microsoft.com/office/powerpoint/2010/main" val="38731198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8752810-9BEA-43CC-A3F1-0C2CCEEDADB5}"/>
              </a:ext>
            </a:extLst>
          </p:cNvPr>
          <p:cNvPicPr>
            <a:picLocks noChangeAspect="1"/>
          </p:cNvPicPr>
          <p:nvPr/>
        </p:nvPicPr>
        <p:blipFill>
          <a:blip r:embed="rId3"/>
          <a:stretch>
            <a:fillRect/>
          </a:stretch>
        </p:blipFill>
        <p:spPr>
          <a:xfrm>
            <a:off x="0" y="694419"/>
            <a:ext cx="9144000" cy="5469162"/>
          </a:xfrm>
          <a:prstGeom prst="rect">
            <a:avLst/>
          </a:prstGeom>
        </p:spPr>
      </p:pic>
      <p:sp>
        <p:nvSpPr>
          <p:cNvPr id="5" name="TextBox 42">
            <a:extLst>
              <a:ext uri="{FF2B5EF4-FFF2-40B4-BE49-F238E27FC236}">
                <a16:creationId xmlns:a16="http://schemas.microsoft.com/office/drawing/2014/main" id="{C2A1F822-C5B7-4984-8046-4532AD8DEB73}"/>
              </a:ext>
            </a:extLst>
          </p:cNvPr>
          <p:cNvSpPr txBox="1"/>
          <p:nvPr/>
        </p:nvSpPr>
        <p:spPr>
          <a:xfrm>
            <a:off x="2012848" y="3136612"/>
            <a:ext cx="5118303" cy="584775"/>
          </a:xfrm>
          <a:prstGeom prst="rect">
            <a:avLst/>
          </a:prstGeom>
          <a:noFill/>
        </p:spPr>
        <p:txBody>
          <a:bodyPr wrap="square" rtlCol="0">
            <a:spAutoFit/>
          </a:bodyPr>
          <a:lstStyle/>
          <a:p>
            <a:pPr algn="ctr"/>
            <a:r>
              <a:rPr kumimoji="1" lang="zh-CN" altLang="en-US" sz="3200" b="1" dirty="0">
                <a:solidFill>
                  <a:srgbClr val="044C27"/>
                </a:solidFill>
              </a:rPr>
              <a:t>文档进度监督</a:t>
            </a:r>
            <a:endParaRPr kumimoji="1" lang="en-US" altLang="zh-CN" sz="3200" b="1" dirty="0">
              <a:solidFill>
                <a:srgbClr val="044C27"/>
              </a:solidFill>
            </a:endParaRPr>
          </a:p>
        </p:txBody>
      </p:sp>
    </p:spTree>
    <p:extLst>
      <p:ext uri="{BB962C8B-B14F-4D97-AF65-F5344CB8AC3E}">
        <p14:creationId xmlns:p14="http://schemas.microsoft.com/office/powerpoint/2010/main" val="261029981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28A6DB9-6B37-4961-8B9E-E728D8BC1DB9}"/>
              </a:ext>
            </a:extLst>
          </p:cNvPr>
          <p:cNvPicPr>
            <a:picLocks noChangeAspect="1"/>
          </p:cNvPicPr>
          <p:nvPr/>
        </p:nvPicPr>
        <p:blipFill>
          <a:blip r:embed="rId3"/>
          <a:stretch>
            <a:fillRect/>
          </a:stretch>
        </p:blipFill>
        <p:spPr>
          <a:xfrm>
            <a:off x="0" y="980477"/>
            <a:ext cx="9144000" cy="4897046"/>
          </a:xfrm>
          <a:prstGeom prst="rect">
            <a:avLst/>
          </a:prstGeom>
        </p:spPr>
      </p:pic>
      <p:sp>
        <p:nvSpPr>
          <p:cNvPr id="5" name="TextBox 42">
            <a:extLst>
              <a:ext uri="{FF2B5EF4-FFF2-40B4-BE49-F238E27FC236}">
                <a16:creationId xmlns:a16="http://schemas.microsoft.com/office/drawing/2014/main" id="{C57046D6-EDB6-421C-BB7F-34F84D866F7E}"/>
              </a:ext>
            </a:extLst>
          </p:cNvPr>
          <p:cNvSpPr txBox="1"/>
          <p:nvPr/>
        </p:nvSpPr>
        <p:spPr>
          <a:xfrm>
            <a:off x="2012848" y="3136612"/>
            <a:ext cx="5118303" cy="584775"/>
          </a:xfrm>
          <a:prstGeom prst="rect">
            <a:avLst/>
          </a:prstGeom>
          <a:noFill/>
        </p:spPr>
        <p:txBody>
          <a:bodyPr wrap="square" rtlCol="0">
            <a:spAutoFit/>
          </a:bodyPr>
          <a:lstStyle/>
          <a:p>
            <a:pPr algn="ctr"/>
            <a:r>
              <a:rPr kumimoji="1" lang="zh-CN" altLang="en-US" sz="3200" b="1" dirty="0">
                <a:solidFill>
                  <a:srgbClr val="044C27"/>
                </a:solidFill>
              </a:rPr>
              <a:t>使用工具快速构建原型</a:t>
            </a:r>
            <a:endParaRPr kumimoji="1" lang="en-US" altLang="zh-CN" sz="3200" b="1" dirty="0">
              <a:solidFill>
                <a:srgbClr val="044C27"/>
              </a:solidFill>
            </a:endParaRPr>
          </a:p>
        </p:txBody>
      </p:sp>
    </p:spTree>
    <p:extLst>
      <p:ext uri="{BB962C8B-B14F-4D97-AF65-F5344CB8AC3E}">
        <p14:creationId xmlns:p14="http://schemas.microsoft.com/office/powerpoint/2010/main" val="345685426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44C27"/>
        </a:solidFill>
        <a:effectLst/>
      </p:bgPr>
    </p:bg>
    <p:spTree>
      <p:nvGrpSpPr>
        <p:cNvPr id="1" name=""/>
        <p:cNvGrpSpPr/>
        <p:nvPr/>
      </p:nvGrpSpPr>
      <p:grpSpPr>
        <a:xfrm>
          <a:off x="0" y="0"/>
          <a:ext cx="0" cy="0"/>
          <a:chOff x="0" y="0"/>
          <a:chExt cx="0" cy="0"/>
        </a:xfrm>
      </p:grpSpPr>
      <p:sp>
        <p:nvSpPr>
          <p:cNvPr id="4" name="TextBox 3"/>
          <p:cNvSpPr txBox="1"/>
          <p:nvPr/>
        </p:nvSpPr>
        <p:spPr>
          <a:xfrm>
            <a:off x="2471979" y="2436883"/>
            <a:ext cx="4200041" cy="1138773"/>
          </a:xfrm>
          <a:prstGeom prst="rect">
            <a:avLst/>
          </a:prstGeom>
          <a:noFill/>
          <a:effectLst>
            <a:outerShdw blurRad="50800" dist="76200" algn="l" rotWithShape="0">
              <a:prstClr val="black">
                <a:alpha val="40000"/>
              </a:prstClr>
            </a:outerShdw>
          </a:effectLst>
        </p:spPr>
        <p:txBody>
          <a:bodyPr wrap="square" rtlCol="0">
            <a:spAutoFit/>
          </a:bodyPr>
          <a:lstStyle/>
          <a:p>
            <a:pPr algn="ctr"/>
            <a:endParaRPr kumimoji="1" lang="en-US" altLang="zh-CN" sz="2400" dirty="0">
              <a:solidFill>
                <a:srgbClr val="BDBDBD"/>
              </a:solidFill>
              <a:latin typeface="Microsoft YaHei" charset="-122"/>
              <a:ea typeface="Microsoft YaHei" charset="-122"/>
              <a:cs typeface="Microsoft YaHei" charset="-122"/>
            </a:endParaRPr>
          </a:p>
          <a:p>
            <a:pPr algn="ctr"/>
            <a:r>
              <a:rPr kumimoji="1" lang="zh-CN" altLang="en-US" sz="4400" b="1" dirty="0">
                <a:solidFill>
                  <a:schemeClr val="bg1"/>
                </a:solidFill>
                <a:latin typeface="Microsoft YaHei" charset="-122"/>
                <a:ea typeface="Microsoft YaHei" charset="-122"/>
                <a:cs typeface="Microsoft YaHei" charset="-122"/>
              </a:rPr>
              <a:t>项目文档分享</a:t>
            </a:r>
          </a:p>
        </p:txBody>
      </p:sp>
      <p:sp>
        <p:nvSpPr>
          <p:cNvPr id="5" name="TextBox 4"/>
          <p:cNvSpPr txBox="1"/>
          <p:nvPr/>
        </p:nvSpPr>
        <p:spPr>
          <a:xfrm>
            <a:off x="3114112" y="3575656"/>
            <a:ext cx="2915775" cy="461665"/>
          </a:xfrm>
          <a:prstGeom prst="rect">
            <a:avLst/>
          </a:prstGeom>
          <a:solidFill>
            <a:schemeClr val="bg1"/>
          </a:solidFill>
        </p:spPr>
        <p:txBody>
          <a:bodyPr wrap="square" rtlCol="0">
            <a:spAutoFit/>
          </a:bodyPr>
          <a:lstStyle/>
          <a:p>
            <a:pPr algn="ctr"/>
            <a:r>
              <a:rPr kumimoji="1" lang="zh-CN" altLang="en-US" sz="2400" b="1" dirty="0">
                <a:solidFill>
                  <a:srgbClr val="044C27"/>
                </a:solidFill>
                <a:latin typeface="Microsoft YaHei" charset="-122"/>
                <a:ea typeface="Microsoft YaHei" charset="-122"/>
                <a:cs typeface="Microsoft YaHei" charset="-122"/>
              </a:rPr>
              <a:t>解析各个知识点</a:t>
            </a:r>
          </a:p>
        </p:txBody>
      </p:sp>
    </p:spTree>
    <p:extLst>
      <p:ext uri="{BB962C8B-B14F-4D97-AF65-F5344CB8AC3E}">
        <p14:creationId xmlns:p14="http://schemas.microsoft.com/office/powerpoint/2010/main" val="2720516298"/>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8">
            <a:extLst>
              <a:ext uri="{FF2B5EF4-FFF2-40B4-BE49-F238E27FC236}">
                <a16:creationId xmlns:a16="http://schemas.microsoft.com/office/drawing/2014/main" id="{52DEC26D-ECB4-4670-A97B-CED730A8868F}"/>
              </a:ext>
            </a:extLst>
          </p:cNvPr>
          <p:cNvSpPr/>
          <p:nvPr/>
        </p:nvSpPr>
        <p:spPr>
          <a:xfrm>
            <a:off x="2661593" y="171386"/>
            <a:ext cx="3820814" cy="646331"/>
          </a:xfrm>
          <a:prstGeom prst="rect">
            <a:avLst/>
          </a:prstGeom>
        </p:spPr>
        <p:txBody>
          <a:bodyPr wrap="square">
            <a:spAutoFit/>
          </a:bodyPr>
          <a:lstStyle/>
          <a:p>
            <a:pPr algn="ctr"/>
            <a:r>
              <a:rPr kumimoji="1" lang="zh-CN" altLang="en-US" sz="3600" b="1" dirty="0">
                <a:solidFill>
                  <a:srgbClr val="044C27"/>
                </a:solidFill>
                <a:latin typeface="Microsoft YaHei" charset="-122"/>
                <a:ea typeface="Microsoft YaHei" charset="-122"/>
                <a:cs typeface="Microsoft YaHei" charset="-122"/>
              </a:rPr>
              <a:t>简述</a:t>
            </a:r>
          </a:p>
        </p:txBody>
      </p:sp>
      <p:sp>
        <p:nvSpPr>
          <p:cNvPr id="5" name="TextBox 42">
            <a:extLst>
              <a:ext uri="{FF2B5EF4-FFF2-40B4-BE49-F238E27FC236}">
                <a16:creationId xmlns:a16="http://schemas.microsoft.com/office/drawing/2014/main" id="{AAC300E6-C1E9-4B84-95ED-52F1A44B5615}"/>
              </a:ext>
            </a:extLst>
          </p:cNvPr>
          <p:cNvSpPr txBox="1"/>
          <p:nvPr/>
        </p:nvSpPr>
        <p:spPr>
          <a:xfrm>
            <a:off x="1567088" y="2267174"/>
            <a:ext cx="6009824" cy="1938992"/>
          </a:xfrm>
          <a:prstGeom prst="rect">
            <a:avLst/>
          </a:prstGeom>
          <a:noFill/>
        </p:spPr>
        <p:txBody>
          <a:bodyPr wrap="square" rtlCol="0">
            <a:spAutoFit/>
          </a:bodyPr>
          <a:lstStyle/>
          <a:p>
            <a:pPr algn="ctr"/>
            <a:r>
              <a:rPr kumimoji="1" lang="en-US" altLang="zh-CN" sz="2400" dirty="0">
                <a:solidFill>
                  <a:srgbClr val="044C27"/>
                </a:solidFill>
              </a:rPr>
              <a:t>	</a:t>
            </a:r>
            <a:r>
              <a:rPr kumimoji="1" lang="zh-CN" altLang="en-US" sz="2400" dirty="0">
                <a:solidFill>
                  <a:srgbClr val="044C27"/>
                </a:solidFill>
              </a:rPr>
              <a:t>我们以我们的项目为例，针对各个章节分享我们系统分析与设计的过程，包括需求分析、架构设计、用例分析、子系统及其接口设计、部件设计等内容，分享我们对可视化建模过程和相应的制品的理解</a:t>
            </a:r>
            <a:endParaRPr kumimoji="1" lang="en-US" altLang="zh-CN" sz="2400" dirty="0">
              <a:solidFill>
                <a:srgbClr val="044C27"/>
              </a:solidFill>
            </a:endParaRPr>
          </a:p>
        </p:txBody>
      </p:sp>
    </p:spTree>
    <p:extLst>
      <p:ext uri="{BB962C8B-B14F-4D97-AF65-F5344CB8AC3E}">
        <p14:creationId xmlns:p14="http://schemas.microsoft.com/office/powerpoint/2010/main" val="663186745"/>
      </p:ext>
    </p:extLst>
  </p:cSld>
  <p:clrMapOvr>
    <a:masterClrMapping/>
  </p:clrMapOvr>
  <p:transition spd="slow">
    <p:push dir="u"/>
  </p:transition>
</p:sld>
</file>

<file path=ppt/theme/theme1.xml><?xml version="1.0" encoding="utf-8"?>
<a:theme xmlns:a="http://schemas.openxmlformats.org/drawingml/2006/main" name="Office Them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725</TotalTime>
  <Words>1276</Words>
  <Application>Microsoft Office PowerPoint</Application>
  <PresentationFormat>全屏显示(4:3)</PresentationFormat>
  <Paragraphs>181</Paragraphs>
  <Slides>39</Slides>
  <Notes>28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39</vt:i4>
      </vt:variant>
    </vt:vector>
  </HeadingPairs>
  <TitlesOfParts>
    <vt:vector size="49" baseType="lpstr">
      <vt:lpstr>等线</vt:lpstr>
      <vt:lpstr>等线</vt:lpstr>
      <vt:lpstr>DengXian Light</vt:lpstr>
      <vt:lpstr>黑体</vt:lpstr>
      <vt:lpstr>Microsoft YaHei</vt:lpstr>
      <vt:lpstr>Arial</vt:lpstr>
      <vt:lpstr>Hobo Std</vt:lpstr>
      <vt:lpstr>Times New Roman</vt:lpstr>
      <vt:lpstr>Wingdings</vt:lpstr>
      <vt:lpstr>Office Theme</vt:lpstr>
      <vt:lpstr>系统分析与设计例案分享</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计算机图形学</dc:title>
  <dc:creator>mgsweet@126.com</dc:creator>
  <cp:lastModifiedBy>mgsweet@126.com</cp:lastModifiedBy>
  <cp:revision>115</cp:revision>
  <dcterms:created xsi:type="dcterms:W3CDTF">2018-04-17T02:03:17Z</dcterms:created>
  <dcterms:modified xsi:type="dcterms:W3CDTF">2018-06-24T14:00:50Z</dcterms:modified>
</cp:coreProperties>
</file>