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</p:sldIdLst>
  <p:sldSz cy="219456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12">
          <p15:clr>
            <a:srgbClr val="9AA0A6"/>
          </p15:clr>
        </p15:guide>
        <p15:guide id="2" pos="1036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12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B AI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B AI Research ">
  <p:cSld name="FB AI Research 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45920" y="294640"/>
            <a:ext cx="29626562" cy="482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45920" y="5120640"/>
            <a:ext cx="29626562" cy="16824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793750" lvl="0" marL="4572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3750" lvl="1" marL="9144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3750" lvl="2" marL="13716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93750" lvl="3" marL="18288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93750" lvl="4" marL="22860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93750" lvl="5" marL="27432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93750" lvl="6" marL="32004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93750" lvl="7" marL="36576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93750" lvl="8" marL="41148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7.png"/><Relationship Id="rId22" Type="http://schemas.openxmlformats.org/officeDocument/2006/relationships/image" Target="../media/image2.png"/><Relationship Id="rId21" Type="http://schemas.openxmlformats.org/officeDocument/2006/relationships/image" Target="../media/image12.png"/><Relationship Id="rId24" Type="http://schemas.openxmlformats.org/officeDocument/2006/relationships/image" Target="../media/image21.png"/><Relationship Id="rId23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8.jpg"/><Relationship Id="rId9" Type="http://schemas.openxmlformats.org/officeDocument/2006/relationships/image" Target="../media/image5.png"/><Relationship Id="rId26" Type="http://schemas.openxmlformats.org/officeDocument/2006/relationships/image" Target="../media/image20.png"/><Relationship Id="rId25" Type="http://schemas.openxmlformats.org/officeDocument/2006/relationships/image" Target="../media/image24.png"/><Relationship Id="rId27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Relationship Id="rId11" Type="http://schemas.openxmlformats.org/officeDocument/2006/relationships/image" Target="../media/image1.png"/><Relationship Id="rId10" Type="http://schemas.openxmlformats.org/officeDocument/2006/relationships/image" Target="../media/image3.png"/><Relationship Id="rId13" Type="http://schemas.openxmlformats.org/officeDocument/2006/relationships/image" Target="../media/image17.png"/><Relationship Id="rId12" Type="http://schemas.openxmlformats.org/officeDocument/2006/relationships/image" Target="../media/image6.png"/><Relationship Id="rId15" Type="http://schemas.openxmlformats.org/officeDocument/2006/relationships/image" Target="../media/image4.png"/><Relationship Id="rId14" Type="http://schemas.openxmlformats.org/officeDocument/2006/relationships/image" Target="../media/image22.png"/><Relationship Id="rId17" Type="http://schemas.openxmlformats.org/officeDocument/2006/relationships/image" Target="../media/image8.png"/><Relationship Id="rId16" Type="http://schemas.openxmlformats.org/officeDocument/2006/relationships/image" Target="../media/image10.png"/><Relationship Id="rId19" Type="http://schemas.openxmlformats.org/officeDocument/2006/relationships/image" Target="../media/image23.png"/><Relationship Id="rId1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/>
        </p:nvSpPr>
        <p:spPr>
          <a:xfrm>
            <a:off x="968275" y="784521"/>
            <a:ext cx="14466773" cy="1694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sz="5500"/>
              <a:t>Learned transform compression with optimized entropy encoding</a:t>
            </a:r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986246" y="3580560"/>
            <a:ext cx="9064534" cy="106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/>
              <a:t>Learned transform coding with </a:t>
            </a:r>
            <a:r>
              <a:rPr lang="en-US" sz="3400"/>
              <a:t>vector</a:t>
            </a:r>
            <a:r>
              <a:rPr lang="en-US" sz="3400"/>
              <a:t> quantization and lossless entropy encoding</a:t>
            </a:r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1880670" y="3580560"/>
            <a:ext cx="9064533" cy="57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/>
              <a:t>Quantization</a:t>
            </a:r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1880670" y="4326744"/>
            <a:ext cx="9064533" cy="387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/>
              <a:t>Nearest neighbour search</a:t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986246" y="11202393"/>
            <a:ext cx="9064534" cy="57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/>
              <a:t>Rate-distortion trade off</a:t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932446" y="12030448"/>
            <a:ext cx="90645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/>
              <a:t>Compression loss</a:t>
            </a:r>
            <a:r>
              <a:rPr lang="en-US" sz="2100"/>
              <a:t>: learn encoder, decoder and quantization codebook</a:t>
            </a:r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2928580" y="11375924"/>
            <a:ext cx="9029701" cy="572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/>
              <a:t>Proof of concept experiments</a:t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22928580" y="12122105"/>
            <a:ext cx="9029701" cy="387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/>
              <a:t>CIFAR: vector vs scalar quantization, effect of soft cross-entropy term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23698200" y="16154400"/>
            <a:ext cx="3581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854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344854"/>
                </a:solidFill>
              </a:rPr>
              <a:t>solid / </a:t>
            </a:r>
            <a:r>
              <a:rPr lang="en-US" sz="1300">
                <a:solidFill>
                  <a:srgbClr val="344854"/>
                </a:solidFill>
              </a:rPr>
              <a:t>dashed</a:t>
            </a:r>
            <a:r>
              <a:rPr lang="en-US" sz="1300">
                <a:solidFill>
                  <a:srgbClr val="344854"/>
                </a:solidFill>
              </a:rPr>
              <a:t> lines - vector / scalar quantization; blue / red - m = 8 / 16 channels in latent </a:t>
            </a:r>
            <a:r>
              <a:rPr lang="en-US" sz="1300">
                <a:solidFill>
                  <a:srgbClr val="344854"/>
                </a:solidFill>
              </a:rPr>
              <a:t>representation</a:t>
            </a:r>
            <a:r>
              <a:rPr lang="en-US" sz="1300">
                <a:solidFill>
                  <a:srgbClr val="344854"/>
                </a:solidFill>
              </a:rPr>
              <a:t>; points from left to right - increasing number of codebook words k ={8, 16, 32, 64, 128}; α=0, β=1, </a:t>
            </a:r>
            <a:r>
              <a:rPr lang="en-US" sz="1300">
                <a:solidFill>
                  <a:srgbClr val="344854"/>
                </a:solidFill>
              </a:rPr>
              <a:t>σ=1</a:t>
            </a:r>
            <a:endParaRPr sz="1300">
              <a:solidFill>
                <a:srgbClr val="344854"/>
              </a:solidFill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22936200" y="17601775"/>
            <a:ext cx="63351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22926600" y="18075600"/>
            <a:ext cx="8620200" cy="28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Agustsson, E., Mentzer, F., Tschannen, M., Cavigelli, L., Timofte, R., Benini, L., &amp; Van Gool, L. (2017). “Soft-to-Hard Vector Quantization for End-to-End Learning Compressible Representations.” arXiv:1704.00648.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Balle, J., Laparra, V. &amp; Simoncelli, E. P. (2017). “End-to-end Optimized Image Compression.” ICLR.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Mentzer, F., Agustsson, F., Tschannen, M., Timofte, R., Van Gool, L. (2018). “Conditional Probability Models for Deep Image Compression.” CVPR.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Theis, L., Shi, W., Cunningham, A. &amp; Huszar, F. (2017). “Lossy Image Compression with Compressive Autoencoders.” ICLR.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van den Oord, A., Vinyals, O. &amp; Kavukcuoglu, K. (2017). “Neural Discrete Representation Learning.” NeurIPS.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14217025" y="1029500"/>
            <a:ext cx="10525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800"/>
              <a:t>Magda Gregorová, Marc Desaules Alexandros Kalousis</a:t>
            </a:r>
            <a:endParaRPr sz="28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1" lang="en-US" sz="1900"/>
              <a:t>[name.surname]@hesge.ch</a:t>
            </a:r>
            <a:endParaRPr i="1" sz="19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1" lang="en-US" sz="2600"/>
              <a:t>Geneva School of Business Administration,</a:t>
            </a:r>
            <a:endParaRPr i="1" sz="26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1" lang="en-US" sz="2600"/>
              <a:t>HES-SO University of Applied Sciences of Western Switzerland</a:t>
            </a:r>
            <a:endParaRPr i="1" sz="2600"/>
          </a:p>
        </p:txBody>
      </p:sp>
      <p:pic>
        <p:nvPicPr>
          <p:cNvPr id="29" name="Google Shape;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975" y="1127675"/>
            <a:ext cx="2276800" cy="8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08150" y="709825"/>
            <a:ext cx="3591581" cy="18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275" y="4964561"/>
            <a:ext cx="9628558" cy="552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1875" y="12830502"/>
            <a:ext cx="42576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7280" y="13123163"/>
            <a:ext cx="16287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31530" y="18930125"/>
            <a:ext cx="22002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41880" y="18597188"/>
            <a:ext cx="44767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/>
        </p:nvSpPr>
        <p:spPr>
          <a:xfrm>
            <a:off x="953100" y="14257518"/>
            <a:ext cx="9130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44854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344854"/>
                </a:solidFill>
              </a:rPr>
              <a:t>Shannon:</a:t>
            </a:r>
            <a:r>
              <a:rPr lang="en-US" sz="2100">
                <a:solidFill>
                  <a:srgbClr val="344854"/>
                </a:solidFill>
              </a:rPr>
              <a:t> optimal code length ≈ entropy</a:t>
            </a:r>
            <a:endParaRPr/>
          </a:p>
        </p:txBody>
      </p:sp>
      <p:pic>
        <p:nvPicPr>
          <p:cNvPr id="37" name="Google Shape;37;p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08680" y="15036738"/>
            <a:ext cx="52197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/>
        </p:nvSpPr>
        <p:spPr>
          <a:xfrm>
            <a:off x="899300" y="16013355"/>
            <a:ext cx="9130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44854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344854"/>
                </a:solidFill>
              </a:rPr>
              <a:t>Code distribution</a:t>
            </a:r>
            <a:r>
              <a:rPr b="1" lang="en-US" sz="2100">
                <a:solidFill>
                  <a:srgbClr val="344854"/>
                </a:solidFill>
              </a:rPr>
              <a:t>:</a:t>
            </a:r>
            <a:r>
              <a:rPr lang="en-US" sz="2100">
                <a:solidFill>
                  <a:srgbClr val="344854"/>
                </a:solidFill>
              </a:rPr>
              <a:t> approximate by learned distribution</a:t>
            </a:r>
            <a:endParaRPr/>
          </a:p>
        </p:txBody>
      </p:sp>
      <p:pic>
        <p:nvPicPr>
          <p:cNvPr id="39" name="Google Shape;39;p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89367" y="16655038"/>
            <a:ext cx="92583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/>
          <p:nvPr/>
        </p:nvSpPr>
        <p:spPr>
          <a:xfrm>
            <a:off x="932458" y="17665686"/>
            <a:ext cx="90645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/>
              <a:t>Cross-entropy</a:t>
            </a:r>
            <a:r>
              <a:rPr b="1" lang="en-US" sz="2100"/>
              <a:t> loss</a:t>
            </a:r>
            <a:r>
              <a:rPr lang="en-US" sz="2100"/>
              <a:t>: rate as cross-entropy instead of entropy</a:t>
            </a:r>
            <a:endParaRPr/>
          </a:p>
        </p:txBody>
      </p:sp>
      <p:pic>
        <p:nvPicPr>
          <p:cNvPr id="41" name="Google Shape;41;p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969533" y="4887834"/>
            <a:ext cx="888682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"/>
          <p:cNvSpPr txBox="1"/>
          <p:nvPr/>
        </p:nvSpPr>
        <p:spPr>
          <a:xfrm>
            <a:off x="11880683" y="6010207"/>
            <a:ext cx="90645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/>
              <a:t>Vector vs scalar quantization</a:t>
            </a:r>
            <a:r>
              <a:rPr lang="en-US" sz="2100"/>
              <a:t>: message length vs flexibility</a:t>
            </a:r>
            <a:endParaRPr/>
          </a:p>
        </p:txBody>
      </p:sp>
      <p:pic>
        <p:nvPicPr>
          <p:cNvPr id="43" name="Google Shape;43;p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880683" y="6683669"/>
            <a:ext cx="5200650" cy="37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879450" y="6778913"/>
            <a:ext cx="520065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"/>
          <p:cNvSpPr txBox="1"/>
          <p:nvPr/>
        </p:nvSpPr>
        <p:spPr>
          <a:xfrm>
            <a:off x="13448550" y="10539450"/>
            <a:ext cx="20649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800"/>
              <a:t>vector quantization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800"/>
              <a:t>message: </a:t>
            </a:r>
            <a:r>
              <a:rPr b="1" lang="en-US" sz="1800">
                <a:solidFill>
                  <a:srgbClr val="CC0000"/>
                </a:solidFill>
              </a:rPr>
              <a:t>short</a:t>
            </a:r>
            <a:endParaRPr b="1" sz="1800">
              <a:solidFill>
                <a:srgbClr val="CC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800"/>
              <a:t>flexibility: low</a:t>
            </a:r>
            <a:endParaRPr sz="1800"/>
          </a:p>
        </p:txBody>
      </p:sp>
      <p:sp>
        <p:nvSpPr>
          <p:cNvPr id="46" name="Google Shape;46;p4"/>
          <p:cNvSpPr txBox="1"/>
          <p:nvPr/>
        </p:nvSpPr>
        <p:spPr>
          <a:xfrm>
            <a:off x="18149363" y="10539450"/>
            <a:ext cx="20649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800"/>
              <a:t>scalar</a:t>
            </a:r>
            <a:r>
              <a:rPr lang="en-US" sz="1800"/>
              <a:t> quantization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800"/>
              <a:t>message: long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800"/>
              <a:t>flexibility: </a:t>
            </a:r>
            <a:r>
              <a:rPr b="1" lang="en-US" sz="1800">
                <a:solidFill>
                  <a:srgbClr val="CC0000"/>
                </a:solidFill>
              </a:rPr>
              <a:t>high</a:t>
            </a:r>
            <a:endParaRPr b="1" sz="1800">
              <a:solidFill>
                <a:srgbClr val="CC0000"/>
              </a:solidFill>
            </a:endParaRPr>
          </a:p>
        </p:txBody>
      </p:sp>
      <p:sp>
        <p:nvSpPr>
          <p:cNvPr id="47" name="Google Shape;47;p4"/>
          <p:cNvSpPr txBox="1"/>
          <p:nvPr/>
        </p:nvSpPr>
        <p:spPr>
          <a:xfrm>
            <a:off x="11890500" y="12039600"/>
            <a:ext cx="90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/>
              <a:t>Problems</a:t>
            </a:r>
            <a:endParaRPr/>
          </a:p>
        </p:txBody>
      </p:sp>
      <p:pic>
        <p:nvPicPr>
          <p:cNvPr id="48" name="Google Shape;48;p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1887200" y="13417800"/>
            <a:ext cx="850582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4"/>
          <p:cNvSpPr txBox="1"/>
          <p:nvPr/>
        </p:nvSpPr>
        <p:spPr>
          <a:xfrm>
            <a:off x="11887200" y="12725400"/>
            <a:ext cx="90645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/>
              <a:t>Quantization gradients</a:t>
            </a:r>
            <a:r>
              <a:rPr lang="en-US" sz="2100"/>
              <a:t>: codebook and encoder not updated </a:t>
            </a:r>
            <a:endParaRPr/>
          </a:p>
        </p:txBody>
      </p:sp>
      <p:sp>
        <p:nvSpPr>
          <p:cNvPr id="50" name="Google Shape;50;p4"/>
          <p:cNvSpPr txBox="1"/>
          <p:nvPr/>
        </p:nvSpPr>
        <p:spPr>
          <a:xfrm>
            <a:off x="11887200" y="15462000"/>
            <a:ext cx="90645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/>
              <a:t>Entropy minimization</a:t>
            </a:r>
            <a:r>
              <a:rPr lang="en-US" sz="2100"/>
              <a:t>: cross-entropy objective not learning code transform</a:t>
            </a:r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11963400" y="19077600"/>
            <a:ext cx="90396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44854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344854"/>
                </a:solidFill>
              </a:rPr>
              <a:t>Minimization of cross-entropy only with respect to the learned </a:t>
            </a:r>
            <a:r>
              <a:rPr lang="en-US" sz="2100">
                <a:solidFill>
                  <a:srgbClr val="344854"/>
                </a:solidFill>
              </a:rPr>
              <a:t>distribution </a:t>
            </a:r>
            <a:r>
              <a:rPr b="1" lang="en-US" sz="2100">
                <a:solidFill>
                  <a:srgbClr val="CC0000"/>
                </a:solidFill>
              </a:rPr>
              <a:t>q</a:t>
            </a:r>
            <a:r>
              <a:rPr b="1" baseline="-25000" lang="en-US" sz="2100">
                <a:solidFill>
                  <a:srgbClr val="CC0000"/>
                </a:solidFill>
              </a:rPr>
              <a:t>c</a:t>
            </a:r>
            <a:r>
              <a:rPr lang="en-US" sz="2100">
                <a:solidFill>
                  <a:srgbClr val="344854"/>
                </a:solidFill>
              </a:rPr>
              <a:t> approximating the </a:t>
            </a:r>
            <a:r>
              <a:rPr lang="en-US" sz="2100">
                <a:solidFill>
                  <a:srgbClr val="344854"/>
                </a:solidFill>
              </a:rPr>
              <a:t>unknown</a:t>
            </a:r>
            <a:r>
              <a:rPr lang="en-US" sz="2100">
                <a:solidFill>
                  <a:srgbClr val="344854"/>
                </a:solidFill>
              </a:rPr>
              <a:t> code distribution </a:t>
            </a:r>
            <a:r>
              <a:rPr b="1" lang="en-US" sz="2100">
                <a:solidFill>
                  <a:srgbClr val="CC0000"/>
                </a:solidFill>
              </a:rPr>
              <a:t>p</a:t>
            </a:r>
            <a:r>
              <a:rPr b="1" baseline="-25000" lang="en-US" sz="2100">
                <a:solidFill>
                  <a:srgbClr val="CC0000"/>
                </a:solidFill>
              </a:rPr>
              <a:t>c</a:t>
            </a:r>
            <a:r>
              <a:rPr lang="en-US" sz="2100">
                <a:solidFill>
                  <a:srgbClr val="344854"/>
                </a:solidFill>
              </a:rPr>
              <a:t> is suboptimal. It brings </a:t>
            </a:r>
            <a:r>
              <a:rPr b="1" lang="en-US" sz="2100">
                <a:solidFill>
                  <a:srgbClr val="CC0000"/>
                </a:solidFill>
              </a:rPr>
              <a:t>q</a:t>
            </a:r>
            <a:r>
              <a:rPr b="1" baseline="-25000" lang="en-US" sz="2100">
                <a:solidFill>
                  <a:srgbClr val="CC0000"/>
                </a:solidFill>
              </a:rPr>
              <a:t>c</a:t>
            </a:r>
            <a:r>
              <a:rPr lang="en-US" sz="2100">
                <a:solidFill>
                  <a:srgbClr val="344854"/>
                </a:solidFill>
              </a:rPr>
              <a:t> close to </a:t>
            </a:r>
            <a:r>
              <a:rPr b="1" lang="en-US" sz="2100">
                <a:solidFill>
                  <a:srgbClr val="CC0000"/>
                </a:solidFill>
              </a:rPr>
              <a:t>p</a:t>
            </a:r>
            <a:r>
              <a:rPr b="1" baseline="-25000" lang="en-US" sz="2100">
                <a:solidFill>
                  <a:srgbClr val="CC0000"/>
                </a:solidFill>
              </a:rPr>
              <a:t>c</a:t>
            </a:r>
            <a:r>
              <a:rPr lang="en-US" sz="2100">
                <a:solidFill>
                  <a:srgbClr val="344854"/>
                </a:solidFill>
              </a:rPr>
              <a:t> and hence reduces the number of extra bits needed due to using </a:t>
            </a:r>
            <a:r>
              <a:rPr b="1" lang="en-US" sz="2100">
                <a:solidFill>
                  <a:srgbClr val="CC0000"/>
                </a:solidFill>
              </a:rPr>
              <a:t>q</a:t>
            </a:r>
            <a:r>
              <a:rPr b="1" baseline="-25000" lang="en-US" sz="2100">
                <a:solidFill>
                  <a:srgbClr val="CC0000"/>
                </a:solidFill>
              </a:rPr>
              <a:t>c</a:t>
            </a:r>
            <a:r>
              <a:rPr lang="en-US" sz="2100">
                <a:solidFill>
                  <a:srgbClr val="344854"/>
                </a:solidFill>
              </a:rPr>
              <a:t> instead of the true </a:t>
            </a:r>
            <a:r>
              <a:rPr b="1" lang="en-US" sz="2100">
                <a:solidFill>
                  <a:srgbClr val="CC0000"/>
                </a:solidFill>
              </a:rPr>
              <a:t>p</a:t>
            </a:r>
            <a:r>
              <a:rPr b="1" baseline="-25000" lang="en-US" sz="2100">
                <a:solidFill>
                  <a:srgbClr val="CC0000"/>
                </a:solidFill>
              </a:rPr>
              <a:t>c</a:t>
            </a:r>
            <a:r>
              <a:rPr lang="en-US" sz="2100">
                <a:solidFill>
                  <a:srgbClr val="344854"/>
                </a:solidFill>
              </a:rPr>
              <a:t> but it does not encourage low entropy of the true code distribution.</a:t>
            </a:r>
            <a:endParaRPr/>
          </a:p>
        </p:txBody>
      </p:sp>
      <p:pic>
        <p:nvPicPr>
          <p:cNvPr id="52" name="Google Shape;52;p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3639800" y="15925800"/>
            <a:ext cx="4914900" cy="1009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4"/>
          <p:cNvGrpSpPr/>
          <p:nvPr/>
        </p:nvGrpSpPr>
        <p:grpSpPr>
          <a:xfrm>
            <a:off x="12039600" y="17068800"/>
            <a:ext cx="7315200" cy="914400"/>
            <a:chOff x="12039600" y="17449800"/>
            <a:chExt cx="7315200" cy="914400"/>
          </a:xfrm>
        </p:grpSpPr>
        <p:pic>
          <p:nvPicPr>
            <p:cNvPr id="54" name="Google Shape;54;p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12039600" y="17683063"/>
              <a:ext cx="666750" cy="428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5" name="Google Shape;55;p4"/>
            <p:cNvGrpSpPr/>
            <p:nvPr/>
          </p:nvGrpSpPr>
          <p:grpSpPr>
            <a:xfrm>
              <a:off x="12877800" y="17449800"/>
              <a:ext cx="6477000" cy="914400"/>
              <a:chOff x="12877800" y="17449800"/>
              <a:chExt cx="6477000" cy="914400"/>
            </a:xfrm>
          </p:grpSpPr>
          <p:grpSp>
            <p:nvGrpSpPr>
              <p:cNvPr id="56" name="Google Shape;56;p4"/>
              <p:cNvGrpSpPr/>
              <p:nvPr/>
            </p:nvGrpSpPr>
            <p:grpSpPr>
              <a:xfrm>
                <a:off x="15247175" y="17449800"/>
                <a:ext cx="4107625" cy="914400"/>
                <a:chOff x="22707600" y="16043150"/>
                <a:chExt cx="4107625" cy="914400"/>
              </a:xfrm>
            </p:grpSpPr>
            <p:pic>
              <p:nvPicPr>
                <p:cNvPr id="57" name="Google Shape;57;p4"/>
                <p:cNvPicPr preferRelativeResize="0"/>
                <p:nvPr/>
              </p:nvPicPr>
              <p:blipFill>
                <a:blip r:embed="rId18">
                  <a:alphaModFix/>
                </a:blip>
                <a:stretch>
                  <a:fillRect/>
                </a:stretch>
              </p:blipFill>
              <p:spPr>
                <a:xfrm>
                  <a:off x="23119525" y="16043150"/>
                  <a:ext cx="3695700" cy="914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8" name="Google Shape;58;p4"/>
                <p:cNvPicPr preferRelativeResize="0"/>
                <p:nvPr/>
              </p:nvPicPr>
              <p:blipFill>
                <a:blip r:embed="rId19">
                  <a:alphaModFix/>
                </a:blip>
                <a:stretch>
                  <a:fillRect/>
                </a:stretch>
              </p:blipFill>
              <p:spPr>
                <a:xfrm>
                  <a:off x="22707600" y="16306800"/>
                  <a:ext cx="304800" cy="3524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59" name="Google Shape;59;p4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12877800" y="17668875"/>
                <a:ext cx="2362200" cy="542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0" name="Google Shape;60;p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5259050" y="17916525"/>
            <a:ext cx="47815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7411700" y="18611350"/>
            <a:ext cx="26289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"/>
          <p:cNvSpPr txBox="1"/>
          <p:nvPr/>
        </p:nvSpPr>
        <p:spPr>
          <a:xfrm>
            <a:off x="22928575" y="3580513"/>
            <a:ext cx="902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/>
              <a:t>Solutions</a:t>
            </a:r>
            <a:endParaRPr/>
          </a:p>
        </p:txBody>
      </p:sp>
      <p:pic>
        <p:nvPicPr>
          <p:cNvPr id="63" name="Google Shape;63;p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2451525" y="4930850"/>
            <a:ext cx="97345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"/>
          <p:cNvSpPr txBox="1"/>
          <p:nvPr/>
        </p:nvSpPr>
        <p:spPr>
          <a:xfrm>
            <a:off x="22923680" y="4326705"/>
            <a:ext cx="9029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/>
              <a:t>Push-forward mesure &amp; soft quantization: </a:t>
            </a:r>
            <a:r>
              <a:rPr i="1" lang="en-US" sz="2100">
                <a:solidFill>
                  <a:srgbClr val="CC0000"/>
                </a:solidFill>
              </a:rPr>
              <a:t>hard and soft cross-entropy</a:t>
            </a:r>
            <a:endParaRPr i="1">
              <a:solidFill>
                <a:srgbClr val="CC0000"/>
              </a:solidFill>
            </a:endParaRPr>
          </a:p>
        </p:txBody>
      </p:sp>
      <p:pic>
        <p:nvPicPr>
          <p:cNvPr id="65" name="Google Shape;65;p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22451525" y="6290388"/>
            <a:ext cx="1027747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22479000" y="8763000"/>
            <a:ext cx="92202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2783800" y="9629775"/>
            <a:ext cx="95154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2936200" y="12915900"/>
            <a:ext cx="885825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/>
          <p:nvPr/>
        </p:nvSpPr>
        <p:spPr>
          <a:xfrm>
            <a:off x="27889200" y="16154400"/>
            <a:ext cx="3581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854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344854"/>
                </a:solidFill>
              </a:rPr>
              <a:t>all lines vector quantization with m=8 channels in latent representation; blue / red / green -</a:t>
            </a:r>
            <a:endParaRPr sz="1300">
              <a:solidFill>
                <a:srgbClr val="344854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854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344854"/>
                </a:solidFill>
              </a:rPr>
              <a:t>k = 8 / 32 / 128 codebook words; points from right to left increasing strength of soft cross-entropy </a:t>
            </a:r>
            <a:r>
              <a:rPr lang="en-US" sz="1300">
                <a:solidFill>
                  <a:srgbClr val="344854"/>
                </a:solidFill>
              </a:rPr>
              <a:t>α = {0, 0.001, 0.1}, β=1, σ=1</a:t>
            </a:r>
            <a:endParaRPr sz="1300">
              <a:solidFill>
                <a:srgbClr val="34485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