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71" r:id="rId8"/>
    <p:sldId id="267" r:id="rId9"/>
    <p:sldId id="261" r:id="rId10"/>
    <p:sldId id="264" r:id="rId11"/>
    <p:sldId id="263" r:id="rId12"/>
    <p:sldId id="265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804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85;&#1080;&#1074;&#1077;&#1088;\2%20&#1082;&#1091;&#1088;&#1089;\&#1040;&#1083;&#1075;&#1086;&#1088;&#1080;&#1090;&#1084;&#1099;%20(Advance)\Project\&#1075;&#1088;&#1072;&#1092;&#1080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85;&#1080;&#1074;&#1077;&#1088;\2%20&#1082;&#1091;&#1088;&#1089;\&#1040;&#1083;&#1075;&#1086;&#1088;&#1080;&#1090;&#1084;&#1099;%20(Advance)\Project\&#1075;&#1088;&#1072;&#1092;&#1080;&#1082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Лист1!$E$6</c:f>
              <c:strCache>
                <c:ptCount val="1"/>
                <c:pt idx="0">
                  <c:v>Время, 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Лист1!$C$7:$C$20</c:f>
              <c:numCache>
                <c:formatCode>General</c:formatCode>
                <c:ptCount val="14"/>
                <c:pt idx="0">
                  <c:v>5</c:v>
                </c:pt>
                <c:pt idx="1">
                  <c:v>25</c:v>
                </c:pt>
                <c:pt idx="2">
                  <c:v>125</c:v>
                </c:pt>
                <c:pt idx="3">
                  <c:v>555</c:v>
                </c:pt>
                <c:pt idx="4">
                  <c:v>625</c:v>
                </c:pt>
                <c:pt idx="5">
                  <c:v>1000</c:v>
                </c:pt>
                <c:pt idx="6">
                  <c:v>1500</c:v>
                </c:pt>
                <c:pt idx="7">
                  <c:v>2000</c:v>
                </c:pt>
                <c:pt idx="8">
                  <c:v>3125</c:v>
                </c:pt>
                <c:pt idx="9">
                  <c:v>5000</c:v>
                </c:pt>
                <c:pt idx="10">
                  <c:v>7500</c:v>
                </c:pt>
                <c:pt idx="11">
                  <c:v>9000</c:v>
                </c:pt>
              </c:numCache>
            </c:numRef>
          </c:xVal>
          <c:yVal>
            <c:numRef>
              <c:f>Лист1!$E$7:$E$20</c:f>
              <c:numCache>
                <c:formatCode>General</c:formatCode>
                <c:ptCount val="14"/>
                <c:pt idx="0">
                  <c:v>0.14000000000000001</c:v>
                </c:pt>
                <c:pt idx="1">
                  <c:v>0.14000000000000001</c:v>
                </c:pt>
                <c:pt idx="2">
                  <c:v>0.15</c:v>
                </c:pt>
                <c:pt idx="3">
                  <c:v>0.25</c:v>
                </c:pt>
                <c:pt idx="4">
                  <c:v>0.35</c:v>
                </c:pt>
                <c:pt idx="5">
                  <c:v>0.74</c:v>
                </c:pt>
                <c:pt idx="6">
                  <c:v>0.87</c:v>
                </c:pt>
                <c:pt idx="7">
                  <c:v>2.34</c:v>
                </c:pt>
                <c:pt idx="8">
                  <c:v>3.9</c:v>
                </c:pt>
                <c:pt idx="9">
                  <c:v>11.33</c:v>
                </c:pt>
                <c:pt idx="10">
                  <c:v>15</c:v>
                </c:pt>
                <c:pt idx="1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0E-4C97-8344-845760588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0891503"/>
        <c:axId val="1911899567"/>
      </c:scatterChart>
      <c:valAx>
        <c:axId val="2070891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Кол-во</a:t>
                </a:r>
                <a:r>
                  <a:rPr lang="ru-RU" sz="1800" baseline="0"/>
                  <a:t> вершин</a:t>
                </a:r>
                <a:endParaRPr lang="ru-RU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11899567"/>
        <c:crosses val="autoZero"/>
        <c:crossBetween val="midCat"/>
      </c:valAx>
      <c:valAx>
        <c:axId val="191189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0" i="0" baseline="0">
                    <a:effectLst/>
                  </a:rPr>
                  <a:t>Время, </a:t>
                </a:r>
                <a:r>
                  <a:rPr lang="tr-TR" sz="1800" b="0" i="0" baseline="0">
                    <a:effectLst/>
                  </a:rPr>
                  <a:t>c</a:t>
                </a:r>
                <a:endParaRPr lang="ru-RU" sz="18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0891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Лист1!$D$6</c:f>
              <c:strCache>
                <c:ptCount val="1"/>
                <c:pt idx="0">
                  <c:v>Память, MB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Лист1!$C$7:$C$20</c:f>
              <c:numCache>
                <c:formatCode>General</c:formatCode>
                <c:ptCount val="14"/>
                <c:pt idx="0">
                  <c:v>5</c:v>
                </c:pt>
                <c:pt idx="1">
                  <c:v>25</c:v>
                </c:pt>
                <c:pt idx="2">
                  <c:v>125</c:v>
                </c:pt>
                <c:pt idx="3">
                  <c:v>555</c:v>
                </c:pt>
                <c:pt idx="4">
                  <c:v>625</c:v>
                </c:pt>
                <c:pt idx="5">
                  <c:v>1000</c:v>
                </c:pt>
                <c:pt idx="6">
                  <c:v>1500</c:v>
                </c:pt>
                <c:pt idx="7">
                  <c:v>2000</c:v>
                </c:pt>
                <c:pt idx="8">
                  <c:v>3125</c:v>
                </c:pt>
                <c:pt idx="9">
                  <c:v>5000</c:v>
                </c:pt>
                <c:pt idx="10">
                  <c:v>7500</c:v>
                </c:pt>
                <c:pt idx="11">
                  <c:v>9000</c:v>
                </c:pt>
              </c:numCache>
            </c:numRef>
          </c:xVal>
          <c:yVal>
            <c:numRef>
              <c:f>Лист1!$D$7:$D$20</c:f>
              <c:numCache>
                <c:formatCode>General</c:formatCode>
                <c:ptCount val="14"/>
                <c:pt idx="0">
                  <c:v>16</c:v>
                </c:pt>
                <c:pt idx="1">
                  <c:v>16.5</c:v>
                </c:pt>
                <c:pt idx="2">
                  <c:v>17.5</c:v>
                </c:pt>
                <c:pt idx="3">
                  <c:v>22</c:v>
                </c:pt>
                <c:pt idx="4">
                  <c:v>24</c:v>
                </c:pt>
                <c:pt idx="5">
                  <c:v>47</c:v>
                </c:pt>
                <c:pt idx="6">
                  <c:v>71.3</c:v>
                </c:pt>
                <c:pt idx="7">
                  <c:v>110</c:v>
                </c:pt>
                <c:pt idx="8">
                  <c:v>244</c:v>
                </c:pt>
                <c:pt idx="9">
                  <c:v>595</c:v>
                </c:pt>
                <c:pt idx="10">
                  <c:v>1300</c:v>
                </c:pt>
                <c:pt idx="11">
                  <c:v>1800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D3-4E2F-9858-6DA3D3312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2919615"/>
        <c:axId val="2062324255"/>
      </c:scatterChart>
      <c:valAx>
        <c:axId val="2062919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Кол-во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2324255"/>
        <c:crosses val="autoZero"/>
        <c:crossBetween val="midCat"/>
      </c:valAx>
      <c:valAx>
        <c:axId val="206232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Память, </a:t>
                </a:r>
                <a:r>
                  <a:rPr lang="en-US" sz="1800"/>
                  <a:t>MB</a:t>
                </a:r>
                <a:endParaRPr lang="ru-RU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29196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50B25-386E-4FAA-8CDB-98221484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7FC5E8-3AD6-44B8-9BE9-771ABEE07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A2245-5C6E-45FF-96E6-8CB8F45F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6F4DF5-997C-43BF-8E44-9BE9D57E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146AE-5AFB-4BE8-8DF4-B5BBAF57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84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98503-A46B-4BC6-A482-444CFB0F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634ECA-0266-4AFD-9822-9D6C576B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F0CE5-D3A3-43A6-A905-65359775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E354A-1314-49AE-9662-25B27916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7CB154-2FE3-465D-9D22-7CDAB753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99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A471AE-E53D-4A74-99D9-631CFB53E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8B65EF-9397-4769-B95C-C4F839435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39FAC-F0EB-46CF-856E-A7DB1C26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AE391-A9AB-405A-84E4-CD966513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2A026-B626-487F-BA04-42FE9B7A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7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E1909-68BC-432A-B132-0341EB51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C311A2-934D-4DE0-BE74-B6DEA449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2BD49-8509-463C-8D28-9068A4D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1D8F2-1E56-4C82-B7FB-11AB4ADA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C68A6-809B-4046-8F73-25B2928C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2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D2A3A-2F94-4B12-B233-3229B521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A569A3-E8F9-4C3F-A7D0-0A1FDA76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2E8D52-1C84-4ECD-B78E-EF1AA888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874F4C-0E55-4C2C-BF71-2B2FB549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77A74-B41C-434C-B367-453685D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4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69111-7545-4CEC-8651-F3D09756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8FFC0-5340-4C2A-9358-2C3B0D4FD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6CB61F-2488-4507-ADF1-A509A0D28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882EF1-939A-418C-A9B9-49A692F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1112E4-94C1-4330-BD54-52C29A8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CA25FD-7627-41F7-8334-2C5FD82C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7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24CA8-8517-4514-9CE9-3C50CEA0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23E94-0497-4143-A3AC-397BF6EF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D6E4A4-2D6A-4BBC-8EA0-5B075AD5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E20E18-8A7D-4966-A8F9-ABB7B2AF2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20F114-BC6D-4534-B0A3-A9581C0B4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EB6D8C-8481-4598-9510-62D4692A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4381FC-D984-4A4F-BD9C-B209A145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E43989-D3C3-4E02-813F-245107E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2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32BC7-FD6C-4605-8772-8C4D053F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AE7960-CC1C-4975-97C5-608BC601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9BCF90-3797-4F7E-A9B6-90CDBC9B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9D82BC-AB10-4EB9-864F-9DAC5E7E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635565-1F18-4D5B-8F54-B4DDAF2D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B91E1C-5DEC-46F9-9527-CDD0D77B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DD9141-6E67-461B-85F0-B3A591F0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9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7E224-C2B2-472E-9532-D612A722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2FC2B4-5561-4A63-A4B5-0A3EC9A4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CE8130-3C49-4CC7-A96B-4241B313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FDCB29-23D3-4653-9A53-3DFA6E39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03EE5C-0CF3-463A-8411-D362539A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27BED2-94DE-44A7-B976-C186A494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7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F763D-8756-4176-9B46-7B8D4EA2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62D2B5-070F-43EE-9D40-DE26C98D3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83D59B-86C6-408F-B3FF-3B343BD1A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7B654-8C78-47C9-944A-BBCC649F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E649AE-3B8D-46AF-AA2A-BFBB72E0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0E56A5-EB5F-4CF4-9190-E27D472E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1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21696-4601-436F-B548-4521070E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80CC27-E302-40B3-BC64-78A3413C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CA69E5-5238-4991-BF1D-746D511D6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02549-A821-42F4-A1CF-91EA19549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FDCE54-9DFE-47DA-B5A7-BCB00A66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admin.cs.lth.se/cs/Personal/Rolf_Karlsson/tut3.pdf" TargetMode="External"/><Relationship Id="rId2" Type="http://schemas.openxmlformats.org/officeDocument/2006/relationships/hyperlink" Target="https://ru.wikipedia.org/wiki/&#1047;&#1072;&#1076;&#1072;&#1095;&#1072;_&#1082;&#1086;&#1084;&#1084;&#1080;&#1074;&#1086;&#1103;&#1078;&#1105;&#1088;&#1072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6C31D-1099-45DA-8157-084D68448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Битонический</a:t>
            </a:r>
            <a:r>
              <a:rPr lang="ru-RU" b="1" dirty="0"/>
              <a:t> коммивояжёр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E9B1E8-517F-4B8D-8CD9-9B614F0CC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dirty="0"/>
              <a:t>Выполнил: ст. гр. ПЗПИ-19-8 </a:t>
            </a:r>
            <a:r>
              <a:rPr lang="ru-RU" dirty="0" err="1"/>
              <a:t>Кучапин</a:t>
            </a:r>
            <a:r>
              <a:rPr lang="ru-RU" dirty="0"/>
              <a:t> М.Ю.</a:t>
            </a:r>
          </a:p>
        </p:txBody>
      </p:sp>
    </p:spTree>
    <p:extLst>
      <p:ext uri="{BB962C8B-B14F-4D97-AF65-F5344CB8AC3E}">
        <p14:creationId xmlns:p14="http://schemas.microsoft.com/office/powerpoint/2010/main" val="418777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0" y="78599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Оценка по времени</a:t>
            </a:r>
          </a:p>
        </p:txBody>
      </p:sp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FC6E7CEF-79DA-44E9-8647-FD6FAF1023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99328"/>
              </p:ext>
            </p:extLst>
          </p:nvPr>
        </p:nvGraphicFramePr>
        <p:xfrm>
          <a:off x="1376464" y="993518"/>
          <a:ext cx="9134272" cy="548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9086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341653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Оценка по памяти</a:t>
            </a:r>
          </a:p>
        </p:txBody>
      </p:sp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25E24F4-5EE9-4124-9BC0-DFA5FE116AE6}"/>
                  </a:ext>
                </a:extLst>
              </p:cNvPr>
              <p:cNvSpPr/>
              <p:nvPr/>
            </p:nvSpPr>
            <p:spPr>
              <a:xfrm>
                <a:off x="294640" y="2037726"/>
                <a:ext cx="7985760" cy="339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Для реализации, описанной выше структуры данных, требуются два двумерных вектора для хранения оптимальных расстояний и для хранения предшественников вершины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 </a:t>
                </a: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размером </a:t>
                </a:r>
                <a:r>
                  <a:rPr lang="ru-RU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 x 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а также вспомогательные переменные.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Таким образом, итоговые затраты памяти –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). 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25E24F4-5EE9-4124-9BC0-DFA5FE116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2037726"/>
                <a:ext cx="7985760" cy="3392147"/>
              </a:xfrm>
              <a:prstGeom prst="rect">
                <a:avLst/>
              </a:prstGeom>
              <a:blipFill>
                <a:blip r:embed="rId2"/>
                <a:stretch>
                  <a:fillRect l="-1145" r="-1221" b="-19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A0765E-8E17-43FE-AB6E-877EF135D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105" y="1894992"/>
            <a:ext cx="3210255" cy="32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519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189253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Оценка по памяти</a:t>
            </a:r>
          </a:p>
        </p:txBody>
      </p:sp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BCB4F3FB-B42D-4A26-8C29-7AB31F920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606852"/>
              </p:ext>
            </p:extLst>
          </p:nvPr>
        </p:nvGraphicFramePr>
        <p:xfrm>
          <a:off x="1620755" y="1060751"/>
          <a:ext cx="8950489" cy="5346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9170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462630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Анализ источников</a:t>
            </a:r>
          </a:p>
        </p:txBody>
      </p:sp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58E1B-6BB2-4990-90A2-7BC3FC2F1B59}"/>
              </a:ext>
            </a:extLst>
          </p:cNvPr>
          <p:cNvSpPr txBox="1"/>
          <p:nvPr/>
        </p:nvSpPr>
        <p:spPr>
          <a:xfrm>
            <a:off x="649078" y="2077630"/>
            <a:ext cx="11198643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hlinkClick r:id="rId2"/>
              </a:rPr>
              <a:t>https://ru.wikipedia.org/wiki</a:t>
            </a:r>
            <a:r>
              <a:rPr lang="ru-RU" sz="2000" dirty="0">
                <a:hlinkClick r:id="rId2"/>
              </a:rPr>
              <a:t>/</a:t>
            </a:r>
            <a:r>
              <a:rPr lang="ru-RU" sz="2000" dirty="0" err="1">
                <a:hlinkClick r:id="rId2"/>
              </a:rPr>
              <a:t>Задача_коммивояжёра</a:t>
            </a:r>
            <a:r>
              <a:rPr lang="ru-RU" sz="2000" dirty="0"/>
              <a:t> (Общее понимание о задаче коммивояжера)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hlinkClick r:id="rId3"/>
              </a:rPr>
              <a:t>https://fileadmin.cs.lth.se/cs/Personal/Rolf_Karlsson/tut3.pdf</a:t>
            </a:r>
            <a:r>
              <a:rPr lang="ru-RU" sz="2000" dirty="0"/>
              <a:t> (</a:t>
            </a:r>
            <a:r>
              <a:rPr lang="ru-RU" sz="2000" dirty="0" err="1"/>
              <a:t>Битонический</a:t>
            </a:r>
            <a:r>
              <a:rPr lang="ru-RU" sz="2000" dirty="0"/>
              <a:t> коммивояжер)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/>
              <a:t>http://cslabcms.nju.edu.cn/problem_solving/images/0/06/2-Bitonic-%E8%82%96%E6%B1%9F.pdf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982006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462630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Выводы</a:t>
            </a:r>
          </a:p>
        </p:txBody>
      </p:sp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C0024-31E9-467D-9C5A-B981B934F87E}"/>
              </a:ext>
            </a:extLst>
          </p:cNvPr>
          <p:cNvSpPr txBox="1"/>
          <p:nvPr/>
        </p:nvSpPr>
        <p:spPr>
          <a:xfrm>
            <a:off x="753636" y="2179528"/>
            <a:ext cx="106847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	Решение задачи коммивояжера является NP-сложной задачей комбинаторной оптимизации и на данный момент так и не имеет оптимального решения.</a:t>
            </a:r>
          </a:p>
          <a:p>
            <a:pPr algn="just"/>
            <a:r>
              <a:rPr lang="ru-RU" sz="2800" dirty="0"/>
              <a:t>	Теоретически и практически убедились, что использование метода </a:t>
            </a:r>
            <a:r>
              <a:rPr lang="ru-RU" sz="2800" dirty="0" err="1"/>
              <a:t>битонических</a:t>
            </a:r>
            <a:r>
              <a:rPr lang="ru-RU" sz="2800" dirty="0"/>
              <a:t> путей в решении задачи коммивояжера (</a:t>
            </a:r>
            <a:r>
              <a:rPr lang="tr-TR" sz="2800" dirty="0"/>
              <a:t>Travelling salesman problem</a:t>
            </a:r>
            <a:r>
              <a:rPr lang="ru-RU" sz="2800" dirty="0"/>
              <a:t>) позволит определить маршрут приближенный к оптимальному.</a:t>
            </a:r>
          </a:p>
        </p:txBody>
      </p:sp>
    </p:spTree>
    <p:extLst>
      <p:ext uri="{BB962C8B-B14F-4D97-AF65-F5344CB8AC3E}">
        <p14:creationId xmlns:p14="http://schemas.microsoft.com/office/powerpoint/2010/main" val="35608250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C7A66-8248-4D64-83BA-F09A1D7FE007}"/>
              </a:ext>
            </a:extLst>
          </p:cNvPr>
          <p:cNvSpPr txBox="1"/>
          <p:nvPr/>
        </p:nvSpPr>
        <p:spPr>
          <a:xfrm>
            <a:off x="2340805" y="2653251"/>
            <a:ext cx="7510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FA579D-D768-41B0-B200-1A05D4C41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965">
            <a:off x="9685868" y="3982485"/>
            <a:ext cx="2192562" cy="21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6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80E08-93D1-4D93-90C1-9A854E4F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25" y="193675"/>
            <a:ext cx="4933950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Общие сведения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93DBD-742C-4725-8E4B-8288ED33922B}"/>
              </a:ext>
            </a:extLst>
          </p:cNvPr>
          <p:cNvSpPr txBox="1"/>
          <p:nvPr/>
        </p:nvSpPr>
        <p:spPr>
          <a:xfrm>
            <a:off x="371915" y="2105440"/>
            <a:ext cx="6819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Коммивояжёр</a:t>
            </a:r>
            <a:r>
              <a:rPr lang="ru-RU" dirty="0"/>
              <a:t> (фр. </a:t>
            </a:r>
            <a:r>
              <a:rPr lang="ru-RU" i="1" dirty="0" err="1"/>
              <a:t>commis</a:t>
            </a:r>
            <a:r>
              <a:rPr lang="ru-RU" i="1" dirty="0"/>
              <a:t> </a:t>
            </a:r>
            <a:r>
              <a:rPr lang="ru-RU" i="1" dirty="0" err="1"/>
              <a:t>voyageur</a:t>
            </a:r>
            <a:r>
              <a:rPr lang="ru-RU" dirty="0"/>
              <a:t>) — бродячий торговец. </a:t>
            </a:r>
            <a:r>
              <a:rPr lang="ru-RU" i="1" dirty="0"/>
              <a:t>Задача коммивояжёра</a:t>
            </a:r>
            <a:r>
              <a:rPr lang="ru-RU" dirty="0"/>
              <a:t> — важная задача </a:t>
            </a:r>
            <a:r>
              <a:rPr lang="ru-RU" i="1" dirty="0"/>
              <a:t>транспортной логистики</a:t>
            </a:r>
            <a:r>
              <a:rPr lang="ru-RU" dirty="0"/>
              <a:t>, отрасли, занимающейся планированием транспортных перевозок. Коммивояжёру, чтобы распродать нужные и не очень нужные в хозяйстве товары, следует объехать n пунктов и в конце концов вернуться в исходный пункт. Требуется определить наиболее выгодный маршрут объезда. В качестве меры выгодности маршрута (точнее говоря, невыгодности) может служить суммарное время в пути, суммарная стоимость дороги, или, в простейшем случае, длина маршрута.</a:t>
            </a:r>
          </a:p>
        </p:txBody>
      </p:sp>
      <p:pic>
        <p:nvPicPr>
          <p:cNvPr id="1026" name="Picture 2" descr="upload.wikimedia.org/wikipedia/commons/c/c4/TSP...">
            <a:extLst>
              <a:ext uri="{FF2B5EF4-FFF2-40B4-BE49-F238E27FC236}">
                <a16:creationId xmlns:a16="http://schemas.microsoft.com/office/drawing/2014/main" id="{F841B155-4D43-4461-BD6B-FC4DB6E13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54" y="1459960"/>
            <a:ext cx="4103631" cy="440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498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2E11CD-61AE-4C3B-A703-31612834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25" y="99710"/>
            <a:ext cx="4933950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История создания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DC6C8-586A-43E3-AA03-ADD4ACA69AB8}"/>
              </a:ext>
            </a:extLst>
          </p:cNvPr>
          <p:cNvSpPr txBox="1"/>
          <p:nvPr/>
        </p:nvSpPr>
        <p:spPr>
          <a:xfrm>
            <a:off x="250791" y="1502050"/>
            <a:ext cx="6756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 Задача коммивояжера была математически сформулирована в 1800-х годах ирландским математиком У. Р. Гамильтоном и британским математиком Томасом </a:t>
            </a:r>
            <a:r>
              <a:rPr lang="ru-RU" dirty="0" err="1"/>
              <a:t>Киркманом</a:t>
            </a:r>
            <a:r>
              <a:rPr lang="ru-RU" dirty="0"/>
              <a:t>. </a:t>
            </a:r>
            <a:r>
              <a:rPr lang="ru-RU" dirty="0" err="1"/>
              <a:t>Икозианская</a:t>
            </a:r>
            <a:r>
              <a:rPr lang="ru-RU" dirty="0"/>
              <a:t> игра Гамильтона была развлекательной головоломкой, основанной на нахождении гамильтонова цикла . Общая форма TSP, по-видимому, была впервые изучена математиками в 1930-х годах в Вене и Гарварде, в частности Карлом </a:t>
            </a:r>
            <a:r>
              <a:rPr lang="ru-RU" dirty="0" err="1"/>
              <a:t>Менгером</a:t>
            </a:r>
            <a:r>
              <a:rPr lang="ru-RU" dirty="0"/>
              <a:t> , который определяет проблему, рассматривает очевидный алгоритм грубой силы и наблюдает </a:t>
            </a:r>
            <a:r>
              <a:rPr lang="ru-RU" dirty="0" err="1"/>
              <a:t>неоптимальность</a:t>
            </a:r>
            <a:r>
              <a:rPr lang="ru-RU" dirty="0"/>
              <a:t> ближайшего эвристика соседа.</a:t>
            </a:r>
          </a:p>
          <a:p>
            <a:pPr algn="just"/>
            <a:r>
              <a:rPr lang="ru-RU" dirty="0"/>
              <a:t>	Однако для метрического случая, когда расстояния между городами удовлетворяют неравенству треугольника, Никос </a:t>
            </a:r>
            <a:r>
              <a:rPr lang="ru-RU" dirty="0" err="1"/>
              <a:t>Кристофидес</a:t>
            </a:r>
            <a:r>
              <a:rPr lang="ru-RU" dirty="0"/>
              <a:t> в феврале 1976 года предложил алгоритм, который эффективно строит маршрут, чья длина не превосходит 3/2 от оптимума. Это один из первых приближенных алгоритмов для NP-трудных задач, и до сих пор для метрического случая неизвестны эффективные алгоритмы с более хорошей гарантией точности.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DDF197-B337-4322-9355-F88881AF2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36" y="1346539"/>
            <a:ext cx="3887628" cy="466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25FBB4-83C8-43E6-A799-2D9C8A8C2CB6}"/>
              </a:ext>
            </a:extLst>
          </p:cNvPr>
          <p:cNvSpPr txBox="1"/>
          <p:nvPr/>
        </p:nvSpPr>
        <p:spPr>
          <a:xfrm>
            <a:off x="8147891" y="6118698"/>
            <a:ext cx="26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Уильям </a:t>
            </a:r>
            <a:r>
              <a:rPr lang="ru-RU" dirty="0" err="1"/>
              <a:t>Роуэн</a:t>
            </a:r>
            <a:r>
              <a:rPr lang="ru-RU" dirty="0"/>
              <a:t> Гамильтон</a:t>
            </a:r>
          </a:p>
        </p:txBody>
      </p:sp>
    </p:spTree>
    <p:extLst>
      <p:ext uri="{BB962C8B-B14F-4D97-AF65-F5344CB8AC3E}">
        <p14:creationId xmlns:p14="http://schemas.microsoft.com/office/powerpoint/2010/main" val="17146549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B9777-0D54-4EB5-A046-90B416F61B58}"/>
              </a:ext>
            </a:extLst>
          </p:cNvPr>
          <p:cNvSpPr txBox="1"/>
          <p:nvPr/>
        </p:nvSpPr>
        <p:spPr>
          <a:xfrm>
            <a:off x="217261" y="2322759"/>
            <a:ext cx="6943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Евклидова задача коммивояжёра </a:t>
            </a:r>
            <a:r>
              <a:rPr lang="ru-RU" i="1" dirty="0"/>
              <a:t>(</a:t>
            </a:r>
            <a:r>
              <a:rPr lang="ru-RU" i="1" dirty="0" err="1"/>
              <a:t>euclidean</a:t>
            </a:r>
            <a:r>
              <a:rPr lang="ru-RU" i="1" dirty="0"/>
              <a:t> </a:t>
            </a:r>
            <a:r>
              <a:rPr lang="ru-RU" i="1" dirty="0" err="1"/>
              <a:t>traveling-salesman</a:t>
            </a:r>
            <a:r>
              <a:rPr lang="ru-RU" i="1" dirty="0"/>
              <a:t> </a:t>
            </a:r>
            <a:r>
              <a:rPr lang="ru-RU" i="1" dirty="0" err="1"/>
              <a:t>problem</a:t>
            </a:r>
            <a:r>
              <a:rPr lang="ru-RU" i="1" dirty="0"/>
              <a:t>) – </a:t>
            </a:r>
            <a:r>
              <a:rPr lang="ru-RU" dirty="0"/>
              <a:t>нахождение кратчайшего замкнутого пути, соединяющего n точек </a:t>
            </a:r>
            <a:r>
              <a:rPr lang="ru-RU" b="1" dirty="0"/>
              <a:t>на плоскости </a:t>
            </a:r>
            <a:r>
              <a:rPr lang="ru-RU" i="1" dirty="0"/>
              <a:t>(задача является </a:t>
            </a:r>
            <a:r>
              <a:rPr lang="ru-RU" dirty="0"/>
              <a:t>NP</a:t>
            </a:r>
            <a:r>
              <a:rPr lang="ru-RU" i="1" dirty="0"/>
              <a:t>-полной, также как и общая)</a:t>
            </a:r>
            <a:endParaRPr lang="ru-RU" dirty="0"/>
          </a:p>
          <a:p>
            <a:pPr algn="just"/>
            <a:r>
              <a:rPr lang="ru-RU" dirty="0"/>
              <a:t> </a:t>
            </a:r>
          </a:p>
          <a:p>
            <a:pPr algn="just"/>
            <a:r>
              <a:rPr lang="ru-RU" dirty="0"/>
              <a:t>Джон Бентли </a:t>
            </a:r>
            <a:r>
              <a:rPr lang="ru-RU" i="1" dirty="0"/>
              <a:t>(</a:t>
            </a:r>
            <a:r>
              <a:rPr lang="ru-RU" i="1" dirty="0" err="1"/>
              <a:t>Jon</a:t>
            </a:r>
            <a:r>
              <a:rPr lang="ru-RU" i="1" dirty="0"/>
              <a:t> </a:t>
            </a:r>
            <a:r>
              <a:rPr lang="ru-RU" i="1" dirty="0" err="1"/>
              <a:t>Bentley</a:t>
            </a:r>
            <a:r>
              <a:rPr lang="ru-RU" i="1" dirty="0"/>
              <a:t>)</a:t>
            </a:r>
            <a:r>
              <a:rPr lang="ru-RU" dirty="0"/>
              <a:t> предложил её упростить,</a:t>
            </a:r>
            <a:br>
              <a:rPr lang="ru-RU" dirty="0"/>
            </a:br>
            <a:r>
              <a:rPr lang="ru-RU" dirty="0"/>
              <a:t>используя только </a:t>
            </a:r>
            <a:r>
              <a:rPr lang="ru-RU" b="1" dirty="0" err="1"/>
              <a:t>битонические</a:t>
            </a:r>
            <a:r>
              <a:rPr lang="ru-RU" b="1" dirty="0"/>
              <a:t> пути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bitonic</a:t>
            </a:r>
            <a:r>
              <a:rPr lang="ru-RU" i="1" dirty="0"/>
              <a:t> </a:t>
            </a:r>
            <a:r>
              <a:rPr lang="ru-RU" i="1" dirty="0" err="1"/>
              <a:t>tours</a:t>
            </a:r>
            <a:r>
              <a:rPr lang="ru-RU" i="1" dirty="0"/>
              <a:t>)</a:t>
            </a:r>
          </a:p>
          <a:p>
            <a:pPr algn="just"/>
            <a:r>
              <a:rPr lang="ru-RU" dirty="0"/>
              <a:t>Это такие пути, которые: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/>
              <a:t>начинаются в крайней левой точке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/>
              <a:t>затем идут направо до крайней правой точки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/>
              <a:t>и возвращаются налево в исходную точку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D7E837B-4F1E-4500-A685-5BADAD5D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25" y="203200"/>
            <a:ext cx="4933950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История создания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748F59-2681-40B9-AD0F-4A18A133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86" y="1859339"/>
            <a:ext cx="5031014" cy="406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70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8D8661-1136-45B1-B507-42720EB3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25" y="203200"/>
            <a:ext cx="493395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Изложение алгоритма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2B943C-5C43-4C94-9584-1E3DE541A7FA}"/>
                  </a:ext>
                </a:extLst>
              </p:cNvPr>
              <p:cNvSpPr txBox="1"/>
              <p:nvPr/>
            </p:nvSpPr>
            <p:spPr>
              <a:xfrm>
                <a:off x="414655" y="1208236"/>
                <a:ext cx="11513185" cy="3821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AutoNum type="arabicParenR"/>
                </a:pPr>
                <a:r>
                  <a:rPr lang="ru-RU" dirty="0"/>
                  <a:t>Сортируем точки по координате Х слева направо за время O(</a:t>
                </a:r>
                <a:r>
                  <a:rPr lang="ru-RU" i="1" dirty="0"/>
                  <a:t>n </a:t>
                </a:r>
                <a:r>
                  <a:rPr lang="ru-RU" i="1" dirty="0" err="1"/>
                  <a:t>log</a:t>
                </a:r>
                <a:r>
                  <a:rPr lang="ru-RU" i="1" dirty="0"/>
                  <a:t>(n)</a:t>
                </a:r>
                <a:r>
                  <a:rPr lang="ru-RU" dirty="0"/>
                  <a:t>). Пусть отсортированные точки будут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…, 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342900" indent="-342900" algn="just">
                  <a:buAutoNum type="arabicParenR"/>
                </a:pPr>
                <a:r>
                  <a:rPr lang="ru-RU" dirty="0"/>
                  <a:t>Подзадачи: </a:t>
                </a:r>
                <a:r>
                  <a:rPr lang="ru-RU" dirty="0" err="1"/>
                  <a:t>битонические</a:t>
                </a:r>
                <a:r>
                  <a:rPr lang="ru-RU" dirty="0"/>
                  <a:t> пути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, где i ≤ j, включающие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. Это начинается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идет строго</a:t>
                </a:r>
                <a:r>
                  <a:rPr lang="en-US" dirty="0"/>
                  <a:t> </a:t>
                </a:r>
                <a:r>
                  <a:rPr lang="ru-RU" dirty="0"/>
                  <a:t>слева, а затем переходит строго вправо. Строго влево означает, что каждая точка пути имеет</a:t>
                </a:r>
                <a:r>
                  <a:rPr lang="en-US" dirty="0"/>
                  <a:t> </a:t>
                </a:r>
                <a:r>
                  <a:rPr lang="ru-RU" dirty="0"/>
                  <a:t>координата </a:t>
                </a:r>
                <a:r>
                  <a:rPr lang="en-US" dirty="0"/>
                  <a:t>X</a:t>
                </a:r>
                <a:r>
                  <a:rPr lang="ru-RU" dirty="0"/>
                  <a:t> ниже, чем у предыдущей точки (индексы сортируемых точек образуют строго убывающую</a:t>
                </a:r>
                <a:r>
                  <a:rPr lang="en-US" dirty="0"/>
                  <a:t> </a:t>
                </a:r>
                <a:r>
                  <a:rPr lang="ru-RU" dirty="0"/>
                  <a:t>последовательность). Аналогичным образом, движение строго вправо означает, что индексы отсортированных точек образуют строго</a:t>
                </a:r>
                <a:r>
                  <a:rPr lang="en-US" dirty="0"/>
                  <a:t> </a:t>
                </a:r>
                <a:r>
                  <a:rPr lang="ru-RU" dirty="0"/>
                  <a:t>возрастающая последовательность. Обратим внимание, что </a:t>
                </a:r>
                <a:r>
                  <a:rPr lang="ru-RU" dirty="0" err="1"/>
                  <a:t>pj</a:t>
                </a:r>
                <a:r>
                  <a:rPr lang="ru-RU" dirty="0"/>
                  <a:t> является самой правой точкой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и находится на правом подпутье. В левый </a:t>
                </a:r>
                <a:r>
                  <a:rPr lang="ru-RU" dirty="0" err="1"/>
                  <a:t>подпуть</a:t>
                </a:r>
                <a:r>
                  <a:rPr lang="ru-RU" dirty="0"/>
                  <a:t> может быть вырожденным, состоящим только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342900" indent="-342900" algn="just">
                  <a:buAutoNum type="arabicParenR"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евклидово расстояние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для 1 ≤ i ≤ j ≤ n – длина кратчайший </a:t>
                </a:r>
                <a:r>
                  <a:rPr lang="ru-RU" dirty="0" err="1"/>
                  <a:t>битонический</a:t>
                </a:r>
                <a:r>
                  <a:rPr lang="ru-RU" dirty="0"/>
                  <a:t> 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. Поскольку левый </a:t>
                </a:r>
                <a:r>
                  <a:rPr lang="ru-RU" dirty="0" err="1"/>
                  <a:t>подпуть</a:t>
                </a:r>
                <a:r>
                  <a:rPr lang="ru-RU" dirty="0"/>
                  <a:t> может быть вырожденным, мы можем легко вычислить все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Единственное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которое нам понадобится, - это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которая представляет собой длину самого короткого </a:t>
                </a:r>
                <a:r>
                  <a:rPr lang="ru-RU" dirty="0" err="1"/>
                  <a:t>битонического</a:t>
                </a:r>
                <a:r>
                  <a:rPr lang="ru-RU" dirty="0"/>
                  <a:t> маршрута. Отсюда: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2B943C-5C43-4C94-9584-1E3DE541A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" y="1208236"/>
                <a:ext cx="11513185" cy="3821752"/>
              </a:xfrm>
              <a:prstGeom prst="rect">
                <a:avLst/>
              </a:prstGeom>
              <a:blipFill>
                <a:blip r:embed="rId2"/>
                <a:stretch>
                  <a:fillRect l="-424" t="-797" r="-476" b="-1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CC23E-5DA7-40D4-93A3-4FD6C41F0408}"/>
                  </a:ext>
                </a:extLst>
              </p:cNvPr>
              <p:cNvSpPr txBox="1"/>
              <p:nvPr/>
            </p:nvSpPr>
            <p:spPr>
              <a:xfrm>
                <a:off x="2692400" y="5243461"/>
                <a:ext cx="7589520" cy="1370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CC23E-5DA7-40D4-93A3-4FD6C41F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5243461"/>
                <a:ext cx="7589520" cy="1370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104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8D8661-1136-45B1-B507-42720EB3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25" y="203200"/>
            <a:ext cx="493395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Изложение алгоритма</a:t>
            </a:r>
            <a:endParaRPr lang="ru-RU" dirty="0"/>
          </a:p>
        </p:txBody>
      </p:sp>
      <p:pic>
        <p:nvPicPr>
          <p:cNvPr id="3" name="Рисунок 2" descr="Изображение выглядит как красный, катается на лыжах, внешний, флаг&#10;&#10;Автоматически созданное описание">
            <a:extLst>
              <a:ext uri="{FF2B5EF4-FFF2-40B4-BE49-F238E27FC236}">
                <a16:creationId xmlns:a16="http://schemas.microsoft.com/office/drawing/2014/main" id="{1322EB34-A695-4155-8550-9A312CDAE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2" y="2744018"/>
            <a:ext cx="4869603" cy="2177112"/>
          </a:xfrm>
          <a:prstGeom prst="rect">
            <a:avLst/>
          </a:prstGeom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E6E07B1D-5BEF-441A-B61F-39F3BB67973C}"/>
              </a:ext>
            </a:extLst>
          </p:cNvPr>
          <p:cNvSpPr/>
          <p:nvPr/>
        </p:nvSpPr>
        <p:spPr>
          <a:xfrm>
            <a:off x="5401559" y="3252247"/>
            <a:ext cx="1366886" cy="38649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855AE7-7CCA-4F6B-9DED-143528B0C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49" y="2702744"/>
            <a:ext cx="4797443" cy="2218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448915-5967-476C-B196-4875DF5A42D3}"/>
              </a:ext>
            </a:extLst>
          </p:cNvPr>
          <p:cNvSpPr txBox="1"/>
          <p:nvPr/>
        </p:nvSpPr>
        <p:spPr>
          <a:xfrm>
            <a:off x="1338605" y="5475855"/>
            <a:ext cx="2426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Кратчайший путь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89C98-F7DD-41DA-AF7E-274FCF028D1E}"/>
              </a:ext>
            </a:extLst>
          </p:cNvPr>
          <p:cNvSpPr txBox="1"/>
          <p:nvPr/>
        </p:nvSpPr>
        <p:spPr>
          <a:xfrm>
            <a:off x="7314521" y="5475854"/>
            <a:ext cx="433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Кратчайший </a:t>
            </a:r>
            <a:r>
              <a:rPr lang="ru-RU" sz="2400" dirty="0" err="1"/>
              <a:t>битонический</a:t>
            </a:r>
            <a:r>
              <a:rPr lang="ru-RU" sz="2400" dirty="0"/>
              <a:t> путь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B0019-182E-4EE0-A62C-E6598ABABB63}"/>
              </a:ext>
            </a:extLst>
          </p:cNvPr>
          <p:cNvSpPr txBox="1"/>
          <p:nvPr/>
        </p:nvSpPr>
        <p:spPr>
          <a:xfrm>
            <a:off x="215352" y="254885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(1;7)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8078-BB76-4E53-9B65-76C9178FC44C}"/>
              </a:ext>
            </a:extLst>
          </p:cNvPr>
          <p:cNvSpPr txBox="1"/>
          <p:nvPr/>
        </p:nvSpPr>
        <p:spPr>
          <a:xfrm>
            <a:off x="857946" y="465260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(2;1)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F57F7-E8BA-4447-B6A8-FEDE8ACDAFCC}"/>
              </a:ext>
            </a:extLst>
          </p:cNvPr>
          <p:cNvSpPr txBox="1"/>
          <p:nvPr/>
        </p:nvSpPr>
        <p:spPr>
          <a:xfrm>
            <a:off x="1144242" y="3359757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(3;4)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24D632-1643-4E00-B697-722A0647D5B2}"/>
              </a:ext>
            </a:extLst>
          </p:cNvPr>
          <p:cNvSpPr txBox="1"/>
          <p:nvPr/>
        </p:nvSpPr>
        <p:spPr>
          <a:xfrm>
            <a:off x="2501742" y="274401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(6;3)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E9D0E2-0D21-42F1-9701-5C5AF53C16A5}"/>
              </a:ext>
            </a:extLst>
          </p:cNvPr>
          <p:cNvSpPr txBox="1"/>
          <p:nvPr/>
        </p:nvSpPr>
        <p:spPr>
          <a:xfrm>
            <a:off x="3192383" y="3832574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(7;2)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B95E9-36EF-4479-A6CB-44DACC37DF1A}"/>
              </a:ext>
            </a:extLst>
          </p:cNvPr>
          <p:cNvSpPr txBox="1"/>
          <p:nvPr/>
        </p:nvSpPr>
        <p:spPr>
          <a:xfrm>
            <a:off x="3883949" y="247716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(8;6)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390C2-C702-4A00-86A1-9306FE31B2CE}"/>
              </a:ext>
            </a:extLst>
          </p:cNvPr>
          <p:cNvSpPr txBox="1"/>
          <p:nvPr/>
        </p:nvSpPr>
        <p:spPr>
          <a:xfrm>
            <a:off x="4429964" y="404743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(9;3)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6D1E7-BD7D-4910-B306-20346FA4AA98}"/>
              </a:ext>
            </a:extLst>
          </p:cNvPr>
          <p:cNvSpPr txBox="1"/>
          <p:nvPr/>
        </p:nvSpPr>
        <p:spPr>
          <a:xfrm>
            <a:off x="7085977" y="2480372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(1;7)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FC002-BD8F-48E1-9AAF-DB0DC6AF6C2D}"/>
              </a:ext>
            </a:extLst>
          </p:cNvPr>
          <p:cNvSpPr txBox="1"/>
          <p:nvPr/>
        </p:nvSpPr>
        <p:spPr>
          <a:xfrm>
            <a:off x="9422959" y="274401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(6;3)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8C8B06-B4FD-43C2-BE67-99142C26F6E3}"/>
              </a:ext>
            </a:extLst>
          </p:cNvPr>
          <p:cNvSpPr txBox="1"/>
          <p:nvPr/>
        </p:nvSpPr>
        <p:spPr>
          <a:xfrm>
            <a:off x="10842502" y="247716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(8;6)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BC3157-76D8-40AA-B3DA-6D5706BD1EB5}"/>
              </a:ext>
            </a:extLst>
          </p:cNvPr>
          <p:cNvSpPr txBox="1"/>
          <p:nvPr/>
        </p:nvSpPr>
        <p:spPr>
          <a:xfrm>
            <a:off x="11366720" y="41552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(9;3)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4BEDE7-308A-485D-B16F-C81187447E36}"/>
              </a:ext>
            </a:extLst>
          </p:cNvPr>
          <p:cNvSpPr txBox="1"/>
          <p:nvPr/>
        </p:nvSpPr>
        <p:spPr>
          <a:xfrm>
            <a:off x="10080377" y="387815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(7;2)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5B2EF-4883-4032-86E9-A464AC31115B}"/>
              </a:ext>
            </a:extLst>
          </p:cNvPr>
          <p:cNvSpPr txBox="1"/>
          <p:nvPr/>
        </p:nvSpPr>
        <p:spPr>
          <a:xfrm>
            <a:off x="7797645" y="465260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(2;1)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4A8DB-89F4-498E-9A0C-86CF57C2B784}"/>
              </a:ext>
            </a:extLst>
          </p:cNvPr>
          <p:cNvSpPr txBox="1"/>
          <p:nvPr/>
        </p:nvSpPr>
        <p:spPr>
          <a:xfrm>
            <a:off x="7990382" y="333912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(3;4)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2D75B-2FF4-4C1D-91BD-2458015F8252}"/>
              </a:ext>
            </a:extLst>
          </p:cNvPr>
          <p:cNvSpPr txBox="1"/>
          <p:nvPr/>
        </p:nvSpPr>
        <p:spPr>
          <a:xfrm>
            <a:off x="3478679" y="1410543"/>
            <a:ext cx="505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Точки: (1;7), (2;1), (3;4), (6;3), (7;2), (8;6), (9;3)</a:t>
            </a:r>
          </a:p>
        </p:txBody>
      </p:sp>
    </p:spTree>
    <p:extLst>
      <p:ext uri="{BB962C8B-B14F-4D97-AF65-F5344CB8AC3E}">
        <p14:creationId xmlns:p14="http://schemas.microsoft.com/office/powerpoint/2010/main" val="1593326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8D8661-1136-45B1-B507-42720EB3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95" y="203200"/>
            <a:ext cx="8088198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Изложение алгоритма</a:t>
            </a:r>
            <a:r>
              <a:rPr lang="en-US" b="1" dirty="0"/>
              <a:t>.</a:t>
            </a:r>
            <a:r>
              <a:rPr lang="uk-UA" b="1" dirty="0"/>
              <a:t> Результат</a:t>
            </a:r>
            <a:r>
              <a:rPr lang="ru-RU" b="1" dirty="0"/>
              <a:t>ы</a:t>
            </a:r>
            <a:r>
              <a:rPr lang="en-US" b="1" dirty="0"/>
              <a:t> </a:t>
            </a: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53CBD91-0993-48EB-BAC8-F82F67922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47114"/>
              </p:ext>
            </p:extLst>
          </p:nvPr>
        </p:nvGraphicFramePr>
        <p:xfrm>
          <a:off x="551995" y="1550412"/>
          <a:ext cx="5179503" cy="34080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39929">
                  <a:extLst>
                    <a:ext uri="{9D8B030D-6E8A-4147-A177-3AD203B41FA5}">
                      <a16:colId xmlns:a16="http://schemas.microsoft.com/office/drawing/2014/main" val="269326945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54745325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05057338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422221066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436507094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742186341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48491171"/>
                    </a:ext>
                  </a:extLst>
                </a:gridCol>
              </a:tblGrid>
              <a:tr h="486869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2458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72377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19242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787547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38186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20005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3002"/>
                  </a:ext>
                </a:extLst>
              </a:tr>
            </a:tbl>
          </a:graphicData>
        </a:graphic>
      </p:graphicFrame>
      <p:graphicFrame>
        <p:nvGraphicFramePr>
          <p:cNvPr id="31" name="Таблица 7">
            <a:extLst>
              <a:ext uri="{FF2B5EF4-FFF2-40B4-BE49-F238E27FC236}">
                <a16:creationId xmlns:a16="http://schemas.microsoft.com/office/drawing/2014/main" id="{B3117E35-1815-4AB3-A183-D6EEC367B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9098"/>
              </p:ext>
            </p:extLst>
          </p:nvPr>
        </p:nvGraphicFramePr>
        <p:xfrm>
          <a:off x="6639611" y="3130677"/>
          <a:ext cx="5179503" cy="34080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39929">
                  <a:extLst>
                    <a:ext uri="{9D8B030D-6E8A-4147-A177-3AD203B41FA5}">
                      <a16:colId xmlns:a16="http://schemas.microsoft.com/office/drawing/2014/main" val="269326945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54745325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05057338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422221066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436507094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742186341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48491171"/>
                    </a:ext>
                  </a:extLst>
                </a:gridCol>
              </a:tblGrid>
              <a:tr h="486869">
                <a:tc>
                  <a:txBody>
                    <a:bodyPr/>
                    <a:lstStyle/>
                    <a:p>
                      <a:r>
                        <a:rPr lang="en-US" dirty="0"/>
                        <a:t>Rec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2458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72377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19242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787547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38186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20005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3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4F8AF25-7145-4A8E-9AD4-C45789B19CED}"/>
              </a:ext>
            </a:extLst>
          </p:cNvPr>
          <p:cNvSpPr txBox="1"/>
          <p:nvPr/>
        </p:nvSpPr>
        <p:spPr>
          <a:xfrm>
            <a:off x="1226600" y="5307588"/>
            <a:ext cx="3305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оптимальный путей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1486F3-FBC4-4116-88E7-3DF6DFAABDC0}"/>
              </a:ext>
            </a:extLst>
          </p:cNvPr>
          <p:cNvSpPr txBox="1"/>
          <p:nvPr/>
        </p:nvSpPr>
        <p:spPr>
          <a:xfrm>
            <a:off x="7576377" y="2283155"/>
            <a:ext cx="3554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восстановления путей</a:t>
            </a:r>
          </a:p>
        </p:txBody>
      </p:sp>
    </p:spTree>
    <p:extLst>
      <p:ext uri="{BB962C8B-B14F-4D97-AF65-F5344CB8AC3E}">
        <p14:creationId xmlns:p14="http://schemas.microsoft.com/office/powerpoint/2010/main" val="9519142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Лекция 4. Задача коммивояжера">
            <a:extLst>
              <a:ext uri="{FF2B5EF4-FFF2-40B4-BE49-F238E27FC236}">
                <a16:creationId xmlns:a16="http://schemas.microsoft.com/office/drawing/2014/main" id="{874A221E-A047-44FC-9603-6F55BC6C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92" y="3700189"/>
            <a:ext cx="5066771" cy="315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1E6708-DAA5-4EA5-BC77-6CD30DDA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850" y="165493"/>
            <a:ext cx="60742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Варианты использования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05268-1099-459E-B244-87C34D0A2CF1}"/>
              </a:ext>
            </a:extLst>
          </p:cNvPr>
          <p:cNvSpPr txBox="1"/>
          <p:nvPr/>
        </p:nvSpPr>
        <p:spPr>
          <a:xfrm>
            <a:off x="75412" y="1305318"/>
            <a:ext cx="11651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Области применения данного алгоритма:</a:t>
            </a:r>
          </a:p>
          <a:p>
            <a:pPr marL="800100" lvl="1" indent="-342900" algn="just">
              <a:buAutoNum type="arabicPeriod"/>
            </a:pPr>
            <a:r>
              <a:rPr lang="ru-RU" sz="2800" dirty="0"/>
              <a:t>Планирование путей необходимых для достижения желаемых целей;</a:t>
            </a:r>
          </a:p>
          <a:p>
            <a:pPr marL="800100" lvl="1" indent="-342900" algn="just">
              <a:buAutoNum type="arabicPeriod"/>
            </a:pPr>
            <a:r>
              <a:rPr lang="ru-RU" sz="2800" dirty="0"/>
              <a:t> Логистике;</a:t>
            </a:r>
          </a:p>
          <a:p>
            <a:pPr marL="800100" lvl="1" indent="-342900" algn="just">
              <a:buAutoNum type="arabicPeriod"/>
            </a:pPr>
            <a:r>
              <a:rPr lang="ru-RU" sz="2800" dirty="0"/>
              <a:t>Производстве микрочипов;</a:t>
            </a:r>
          </a:p>
          <a:p>
            <a:pPr marL="800100" lvl="1" indent="-342900" algn="just">
              <a:buAutoNum type="arabicPeriod"/>
            </a:pPr>
            <a:r>
              <a:rPr lang="ru-RU" sz="2800" dirty="0"/>
              <a:t>Генетике (Секвенирование ДНК - это процесс определения последовательности нуклеиновой кислоты - порядка нуклеотидов в ДНК.)</a:t>
            </a:r>
          </a:p>
        </p:txBody>
      </p:sp>
    </p:spTree>
    <p:extLst>
      <p:ext uri="{BB962C8B-B14F-4D97-AF65-F5344CB8AC3E}">
        <p14:creationId xmlns:p14="http://schemas.microsoft.com/office/powerpoint/2010/main" val="37682065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377228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Оценка по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F0887AF-56D8-4D44-8494-3BA1771B160A}"/>
                  </a:ext>
                </a:extLst>
              </p:cNvPr>
              <p:cNvSpPr/>
              <p:nvPr/>
            </p:nvSpPr>
            <p:spPr>
              <a:xfrm>
                <a:off x="314960" y="2408963"/>
                <a:ext cx="7965440" cy="2795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AutoNum type="arabicPeriod"/>
                </a:pP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Сортировка точек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координате Х слева направо за время </a:t>
                </a: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AutoNum type="arabicPeriod"/>
                </a:pP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Нахождение матрицы оптимальных путей осуществляется за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Итоговая временна сложность – O</a:t>
                </a:r>
                <a:r>
                  <a:rPr lang="ru-RU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F0887AF-56D8-4D44-8494-3BA1771B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" y="2408963"/>
                <a:ext cx="7965440" cy="2795445"/>
              </a:xfrm>
              <a:prstGeom prst="rect">
                <a:avLst/>
              </a:prstGeom>
              <a:blipFill>
                <a:blip r:embed="rId2"/>
                <a:stretch>
                  <a:fillRect l="-1225" r="-1225" b="-4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87107B6-B6E0-4BA8-867F-FE10ED967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825" y="1950872"/>
            <a:ext cx="2956255" cy="2956255"/>
          </a:xfrm>
          <a:prstGeom prst="rect">
            <a:avLst/>
          </a:prstGeom>
        </p:spPr>
      </p:pic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5978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955</Words>
  <Application>Microsoft Office PowerPoint</Application>
  <PresentationFormat>Широкоэкранный</PresentationFormat>
  <Paragraphs>138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Битонический коммивояжёр</vt:lpstr>
      <vt:lpstr>Общие сведения</vt:lpstr>
      <vt:lpstr>История создания</vt:lpstr>
      <vt:lpstr>История создания</vt:lpstr>
      <vt:lpstr>Изложение алгоритма</vt:lpstr>
      <vt:lpstr>Изложение алгоритма</vt:lpstr>
      <vt:lpstr>Изложение алгоритма. Результаты </vt:lpstr>
      <vt:lpstr>Варианты использования</vt:lpstr>
      <vt:lpstr>Оценка по времени</vt:lpstr>
      <vt:lpstr>Оценка по времени</vt:lpstr>
      <vt:lpstr>Оценка по памяти</vt:lpstr>
      <vt:lpstr>Оценка по памяти</vt:lpstr>
      <vt:lpstr>Анализ источников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Битонический коммивояжёр</dc:title>
  <dc:creator>Кучапін Матвій</dc:creator>
  <cp:lastModifiedBy>Кучапін Матвій</cp:lastModifiedBy>
  <cp:revision>38</cp:revision>
  <dcterms:created xsi:type="dcterms:W3CDTF">2021-01-08T10:44:23Z</dcterms:created>
  <dcterms:modified xsi:type="dcterms:W3CDTF">2021-01-16T09:32:40Z</dcterms:modified>
</cp:coreProperties>
</file>