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2e8ad0d8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2e8ad0d8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2e8ad0d8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2e8ad0d8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2e8ad0d8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2e8ad0d8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1f1ac6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1f1ac6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41f1ac6b7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41f1ac6b7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41f1ac6b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41f1ac6b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2e57b1f7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2e57b1f7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41f1ac6b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41f1ac6b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41f1ac6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41f1ac6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1f1ac6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1f1ac6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41f1ac6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41f1ac6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41f1ac6b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41f1ac6b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41f1ac6b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41f1ac6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e8ad0d82_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2e8ad0d82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2e57b1f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2e57b1f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41f1ac6b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41f1ac6b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hyperlink" Target="http://drive.google.com/file/d/1HImh_qIVbTB0pt_3h0uJJY7IvNnl-4eh/view" TargetMode="External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://drive.google.com/file/d/1Xs4qmODQnJLj0iJQyllbIhc6TPYFzPLQ/view" TargetMode="External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CsMb6mbndqD1cI6Tasxc7a-4ofxwEvYq/view" TargetMode="External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15.jpg"/><Relationship Id="rId5" Type="http://schemas.openxmlformats.org/officeDocument/2006/relationships/hyperlink" Target="http://drive.google.com/file/d/1T5PGdcdCKzXTyKuejf61cxSba1pJofNG/view" TargetMode="External"/><Relationship Id="rId6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Relationship Id="rId4" Type="http://schemas.openxmlformats.org/officeDocument/2006/relationships/image" Target="../media/image6.jpg"/><Relationship Id="rId5" Type="http://schemas.openxmlformats.org/officeDocument/2006/relationships/hyperlink" Target="http://drive.google.com/file/d/1cDAJZNMySEamY1NyCNPzOUkGaswuFx6Y/view" TargetMode="External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7tJBhFWKyAMpvzqgreSK7tA0jj-JSfnS/view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TWDg_Zx9nB2Rgt5172q9pBYrgZqKntAS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bsg.ox.ac.uk/research/publications/variation-government-responses-covid-1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cUnYKLeGnoNuyGrh9ORxyV3j1QnQc6r1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hfOrlAmPUixWyCKgVUtNw8V3Wa_ir4kT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hyperlink" Target="http://drive.google.com/file/d/1D3vyxujR6_gERgZtqwha10JTjXqgB-YZ/view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hyperlink" Target="http://drive.google.com/file/d/1suO2DbU__0Mbeb6HwGVNphM2TcWH1P4D/view" TargetMode="External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Relationship Id="rId4" Type="http://schemas.openxmlformats.org/officeDocument/2006/relationships/hyperlink" Target="http://drive.google.com/file/d/1DsJq_0N4C1Wn8Pfi90JZrAvKTuwEMaSY/view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://drive.google.com/file/d/1EiO11-CAa1emJGWPGibMRfdpTjThHOEc/view" TargetMode="External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0.jpg"/><Relationship Id="rId7" Type="http://schemas.openxmlformats.org/officeDocument/2006/relationships/hyperlink" Target="http://drive.google.com/file/d/19Af1VzZJ-atMERo2USaN5sFnibhl5NHW/view" TargetMode="External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t55vUJvHcgJps7qHarx3WgxyDQtMqcBD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1275" y="813725"/>
            <a:ext cx="8520600" cy="32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/>
              <a:t>ISYE 6739 Project Final Report</a:t>
            </a:r>
            <a:endParaRPr sz="2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/>
              <a:t>Team 4: Lechen Yu, Sara Miller, Matt Gudorf, Luke Erlandson</a:t>
            </a:r>
            <a:endParaRPr sz="1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Spring 2020</a:t>
            </a:r>
            <a:endParaRPr sz="18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Doubling time by country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Observations on cumulative cases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375" y="777225"/>
            <a:ext cx="4059702" cy="2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000" y="3141176"/>
            <a:ext cx="4154452" cy="159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556250" y="2057375"/>
            <a:ext cx="3711000" cy="15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see that, unsurprisingly, the United States has the largest number of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Curves initially started out increasing faster, but most are flattening due to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 title="Audio Track-2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9975" y="5027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556250" y="1836400"/>
            <a:ext cx="37110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Countries widely considered developed such as US, United Kingdom, Spain, Canada, France and Germany all are within the top quarter of quickly doubling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may be due to more testing, density of population, or speed of response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50" y="1836400"/>
            <a:ext cx="4571950" cy="198149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Doubling time by country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Observations on doubling times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39" name="Google Shape;139;p23" title="Audio Track-3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4825" y="5027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/>
        </p:nvSpPr>
        <p:spPr>
          <a:xfrm>
            <a:off x="556250" y="1356350"/>
            <a:ext cx="3711000" cy="27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doubling rates do follow a normal curve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indicates methods of analysis that require a normal distribution could be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is a skew to lower doubling 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found confidence interval aligns with some estimates in literature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[(A Systematic Review of COVID-19 Epidemiology Based on Current Evidence]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175" y="1017725"/>
            <a:ext cx="3921227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Doubling time by country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Observations on distribution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7" name="Google Shape;147;p24" title="Audio Track-4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2050" y="5605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COVID-19 </a:t>
            </a:r>
            <a:r>
              <a:rPr lang="en" sz="2000"/>
              <a:t>G</a:t>
            </a:r>
            <a:r>
              <a:rPr lang="en" sz="2000"/>
              <a:t>rowth Rate Meta-Analysis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</a:t>
            </a:r>
            <a:r>
              <a:rPr baseline="-25000" lang="en" sz="1700">
                <a:solidFill>
                  <a:schemeClr val="dk1"/>
                </a:solidFill>
              </a:rPr>
              <a:t>0</a:t>
            </a:r>
            <a:r>
              <a:rPr lang="en" sz="1700">
                <a:solidFill>
                  <a:schemeClr val="dk1"/>
                </a:solidFill>
              </a:rPr>
              <a:t>: average number of people who will contract a disease from one contagious person</a:t>
            </a:r>
            <a:endParaRPr sz="17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R</a:t>
            </a:r>
            <a:r>
              <a:rPr baseline="-25000" lang="en" sz="1300">
                <a:solidFill>
                  <a:schemeClr val="dk1"/>
                </a:solidFill>
              </a:rPr>
              <a:t>0</a:t>
            </a:r>
            <a:r>
              <a:rPr lang="en" sz="1300">
                <a:solidFill>
                  <a:schemeClr val="dk1"/>
                </a:solidFill>
              </a:rPr>
              <a:t> &gt; 0: number of infected people is likely to increase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R</a:t>
            </a:r>
            <a:r>
              <a:rPr baseline="-25000" lang="en" sz="1300">
                <a:solidFill>
                  <a:schemeClr val="dk1"/>
                </a:solidFill>
              </a:rPr>
              <a:t>0</a:t>
            </a:r>
            <a:r>
              <a:rPr lang="en" sz="1300">
                <a:solidFill>
                  <a:schemeClr val="dk1"/>
                </a:solidFill>
              </a:rPr>
              <a:t> &lt; 0: transmission of the virus is likely to die out</a:t>
            </a:r>
            <a:endParaRPr sz="13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Meta-Analysis</a:t>
            </a:r>
            <a:endParaRPr sz="17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Growth of COVID-19 in China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32 published estimates for </a:t>
            </a:r>
            <a:r>
              <a:rPr lang="en" sz="1300">
                <a:solidFill>
                  <a:schemeClr val="dk1"/>
                </a:solidFill>
              </a:rPr>
              <a:t>R</a:t>
            </a:r>
            <a:r>
              <a:rPr baseline="-25000" lang="en" sz="1300">
                <a:solidFill>
                  <a:schemeClr val="dk1"/>
                </a:solidFill>
              </a:rPr>
              <a:t>0</a:t>
            </a:r>
            <a:r>
              <a:rPr lang="en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26799"/>
            <a:ext cx="4260300" cy="293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875" y="3127450"/>
            <a:ext cx="2478325" cy="19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 title="SaraStatsSlide1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3175" y="510363"/>
            <a:ext cx="442025" cy="4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COVID-19 Growth Rate Meta-Analysis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Are published estimates of COVID-19 in China decreasing with time?</a:t>
            </a:r>
            <a:endParaRPr sz="17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Chinese </a:t>
            </a:r>
            <a:r>
              <a:rPr lang="en" sz="1300">
                <a:solidFill>
                  <a:schemeClr val="dk1"/>
                </a:solidFill>
              </a:rPr>
              <a:t>government</a:t>
            </a:r>
            <a:r>
              <a:rPr lang="en" sz="1300">
                <a:solidFill>
                  <a:schemeClr val="dk1"/>
                </a:solidFill>
              </a:rPr>
              <a:t> ban on public transportation invoked on January 23, 2020 for five major cities (Wuhan, Huanggang, Ezhou, Chibi and Zhijiang) [2]</a:t>
            </a:r>
            <a:endParaRPr sz="13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Simple Linear Regression</a:t>
            </a:r>
            <a:endParaRPr sz="17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Predictor: Cutoff Date for COVID-19 Cases Reported (“Study Date”)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Response: </a:t>
            </a:r>
            <a:r>
              <a:rPr lang="en" sz="1300">
                <a:solidFill>
                  <a:schemeClr val="dk1"/>
                </a:solidFill>
              </a:rPr>
              <a:t>R</a:t>
            </a:r>
            <a:r>
              <a:rPr baseline="-25000" lang="en" sz="1300">
                <a:solidFill>
                  <a:schemeClr val="dk1"/>
                </a:solidFill>
              </a:rPr>
              <a:t>0</a:t>
            </a:r>
            <a:r>
              <a:rPr lang="en" sz="1300">
                <a:solidFill>
                  <a:schemeClr val="dk1"/>
                </a:solidFill>
              </a:rPr>
              <a:t> Estimate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225" y="2571750"/>
            <a:ext cx="4137891" cy="24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 rotWithShape="1">
          <a:blip r:embed="rId4">
            <a:alphaModFix/>
          </a:blip>
          <a:srcRect b="1987" l="0" r="0" t="1997"/>
          <a:stretch/>
        </p:blipFill>
        <p:spPr>
          <a:xfrm>
            <a:off x="988553" y="2815825"/>
            <a:ext cx="2864996" cy="22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 title="SaraStatsSlide2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3050" y="496800"/>
            <a:ext cx="469150" cy="4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COVID-19’s growth rate in China is negatively correlated with the distance from Hubei.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weather in China has little impact on the spread of COVID-19.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are significant effects between different quarantine measures and the countries that implement them.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doubling rates of COVID-19 appear to be normally distributed across countries.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Meta analysis shows no dependence of reproduction number on time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172" name="Google Shape;172;p27" title="summary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3275" y="417138"/>
            <a:ext cx="628475" cy="6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and improvements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Wait for quantity and quality of data to increase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Further analysis of the spread of initial contagion in China to develop protocols for first responses to new diseases.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Find a way to handle the lack of independence between quarantine measures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Find and utilize methods which exploit normally distributed doubling rates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Continue meta-analyses to validate results. </a:t>
            </a:r>
            <a:endParaRPr/>
          </a:p>
        </p:txBody>
      </p:sp>
      <p:pic>
        <p:nvPicPr>
          <p:cNvPr id="179" name="Google Shape;179;p28" title="future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425" y="445021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[1] United States National Library of Medicine (NLM): https://www.ncbi.nlm.nih.gov/pubmed/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[2] BBC NEWS. Coronavirus: Wuhan Shuts Public Transport over Outbreak.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[3] Our World in Data. Joe Hasell, Esteban Ortiz-Ospina, Edouard Mathieu, Hannah Ritchie, Diana Beltekian and Max     Roser https://github.com/owid/covid-19-data/tree/master/public/data/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[4] Foundation for Innovative New Diagnostics. COVID-19 Testing Tracker. https://finddx.shinyapps.io/FIND_Cov_19_Tracker/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[5] A. Petherick, T. Hale, T. Phillips, S. Webster, Variation in Government Responses to COVID-19. Preprint </a:t>
            </a:r>
            <a:r>
              <a:rPr lang="en" sz="1200" u="sng">
                <a:solidFill>
                  <a:schemeClr val="dk1"/>
                </a:solidFill>
                <a:hlinkClick r:id="rId3"/>
              </a:rPr>
              <a:t>https://www.bsg.ox.ac.uk/research/publications/variation-government-responses-covid-19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[6] Johns Hopkins University Center for Systems Science and Engineering (JHU CSSE): https://systems.jhu.edu/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Introduction</a:t>
            </a:r>
            <a:endParaRPr sz="200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As a group, we decided to analyze the current COVID-19 situation. We investigated the geographic and temporal spread of confirmed cases. The investigation was divided into four parts: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Study t</a:t>
            </a:r>
            <a:r>
              <a:rPr lang="en" sz="1600">
                <a:solidFill>
                  <a:schemeClr val="dk1"/>
                </a:solidFill>
              </a:rPr>
              <a:t>he effects of quarantine measures on COVID-19 growth rate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Analyze weather and </a:t>
            </a:r>
            <a:r>
              <a:rPr lang="en" sz="1600">
                <a:solidFill>
                  <a:schemeClr val="dk1"/>
                </a:solidFill>
              </a:rPr>
              <a:t>geography’s effects on COVID-19 growth rate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Examine the distribution of doubling times of COVID-19 cases for a variety of countries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Investigate relationship between time and published estimates of COVID-19 basic reproduction number (R</a:t>
            </a:r>
            <a:r>
              <a:rPr baseline="-25000" lang="en" sz="1600">
                <a:solidFill>
                  <a:schemeClr val="dk1"/>
                </a:solidFill>
              </a:rPr>
              <a:t>0</a:t>
            </a:r>
            <a:r>
              <a:rPr lang="en" sz="1600">
                <a:solidFill>
                  <a:schemeClr val="dk1"/>
                </a:solidFill>
              </a:rPr>
              <a:t>) in China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61" name="Google Shape;61;p14" title="Summary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2875" y="444062"/>
            <a:ext cx="574625" cy="5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Raw data description</a:t>
            </a:r>
            <a:endParaRPr sz="20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As part of our investigation, we used data sources including: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John Hopkins University Center for Systems Science and Engineering (JHU CSSE) [6]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United States National Library of Medicine (NLM) [1]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COVID-19 Testing Tracker. </a:t>
            </a:r>
            <a:r>
              <a:rPr lang="en" sz="1600">
                <a:solidFill>
                  <a:schemeClr val="dk1"/>
                </a:solidFill>
              </a:rPr>
              <a:t>Foundation for Innovative New Diagnostics [4]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Variations in government responses. Blavatnik School of Government, University of Oxford [5]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68" name="Google Shape;68;p15" title="Data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375" y="507887"/>
            <a:ext cx="446975" cy="4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Effect of climate and location on COVID-19 growth rate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growth rate in each region is not normally distributed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increase of distance to Hubei, COVID-19’s growth rate decreases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negative correlation has also been demonstrated by a negative covariance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2259250"/>
            <a:ext cx="4312625" cy="29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318375" y="2515800"/>
            <a:ext cx="6966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709" y="2239300"/>
            <a:ext cx="3280491" cy="29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 title="n1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71300" y="-725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Effect of climate and location on COVID-19 growth rate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tried to analyze the relationship between weather and COVID-19’s spread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carried out ANOVA for each pair of weather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 indicates that weather has little effect on the spread of COVID-19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25" y="1920925"/>
            <a:ext cx="86201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464" y="2162500"/>
            <a:ext cx="4312625" cy="29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 title="n2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8250" y="0"/>
            <a:ext cx="576072" cy="5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55225" y="3139975"/>
            <a:ext cx="84771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most effective quarantine measures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cases per capita time series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the growth rate before and after each quarantine measure, for each country. </a:t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Effect of social distancing on COVID-19 growth rate</a:t>
            </a:r>
            <a:endParaRPr sz="20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946" y="1085100"/>
            <a:ext cx="5598125" cy="19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 title="mgslide1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0625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Effect of social distancing on COVID-19 growth rate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70025" y="2571750"/>
            <a:ext cx="84624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Assumed exponential growth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14-day averaging windows to attempt to incorporate incubation period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Two-way ANOVA shows that both quarantine measure and country effect the change in growth rates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937" y="1017725"/>
            <a:ext cx="4636100" cy="11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7125" y="1017725"/>
            <a:ext cx="1591478" cy="12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 title="mgslide2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1850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Effect of social distancing on COVID-19 growth rate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274200" y="1152475"/>
            <a:ext cx="85956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Approximately normally distributed values and residuals, and approximately equal variances for blocks (quarantine measures) but not treatments (countries).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075" y="3323463"/>
            <a:ext cx="2502049" cy="14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6562" y="1877888"/>
            <a:ext cx="2039098" cy="13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0975" y="1877888"/>
            <a:ext cx="2072975" cy="13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1675" y="3323464"/>
            <a:ext cx="2502050" cy="1467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 title="mgslide3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09825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Doubling time by country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1" name="Google Shape;121;p21"/>
          <p:cNvSpPr txBox="1"/>
          <p:nvPr/>
        </p:nvSpPr>
        <p:spPr>
          <a:xfrm>
            <a:off x="560100" y="1474500"/>
            <a:ext cx="8023800" cy="21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By looking at the doubling time by country, we can get an idea of the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get insight into </a:t>
            </a:r>
            <a:r>
              <a:rPr lang="en"/>
              <a:t>which</a:t>
            </a:r>
            <a:r>
              <a:rPr lang="en"/>
              <a:t> countries are growing quicker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could use the doubling times to get an idea of how quick we expect it to grow</a:t>
            </a:r>
            <a:endParaRPr/>
          </a:p>
        </p:txBody>
      </p:sp>
      <p:pic>
        <p:nvPicPr>
          <p:cNvPr id="122" name="Google Shape;122;p21" title="Audio Track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275" y="4450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