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72" r:id="rId6"/>
    <p:sldId id="264" r:id="rId7"/>
    <p:sldId id="265" r:id="rId8"/>
    <p:sldId id="266" r:id="rId9"/>
    <p:sldId id="259" r:id="rId10"/>
    <p:sldId id="263" r:id="rId11"/>
    <p:sldId id="260" r:id="rId12"/>
    <p:sldId id="267" r:id="rId13"/>
    <p:sldId id="261" r:id="rId14"/>
    <p:sldId id="262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470B-1E50-444A-8B2B-1714C3D16A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9DCE9-7163-4932-BA30-AD3A02EE6F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30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9DCE9-7163-4932-BA30-AD3A02EE6F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65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85DF9-D160-B3D1-CC8D-8639199E7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0A16BC-4234-E1F2-3B08-D2E9A212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A7A81-07FD-0C50-F238-811CCF37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863DE4-3867-65D0-9B2E-3408E030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45EAB-546D-0712-F313-76A42E38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6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59B22-23C5-06D5-C4D0-3D6E4B9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380D19-243C-E033-3C3B-EBDE4CBBB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EDEC4D-3C48-8E1A-FD22-E356CFB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D3300-66FB-93C4-E2CF-2B28603D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68F19-B676-A51C-7D52-09A836D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35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96D8D08-DAEE-7DA8-E9C8-EA6019BE2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29288C-99C6-D259-25CB-0AB7D6F19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DB6A17-26DE-7F28-90D8-8F6FBA85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427E6-F61A-D39D-8920-0A24454C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BB17C6-91A4-48E2-D4FC-376F3B17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31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AFED4-D9AC-C36A-42A3-4765AFCC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5D5F7-5AD2-E629-F4F2-C08476C2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429E1-9D69-A8D4-DB0E-AD7C925D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6465A-2EFE-FA00-40F8-EABCE05C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83F2D7-9E69-3229-3C0B-8D784144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7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4D6C9-BED2-D32B-797B-3E4A105BE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7A941A-3692-5049-8508-17474242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F5F273-88D3-AB7A-1B47-1D86DF14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32DBD-E5E4-6737-38F8-BE7F834E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4286C-31D9-6E42-22D8-EDFEB15E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47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8545A-D271-FFEC-B2AD-05BA5EE9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118D16-5003-9F20-C907-BB92B5FAC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786132-6D15-5F7B-BB69-6A964FB2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FD32DF-182F-C9AE-550C-2A29C90B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A8B0FB-2F6F-CBDB-6FFE-FB6E3CA5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5C779E-3B15-34F4-5719-E48BF4D5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5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5FF77-EB71-1BBE-735D-7B5D527A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E985B1-DBB6-808B-E4A6-3A581BC6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A9A350-5EB3-9624-C287-4F117A934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24205E-E8E0-37DA-13CD-BCC606427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74AF32-442B-4147-1FA5-8CBB5FB77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BBD467-193B-2A4D-93A4-898768BF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7B399D-0248-E28B-3ADF-58785F67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D8FF0A-88C1-5E57-65A9-C154BC10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73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9A67B-9DE9-C0DB-843C-D3BEBD49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B57DB9-E159-6CE3-4FC2-AF708856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445102-4991-5396-3FB6-A1B32143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A92953-59C0-A132-F3BB-5D71FF48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8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5D40D8-679E-6640-A780-A4DF0B47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E89924-4C8C-45CB-8B1F-A3E80E72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6DFB82-13B3-A7C7-E0D8-90C8A705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B41DB-A2FB-5F44-BCEF-09148767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967F9-200D-BE4C-2098-C0DA57E2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B1A0DE-B19F-1247-C712-D0BCF0A34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59DCA0-13F9-1F84-766B-C60753A3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397685-896B-BDBE-6EE9-604FD104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7E2BE0-BD10-1BF0-3B18-CA2390F4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B45D-2E2E-A4ED-6D10-FC7FCE94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92BE15-AD9D-E5EB-E521-0E102E30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09D2BE-A5C6-5A70-DB26-DFBFFF674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F4EE7E-AC02-9288-07A6-82E258F2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E75938-3E2C-F3BF-4E88-1D2DFFD8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76CA94-C819-FC6A-B96C-7B8A32F5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4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73FBAF-2FA6-A675-AB3F-657746F4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B3B416-1C0E-BCC8-EC40-74F26196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EF32A0-A35B-71FA-FBD4-A6D26CDD6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1A374-50AF-4983-8401-45A148E00E99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E8EDA-F01E-8693-ED0F-E4AC460AE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0A879-BAE4-0F4F-3B6A-AD4E1C437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8019F-0E1E-4592-8A7F-4735A803CF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2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3BFBE-48D9-F604-09F6-AFC5CDDE1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Bauteil </a:t>
            </a:r>
            <a:br>
              <a:rPr lang="de-DE" dirty="0"/>
            </a:br>
            <a:r>
              <a:rPr lang="de-DE" dirty="0"/>
              <a:t>LCD 1602 mit IC2-Modul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9B1559-EECA-C29C-9716-55A90D2DC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Maximilian Felgenhauer</a:t>
            </a:r>
          </a:p>
          <a:p>
            <a:r>
              <a:rPr lang="de-DE" dirty="0"/>
              <a:t>Akif Güzel</a:t>
            </a:r>
          </a:p>
        </p:txBody>
      </p:sp>
    </p:spTree>
    <p:extLst>
      <p:ext uri="{BB962C8B-B14F-4D97-AF65-F5344CB8AC3E}">
        <p14:creationId xmlns:p14="http://schemas.microsoft.com/office/powerpoint/2010/main" val="223713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F9AE1-89BD-207A-09E2-15B3FC38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de-DE" baseline="30000" dirty="0"/>
              <a:t>2</a:t>
            </a:r>
            <a:r>
              <a:rPr lang="de-DE" dirty="0"/>
              <a:t>C – Bus (</a:t>
            </a:r>
            <a:r>
              <a:rPr lang="de-DE" dirty="0" err="1"/>
              <a:t>Inter</a:t>
            </a:r>
            <a:r>
              <a:rPr lang="de-DE" dirty="0"/>
              <a:t> Integrated </a:t>
            </a:r>
            <a:r>
              <a:rPr lang="de-DE" dirty="0" err="1"/>
              <a:t>Circuits</a:t>
            </a:r>
            <a:r>
              <a:rPr lang="de-DE" dirty="0"/>
              <a:t>)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832DB1-9AD3-3D2F-81B4-284F497B7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23" y="2725966"/>
            <a:ext cx="4006247" cy="22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0983F05-B571-38F2-E5FD-204ABAE15CBB}"/>
              </a:ext>
            </a:extLst>
          </p:cNvPr>
          <p:cNvSpPr txBox="1"/>
          <p:nvPr/>
        </p:nvSpPr>
        <p:spPr>
          <a:xfrm>
            <a:off x="377447" y="1644935"/>
            <a:ext cx="4003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(MULTI )MASTER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Bestimmt den Datenverkehr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Beispiel: Microcontroller ESP32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62FC21C-DB81-9091-CA4E-901C4F52BE62}"/>
              </a:ext>
            </a:extLst>
          </p:cNvPr>
          <p:cNvSpPr txBox="1"/>
          <p:nvPr/>
        </p:nvSpPr>
        <p:spPr>
          <a:xfrm>
            <a:off x="4381428" y="1690688"/>
            <a:ext cx="3677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Bis zu 127 Teilnehmer möglich</a:t>
            </a:r>
          </a:p>
          <a:p>
            <a:r>
              <a:rPr lang="de-DE" sz="2000" b="1" dirty="0"/>
              <a:t>und maximal 2 Master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BE45C33-D870-13F2-32BB-14DDB33A4617}"/>
              </a:ext>
            </a:extLst>
          </p:cNvPr>
          <p:cNvSpPr txBox="1"/>
          <p:nvPr/>
        </p:nvSpPr>
        <p:spPr>
          <a:xfrm>
            <a:off x="8307050" y="1690688"/>
            <a:ext cx="6093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SLAVES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Passive Geräte (senden</a:t>
            </a:r>
          </a:p>
          <a:p>
            <a:r>
              <a:rPr lang="de-DE" sz="2000" dirty="0"/>
              <a:t>      und empfangen der Daten </a:t>
            </a:r>
          </a:p>
          <a:p>
            <a:r>
              <a:rPr lang="de-DE" sz="2000" dirty="0"/>
              <a:t>      nur auf Anfrage)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Beispiel:</a:t>
            </a:r>
          </a:p>
          <a:p>
            <a:r>
              <a:rPr lang="de-DE" sz="2000" dirty="0"/>
              <a:t>           Temperatursensor, </a:t>
            </a:r>
          </a:p>
          <a:p>
            <a:r>
              <a:rPr lang="de-DE" sz="2000" dirty="0"/>
              <a:t>           Drucksensor</a:t>
            </a:r>
          </a:p>
          <a:p>
            <a:r>
              <a:rPr lang="de-DE" sz="2000" dirty="0"/>
              <a:t>           Display usw.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3540ED-AD16-CF25-46AD-1F77B9500A79}"/>
              </a:ext>
            </a:extLst>
          </p:cNvPr>
          <p:cNvSpPr txBox="1"/>
          <p:nvPr/>
        </p:nvSpPr>
        <p:spPr>
          <a:xfrm>
            <a:off x="377447" y="2767905"/>
            <a:ext cx="3601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SDA: </a:t>
            </a:r>
            <a:r>
              <a:rPr lang="de-DE" sz="2000" dirty="0"/>
              <a:t>Serial Data (bidirektional)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8239ECE-F757-E75B-75FD-E6BE96B0A49C}"/>
              </a:ext>
            </a:extLst>
          </p:cNvPr>
          <p:cNvSpPr txBox="1"/>
          <p:nvPr/>
        </p:nvSpPr>
        <p:spPr>
          <a:xfrm>
            <a:off x="377447" y="3232522"/>
            <a:ext cx="3755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SCL: </a:t>
            </a:r>
            <a:r>
              <a:rPr lang="de-DE" sz="2000" dirty="0"/>
              <a:t>Serial Clock (gemeinsamer</a:t>
            </a:r>
          </a:p>
          <a:p>
            <a:r>
              <a:rPr lang="de-DE" sz="2000" dirty="0" err="1"/>
              <a:t>Bustakt</a:t>
            </a:r>
            <a:r>
              <a:rPr lang="de-DE" sz="2000" dirty="0"/>
              <a:t>) -&gt; synchroner Bus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B552548-F21A-124B-077C-65CE6CAC4219}"/>
              </a:ext>
            </a:extLst>
          </p:cNvPr>
          <p:cNvSpPr txBox="1"/>
          <p:nvPr/>
        </p:nvSpPr>
        <p:spPr>
          <a:xfrm>
            <a:off x="377447" y="4053041"/>
            <a:ext cx="3348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Halb-Duplex (eine Leitung!)</a:t>
            </a:r>
          </a:p>
        </p:txBody>
      </p:sp>
    </p:spTree>
    <p:extLst>
      <p:ext uri="{BB962C8B-B14F-4D97-AF65-F5344CB8AC3E}">
        <p14:creationId xmlns:p14="http://schemas.microsoft.com/office/powerpoint/2010/main" val="72542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88798-E712-5506-A2C1-F18D17C4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de-DE" baseline="30000" dirty="0"/>
              <a:t>2</a:t>
            </a:r>
            <a:r>
              <a:rPr lang="de-DE" dirty="0"/>
              <a:t>C – Bus Protokolldaten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6544F4-E6FA-B2B4-54A1-19E3F4A3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33" y="1973179"/>
            <a:ext cx="7627669" cy="429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A392FB5-7883-4EC9-36EC-706B0E4918B9}"/>
              </a:ext>
            </a:extLst>
          </p:cNvPr>
          <p:cNvSpPr txBox="1"/>
          <p:nvPr/>
        </p:nvSpPr>
        <p:spPr>
          <a:xfrm>
            <a:off x="8038918" y="1973179"/>
            <a:ext cx="3314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Start: </a:t>
            </a:r>
            <a:r>
              <a:rPr lang="de-DE" dirty="0"/>
              <a:t>„Hallo ich bin der Master,</a:t>
            </a:r>
          </a:p>
          <a:p>
            <a:r>
              <a:rPr lang="de-DE" dirty="0"/>
              <a:t>Hört mal her“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CD6979-D7B8-F83E-7B37-4A16ADF1E650}"/>
              </a:ext>
            </a:extLst>
          </p:cNvPr>
          <p:cNvSpPr txBox="1"/>
          <p:nvPr/>
        </p:nvSpPr>
        <p:spPr>
          <a:xfrm>
            <a:off x="8038918" y="2578835"/>
            <a:ext cx="3398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Adressierung:</a:t>
            </a:r>
          </a:p>
          <a:p>
            <a:r>
              <a:rPr lang="de-DE" b="1" dirty="0"/>
              <a:t> </a:t>
            </a:r>
            <a:r>
              <a:rPr lang="de-DE" dirty="0"/>
              <a:t>7 Bit Adresse der Slaves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2</a:t>
            </a:r>
            <a:r>
              <a:rPr lang="de-DE" baseline="30000" dirty="0"/>
              <a:t>7 </a:t>
            </a:r>
            <a:r>
              <a:rPr lang="de-DE" dirty="0"/>
              <a:t>– 1 = 127 Adressen möglich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70D48B-1A92-F6B9-3A0E-80FC76068F6A}"/>
              </a:ext>
            </a:extLst>
          </p:cNvPr>
          <p:cNvSpPr txBox="1"/>
          <p:nvPr/>
        </p:nvSpPr>
        <p:spPr>
          <a:xfrm>
            <a:off x="8038918" y="3502165"/>
            <a:ext cx="324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W/R:</a:t>
            </a:r>
          </a:p>
          <a:p>
            <a:r>
              <a:rPr lang="de-DE" dirty="0"/>
              <a:t>Daten senden oder empfangen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E768CF-20A8-099C-A6D9-A75D212499F2}"/>
              </a:ext>
            </a:extLst>
          </p:cNvPr>
          <p:cNvSpPr txBox="1"/>
          <p:nvPr/>
        </p:nvSpPr>
        <p:spPr>
          <a:xfrm>
            <a:off x="8038918" y="4148496"/>
            <a:ext cx="389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ACK:</a:t>
            </a:r>
          </a:p>
          <a:p>
            <a:r>
              <a:rPr lang="de-DE" dirty="0"/>
              <a:t>Beim Schreiben (Senden) vom Master</a:t>
            </a:r>
          </a:p>
          <a:p>
            <a:r>
              <a:rPr lang="de-DE" dirty="0"/>
              <a:t>wird ACK vom Slave an den Master </a:t>
            </a:r>
          </a:p>
          <a:p>
            <a:r>
              <a:rPr lang="de-DE" dirty="0"/>
              <a:t>geschickt und umgekehrt.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33EF3C-D419-80E6-4DE6-D9706DC163D0}"/>
              </a:ext>
            </a:extLst>
          </p:cNvPr>
          <p:cNvSpPr txBox="1"/>
          <p:nvPr/>
        </p:nvSpPr>
        <p:spPr>
          <a:xfrm>
            <a:off x="8038918" y="5401498"/>
            <a:ext cx="3698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STOP:</a:t>
            </a:r>
          </a:p>
          <a:p>
            <a:r>
              <a:rPr lang="de-DE" dirty="0"/>
              <a:t>„Daten Senden und </a:t>
            </a:r>
          </a:p>
          <a:p>
            <a:r>
              <a:rPr lang="de-DE" dirty="0"/>
              <a:t>Empfangen beenden“</a:t>
            </a:r>
          </a:p>
        </p:txBody>
      </p:sp>
    </p:spTree>
    <p:extLst>
      <p:ext uri="{BB962C8B-B14F-4D97-AF65-F5344CB8AC3E}">
        <p14:creationId xmlns:p14="http://schemas.microsoft.com/office/powerpoint/2010/main" val="264274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7C4D3-2C55-0A9F-B518-C62AFE96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de-DE" baseline="30000" dirty="0"/>
              <a:t>2</a:t>
            </a:r>
            <a:r>
              <a:rPr lang="de-DE" dirty="0"/>
              <a:t>C – Bus – Start und </a:t>
            </a:r>
            <a:r>
              <a:rPr lang="de-DE" dirty="0" err="1"/>
              <a:t>Stop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2CC0D6-A1B2-FE55-3F29-7280B54D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2" y="2369450"/>
            <a:ext cx="10745074" cy="2967048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5D21BD-846A-1AE2-C8F0-5B85910C4AD9}"/>
              </a:ext>
            </a:extLst>
          </p:cNvPr>
          <p:cNvCxnSpPr>
            <a:cxnSpLocks/>
          </p:cNvCxnSpPr>
          <p:nvPr/>
        </p:nvCxnSpPr>
        <p:spPr>
          <a:xfrm>
            <a:off x="1678898" y="3057993"/>
            <a:ext cx="0" cy="31259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68CBE86-2474-0451-AF11-6F21D878ECCF}"/>
              </a:ext>
            </a:extLst>
          </p:cNvPr>
          <p:cNvCxnSpPr>
            <a:cxnSpLocks/>
          </p:cNvCxnSpPr>
          <p:nvPr/>
        </p:nvCxnSpPr>
        <p:spPr>
          <a:xfrm>
            <a:off x="3080710" y="3359443"/>
            <a:ext cx="707034" cy="2343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9E4D6A1-104D-7B98-F984-C77848482255}"/>
              </a:ext>
            </a:extLst>
          </p:cNvPr>
          <p:cNvCxnSpPr>
            <a:cxnSpLocks/>
          </p:cNvCxnSpPr>
          <p:nvPr/>
        </p:nvCxnSpPr>
        <p:spPr>
          <a:xfrm flipH="1">
            <a:off x="9651583" y="2889354"/>
            <a:ext cx="791564" cy="26682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0891B60-8839-82D4-65E2-138AE0420850}"/>
              </a:ext>
            </a:extLst>
          </p:cNvPr>
          <p:cNvSpPr txBox="1"/>
          <p:nvPr/>
        </p:nvSpPr>
        <p:spPr>
          <a:xfrm>
            <a:off x="838200" y="6183952"/>
            <a:ext cx="576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SDA und SCL auf HIGH -&gt; Slaves hören zu!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534B963-DBE5-0BEF-1FD5-3C9CCCEFB165}"/>
              </a:ext>
            </a:extLst>
          </p:cNvPr>
          <p:cNvSpPr txBox="1"/>
          <p:nvPr/>
        </p:nvSpPr>
        <p:spPr>
          <a:xfrm>
            <a:off x="1979951" y="5703168"/>
            <a:ext cx="638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Negative Flanke von SDA -&gt; Starten der 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85CDEE2-F782-350C-6125-FAA5B6C32A21}"/>
              </a:ext>
            </a:extLst>
          </p:cNvPr>
          <p:cNvCxnSpPr>
            <a:cxnSpLocks/>
          </p:cNvCxnSpPr>
          <p:nvPr/>
        </p:nvCxnSpPr>
        <p:spPr>
          <a:xfrm>
            <a:off x="5488897" y="2889354"/>
            <a:ext cx="0" cy="20546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98082F5-A202-115A-6CC3-B3889336CA2F}"/>
              </a:ext>
            </a:extLst>
          </p:cNvPr>
          <p:cNvSpPr txBox="1"/>
          <p:nvPr/>
        </p:nvSpPr>
        <p:spPr>
          <a:xfrm>
            <a:off x="3872839" y="4883569"/>
            <a:ext cx="400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Senden/Schreiben der Daten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AFA676-86B0-43B6-22EF-45CDAAF8C2E8}"/>
              </a:ext>
            </a:extLst>
          </p:cNvPr>
          <p:cNvSpPr txBox="1"/>
          <p:nvPr/>
        </p:nvSpPr>
        <p:spPr>
          <a:xfrm>
            <a:off x="6118517" y="5336330"/>
            <a:ext cx="559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Positive Taktflanke SDA und SCL auf High</a:t>
            </a:r>
          </a:p>
        </p:txBody>
      </p:sp>
    </p:spTree>
    <p:extLst>
      <p:ext uri="{BB962C8B-B14F-4D97-AF65-F5344CB8AC3E}">
        <p14:creationId xmlns:p14="http://schemas.microsoft.com/office/powerpoint/2010/main" val="14096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B4937-2C42-775F-07CD-53BF659F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Breadboard</a:t>
            </a:r>
            <a:r>
              <a:rPr lang="de-DE" dirty="0"/>
              <a:t> Setup LCD 1602 I</a:t>
            </a:r>
            <a:r>
              <a:rPr lang="de-DE" baseline="30000" dirty="0"/>
              <a:t>2</a:t>
            </a:r>
            <a:r>
              <a:rPr lang="de-DE" dirty="0"/>
              <a:t>C Bus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D1EA95-220E-3F7A-6C64-F39A2DB0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2104840"/>
            <a:ext cx="945964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BEBB2-4268-DB06-E547-54C98429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Standard Verdrahtung LCD1602 I</a:t>
            </a:r>
            <a:r>
              <a:rPr lang="de-DE" sz="4000" baseline="30000" dirty="0"/>
              <a:t>2</a:t>
            </a:r>
            <a:r>
              <a:rPr lang="de-DE" sz="4000" dirty="0"/>
              <a:t>C mit ESP32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057867-E53C-CE57-A1B8-97EB0B68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08" y="1730033"/>
            <a:ext cx="9274409" cy="47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CA1A5-F51D-4BC8-635D-2E19E8AE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LCD Display 1602 mit I2C Adapter</a:t>
            </a:r>
          </a:p>
        </p:txBody>
      </p:sp>
      <p:pic>
        <p:nvPicPr>
          <p:cNvPr id="7" name="Grafik 6" descr="Ein Bild, das Schaltung, Elektronik, Elektronisches Bauteil, Elektrisches Bauelement enthält.&#10;&#10;Automatisch generierte Beschreibung">
            <a:extLst>
              <a:ext uri="{FF2B5EF4-FFF2-40B4-BE49-F238E27FC236}">
                <a16:creationId xmlns:a16="http://schemas.microsoft.com/office/drawing/2014/main" id="{451B7B51-28CB-D737-81EE-75761B451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88029" y="-1089211"/>
            <a:ext cx="4415942" cy="99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5816A-52C5-F588-4EEF-E0EC1D98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Anschlüsse LCD Display 1602</a:t>
            </a:r>
          </a:p>
        </p:txBody>
      </p:sp>
      <p:pic>
        <p:nvPicPr>
          <p:cNvPr id="5" name="Grafik 4" descr="Ein Bild, das Elektronik, Computer, Im Haus enthält.&#10;&#10;Automatisch generierte Beschreibung">
            <a:extLst>
              <a:ext uri="{FF2B5EF4-FFF2-40B4-BE49-F238E27FC236}">
                <a16:creationId xmlns:a16="http://schemas.microsoft.com/office/drawing/2014/main" id="{BD8DADB9-191C-8FF0-FD20-D11719DA0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5" y="2012311"/>
            <a:ext cx="8711897" cy="448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3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15932-2E85-BB5D-03F9-C340C5CC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Kompletter Hardware Setup</a:t>
            </a:r>
          </a:p>
        </p:txBody>
      </p:sp>
      <p:pic>
        <p:nvPicPr>
          <p:cNvPr id="5" name="Grafik 4" descr="Ein Bild, das Elektronik, Elektrisches Bauelement, Elektrische Leitungen, Elektronisches Bauteil enthält.&#10;&#10;Automatisch generierte Beschreibung">
            <a:extLst>
              <a:ext uri="{FF2B5EF4-FFF2-40B4-BE49-F238E27FC236}">
                <a16:creationId xmlns:a16="http://schemas.microsoft.com/office/drawing/2014/main" id="{A8C663E2-DD05-49C6-52DB-381469DA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84" y="1879904"/>
            <a:ext cx="7980431" cy="49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3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C59431E1-431E-2640-D779-BFF5A571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3" y="1690688"/>
            <a:ext cx="7543641" cy="4872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930B8EA-FCA3-96D1-7F12-AD080280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Bauteil LCD 1602 (ohne IC2 Modul)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32CCA8-AA54-FBB9-7570-BE37C7482231}"/>
              </a:ext>
            </a:extLst>
          </p:cNvPr>
          <p:cNvSpPr txBox="1"/>
          <p:nvPr/>
        </p:nvSpPr>
        <p:spPr>
          <a:xfrm>
            <a:off x="4844964" y="1430088"/>
            <a:ext cx="4062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Nachteil: Braucht 8 GPIOs für </a:t>
            </a:r>
          </a:p>
          <a:p>
            <a:r>
              <a:rPr lang="de-DE" sz="2000" b="1" dirty="0">
                <a:solidFill>
                  <a:srgbClr val="FF0000"/>
                </a:solidFill>
              </a:rPr>
              <a:t>den Datenbus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A3146E-B63F-435F-A28B-81ED2E562E20}"/>
              </a:ext>
            </a:extLst>
          </p:cNvPr>
          <p:cNvSpPr txBox="1"/>
          <p:nvPr/>
        </p:nvSpPr>
        <p:spPr>
          <a:xfrm>
            <a:off x="8235955" y="3326151"/>
            <a:ext cx="37061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>
                <a:solidFill>
                  <a:schemeClr val="accent6"/>
                </a:solidFill>
              </a:rPr>
              <a:t>Jedoch:</a:t>
            </a:r>
          </a:p>
          <a:p>
            <a:r>
              <a:rPr lang="de-DE" sz="2000" b="1" dirty="0">
                <a:solidFill>
                  <a:schemeClr val="accent6"/>
                </a:solidFill>
              </a:rPr>
              <a:t>Möglichkeit der Inbetriebnahme mit 4</a:t>
            </a:r>
          </a:p>
          <a:p>
            <a:r>
              <a:rPr lang="de-DE" sz="2000" b="1" dirty="0" err="1">
                <a:solidFill>
                  <a:schemeClr val="accent6"/>
                </a:solidFill>
              </a:rPr>
              <a:t>Dataports</a:t>
            </a:r>
            <a:r>
              <a:rPr lang="de-DE" sz="2000" b="1" dirty="0">
                <a:solidFill>
                  <a:schemeClr val="accent6"/>
                </a:solidFill>
              </a:rPr>
              <a:t> -&gt; langsamere Ansteuerung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BF377A-AF8F-20F8-FE84-0A0899FEACA6}"/>
              </a:ext>
            </a:extLst>
          </p:cNvPr>
          <p:cNvSpPr txBox="1"/>
          <p:nvPr/>
        </p:nvSpPr>
        <p:spPr>
          <a:xfrm>
            <a:off x="6681474" y="2000588"/>
            <a:ext cx="4062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Mit VCC, GND usw. braucht</a:t>
            </a:r>
          </a:p>
          <a:p>
            <a:r>
              <a:rPr lang="de-DE" sz="2000" b="1" dirty="0">
                <a:solidFill>
                  <a:srgbClr val="FF0000"/>
                </a:solidFill>
              </a:rPr>
              <a:t>alleine dieses Gerät mindestens</a:t>
            </a:r>
          </a:p>
          <a:p>
            <a:r>
              <a:rPr lang="de-DE" sz="2000" b="1" dirty="0">
                <a:solidFill>
                  <a:srgbClr val="FF0000"/>
                </a:solidFill>
              </a:rPr>
              <a:t>12 PINs (R/W,EN,A,K)</a:t>
            </a:r>
          </a:p>
        </p:txBody>
      </p:sp>
    </p:spTree>
    <p:extLst>
      <p:ext uri="{BB962C8B-B14F-4D97-AF65-F5344CB8AC3E}">
        <p14:creationId xmlns:p14="http://schemas.microsoft.com/office/powerpoint/2010/main" val="25882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82156-E1D6-153D-57FE-DFAD1484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LCD 1602 mit I</a:t>
            </a:r>
            <a:r>
              <a:rPr lang="de-DE" baseline="30000" dirty="0"/>
              <a:t>2</a:t>
            </a:r>
            <a:r>
              <a:rPr lang="de-DE" dirty="0"/>
              <a:t>C Modul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876D2-2915-DE3F-CF62-E66719CD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1" y="1516432"/>
            <a:ext cx="6551151" cy="51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1F28A92-7E68-E019-85B3-C1B6D01DEE64}"/>
              </a:ext>
            </a:extLst>
          </p:cNvPr>
          <p:cNvSpPr txBox="1"/>
          <p:nvPr/>
        </p:nvSpPr>
        <p:spPr>
          <a:xfrm>
            <a:off x="6976682" y="2075224"/>
            <a:ext cx="50655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</a:rPr>
              <a:t>- Serieller Bus, nur zwei GPIOs</a:t>
            </a:r>
          </a:p>
          <a:p>
            <a:r>
              <a:rPr lang="de-DE" sz="2000" b="1" dirty="0">
                <a:solidFill>
                  <a:schemeClr val="accent6"/>
                </a:solidFill>
              </a:rPr>
              <a:t>   werden gebraucht</a:t>
            </a:r>
          </a:p>
          <a:p>
            <a:r>
              <a:rPr lang="de-DE" sz="2000" b="1" dirty="0">
                <a:solidFill>
                  <a:schemeClr val="accent6"/>
                </a:solidFill>
              </a:rPr>
              <a:t>-  Mit Erweiterungsboard auch Möglichkeit</a:t>
            </a:r>
          </a:p>
          <a:p>
            <a:r>
              <a:rPr lang="de-DE" sz="2000" b="1" dirty="0">
                <a:solidFill>
                  <a:schemeClr val="accent6"/>
                </a:solidFill>
              </a:rPr>
              <a:t>    der Verbindung auch mit anderen</a:t>
            </a:r>
          </a:p>
          <a:p>
            <a:r>
              <a:rPr lang="de-DE" sz="2000" b="1" dirty="0">
                <a:solidFill>
                  <a:schemeClr val="accent6"/>
                </a:solidFill>
              </a:rPr>
              <a:t>      IC</a:t>
            </a:r>
            <a:r>
              <a:rPr lang="de-DE" sz="2000" b="1" baseline="30000" dirty="0">
                <a:solidFill>
                  <a:schemeClr val="accent6"/>
                </a:solidFill>
              </a:rPr>
              <a:t>2</a:t>
            </a:r>
            <a:r>
              <a:rPr lang="de-DE" sz="2000" b="1" dirty="0">
                <a:solidFill>
                  <a:schemeClr val="accent6"/>
                </a:solidFill>
              </a:rPr>
              <a:t> Geräten möglich</a:t>
            </a:r>
          </a:p>
          <a:p>
            <a:pPr marL="342900" indent="-342900">
              <a:buFontTx/>
              <a:buChar char="-"/>
            </a:pPr>
            <a:r>
              <a:rPr lang="de-DE" sz="2000" b="1" dirty="0">
                <a:solidFill>
                  <a:schemeClr val="accent6"/>
                </a:solidFill>
              </a:rPr>
              <a:t>Potentiometer ist schon integriert für</a:t>
            </a:r>
          </a:p>
          <a:p>
            <a:r>
              <a:rPr lang="de-DE" sz="2000" b="1" dirty="0">
                <a:solidFill>
                  <a:schemeClr val="accent6"/>
                </a:solidFill>
              </a:rPr>
              <a:t>      die Einstellung des Hintergrundlichts</a:t>
            </a:r>
          </a:p>
        </p:txBody>
      </p:sp>
    </p:spTree>
    <p:extLst>
      <p:ext uri="{BB962C8B-B14F-4D97-AF65-F5344CB8AC3E}">
        <p14:creationId xmlns:p14="http://schemas.microsoft.com/office/powerpoint/2010/main" val="405199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28987-825C-1FCE-6472-8B85067D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LCD 1602 Display Block 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ACD7C3-DEC6-5F69-B77C-419C8518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7" y="1855612"/>
            <a:ext cx="10713206" cy="44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0D524-A7F8-69A9-2622-5030B9D60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0E27E-F81E-082D-E220-D53F36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97" y="365125"/>
            <a:ext cx="11353800" cy="1325563"/>
          </a:xfrm>
        </p:spPr>
        <p:txBody>
          <a:bodyPr/>
          <a:lstStyle/>
          <a:p>
            <a:r>
              <a:rPr lang="de-DE" dirty="0"/>
              <a:t>LCD 1602 Display Power Supply Block Diagramm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73553-F7CF-4543-DD79-6DFC0AA4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87" y="1690688"/>
            <a:ext cx="5426086" cy="49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4B222-35C3-BBE4-4816-BC4C48E2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de-DE" baseline="30000" dirty="0"/>
              <a:t>2</a:t>
            </a:r>
            <a:r>
              <a:rPr lang="de-DE" dirty="0"/>
              <a:t>C – Bus (</a:t>
            </a:r>
            <a:r>
              <a:rPr lang="de-DE" dirty="0" err="1"/>
              <a:t>Inter</a:t>
            </a:r>
            <a:r>
              <a:rPr lang="de-DE" dirty="0"/>
              <a:t> Integrated </a:t>
            </a:r>
            <a:r>
              <a:rPr lang="de-DE" dirty="0" err="1"/>
              <a:t>Circuits</a:t>
            </a:r>
            <a:r>
              <a:rPr lang="de-DE" dirty="0"/>
              <a:t>)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271BDA-39B0-BA1A-2E4F-EBC4650F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1372"/>
            <a:ext cx="10255678" cy="36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1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D955186-BD7A-FCF4-D86F-13708234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</a:t>
            </a:r>
            <a:r>
              <a:rPr lang="de-DE" baseline="30000" dirty="0"/>
              <a:t>2</a:t>
            </a:r>
            <a:r>
              <a:rPr lang="de-DE" dirty="0"/>
              <a:t>C – Bus (</a:t>
            </a:r>
            <a:r>
              <a:rPr lang="de-DE" dirty="0" err="1"/>
              <a:t>Inter</a:t>
            </a:r>
            <a:r>
              <a:rPr lang="de-DE" dirty="0"/>
              <a:t> Integrated </a:t>
            </a:r>
            <a:r>
              <a:rPr lang="de-DE" dirty="0" err="1"/>
              <a:t>Circuits</a:t>
            </a:r>
            <a:r>
              <a:rPr lang="de-DE" dirty="0"/>
              <a:t>)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2456B04-873A-E3CA-638D-E357746F3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/>
              <a:t>Spezifiziert von Philips Semiconductors im Jahr 1982</a:t>
            </a:r>
          </a:p>
          <a:p>
            <a:r>
              <a:rPr lang="de-DE" sz="2400" dirty="0"/>
              <a:t>Ziel: In der Unterhaltungselektronik sollten Geräte auf einfache</a:t>
            </a:r>
          </a:p>
          <a:p>
            <a:pPr marL="0" indent="0">
              <a:buNone/>
            </a:pPr>
            <a:r>
              <a:rPr lang="de-DE" sz="2400" dirty="0"/>
              <a:t> 	Art kommunizieren können</a:t>
            </a:r>
          </a:p>
          <a:p>
            <a:r>
              <a:rPr lang="de-DE" sz="2400" dirty="0"/>
              <a:t>Zweidrahtbus</a:t>
            </a:r>
          </a:p>
          <a:p>
            <a:r>
              <a:rPr lang="de-DE" sz="2400" dirty="0"/>
              <a:t>Geeignet für kurze Distanzen (je geringer der Takt, desto mehr Distanz möglich)</a:t>
            </a:r>
          </a:p>
          <a:p>
            <a:r>
              <a:rPr lang="de-DE" sz="2400" dirty="0"/>
              <a:t>Aus Lizenzgründen auch TWI (</a:t>
            </a:r>
            <a:r>
              <a:rPr lang="de-DE" sz="2400" dirty="0" err="1"/>
              <a:t>Two</a:t>
            </a:r>
            <a:r>
              <a:rPr lang="de-DE" sz="2400" dirty="0"/>
              <a:t> Wire Interface) genannt</a:t>
            </a:r>
          </a:p>
          <a:p>
            <a:endParaRPr lang="de-DE" sz="2400" dirty="0"/>
          </a:p>
          <a:p>
            <a:endParaRPr lang="de-DE" sz="2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D4B68F5-BA19-53BA-F057-AA24C454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519" y="1690687"/>
            <a:ext cx="4462079" cy="15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108EC-B463-1F1D-AE23-2197EF35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FE95239-5E4A-DBE5-4E70-C00F4B9F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908" y="1500621"/>
            <a:ext cx="4462079" cy="1577157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660E134A-3960-A973-B0E7-27A26102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</a:t>
            </a:r>
            <a:r>
              <a:rPr lang="de-DE" baseline="30000" dirty="0"/>
              <a:t>2</a:t>
            </a:r>
            <a:r>
              <a:rPr lang="de-DE" dirty="0"/>
              <a:t>C – Bus (</a:t>
            </a:r>
            <a:r>
              <a:rPr lang="de-DE" dirty="0" err="1"/>
              <a:t>Inter</a:t>
            </a:r>
            <a:r>
              <a:rPr lang="de-DE" dirty="0"/>
              <a:t> Integrated </a:t>
            </a:r>
            <a:r>
              <a:rPr lang="de-DE" dirty="0" err="1"/>
              <a:t>Circuits</a:t>
            </a:r>
            <a:r>
              <a:rPr lang="de-DE" dirty="0"/>
              <a:t>)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B421C7E-A384-5D88-F9E1-835803B5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7" y="1690688"/>
            <a:ext cx="10515600" cy="4351338"/>
          </a:xfrm>
        </p:spPr>
        <p:txBody>
          <a:bodyPr>
            <a:normAutofit/>
          </a:bodyPr>
          <a:lstStyle/>
          <a:p>
            <a:r>
              <a:rPr lang="de-DE" sz="2400" dirty="0"/>
              <a:t>Ziel: In der Unterhaltungselektronik sollten</a:t>
            </a:r>
          </a:p>
          <a:p>
            <a:pPr marL="0" indent="0">
              <a:buNone/>
            </a:pPr>
            <a:r>
              <a:rPr lang="de-DE" sz="2400" dirty="0"/>
              <a:t>   Geräte auf einfache Art kommunizieren können</a:t>
            </a:r>
          </a:p>
          <a:p>
            <a:r>
              <a:rPr lang="de-DE" sz="2400" dirty="0"/>
              <a:t>Zweidrahtbus</a:t>
            </a:r>
          </a:p>
          <a:p>
            <a:r>
              <a:rPr lang="de-DE" sz="2400" dirty="0"/>
              <a:t>Geeignet für kurze Distanzen (abhängig vom Takt auch längere Distanz)</a:t>
            </a:r>
          </a:p>
          <a:p>
            <a:r>
              <a:rPr lang="de-DE" sz="2400" dirty="0"/>
              <a:t>Aus Lizenzgründen auch TWI (</a:t>
            </a:r>
            <a:r>
              <a:rPr lang="de-DE" sz="2400" dirty="0" err="1"/>
              <a:t>Two</a:t>
            </a:r>
            <a:r>
              <a:rPr lang="de-DE" sz="2400" dirty="0"/>
              <a:t> Wire Interface) genannt</a:t>
            </a:r>
          </a:p>
          <a:p>
            <a:r>
              <a:rPr lang="de-DE" sz="2400" dirty="0"/>
              <a:t>Übertragungsraten von 100 Kbit/s (Standard Mode) bis zu 3,4 Mbit/s (High Speed Mode).Der Slave mit der geringsten Datenübertragungsrate bestimmt die maximale Geschwindigkeit.</a:t>
            </a:r>
            <a:endParaRPr lang="de-DE" sz="20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4929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26588-1CD8-682F-BD95-BA612560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de-DE" baseline="30000" dirty="0"/>
              <a:t>2</a:t>
            </a:r>
            <a:r>
              <a:rPr lang="de-DE" dirty="0"/>
              <a:t>C – Bus (</a:t>
            </a:r>
            <a:r>
              <a:rPr lang="de-DE" dirty="0" err="1"/>
              <a:t>Inter</a:t>
            </a:r>
            <a:r>
              <a:rPr lang="de-DE" dirty="0"/>
              <a:t> Integrated </a:t>
            </a:r>
            <a:r>
              <a:rPr lang="de-DE" dirty="0" err="1"/>
              <a:t>Circuits</a:t>
            </a:r>
            <a:r>
              <a:rPr lang="de-DE" dirty="0"/>
              <a:t>)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FE9959-E328-5D45-FC14-CAEA3790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99" y="1690688"/>
            <a:ext cx="8455702" cy="475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2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Breitbild</PresentationFormat>
  <Paragraphs>83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</vt:lpstr>
      <vt:lpstr>Bauteil  LCD 1602 mit IC2-Modul</vt:lpstr>
      <vt:lpstr>Das Bauteil LCD 1602 (ohne IC2 Modul)</vt:lpstr>
      <vt:lpstr>LCD 1602 mit I2C Modul</vt:lpstr>
      <vt:lpstr>LCD 1602 Display Block Diagramm</vt:lpstr>
      <vt:lpstr>LCD 1602 Display Power Supply Block Diagramm</vt:lpstr>
      <vt:lpstr>I2C – Bus (Inter Integrated Circuits) </vt:lpstr>
      <vt:lpstr>I2C – Bus (Inter Integrated Circuits) </vt:lpstr>
      <vt:lpstr>I2C – Bus (Inter Integrated Circuits) </vt:lpstr>
      <vt:lpstr>I2C – Bus (Inter Integrated Circuits) </vt:lpstr>
      <vt:lpstr>I2C – Bus (Inter Integrated Circuits) </vt:lpstr>
      <vt:lpstr>I2C – Bus Protokolldaten</vt:lpstr>
      <vt:lpstr>I2C – Bus – Start und Stop</vt:lpstr>
      <vt:lpstr>Breadboard Setup LCD 1602 I2C Bus</vt:lpstr>
      <vt:lpstr>Standard Verdrahtung LCD1602 I2C mit ESP32</vt:lpstr>
      <vt:lpstr>LCD Display 1602 mit I2C Adapter</vt:lpstr>
      <vt:lpstr>Anschlüsse LCD Display 1602</vt:lpstr>
      <vt:lpstr>Kompletter Hardware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Akif Güzel</dc:creator>
  <cp:lastModifiedBy>Akif Güzel</cp:lastModifiedBy>
  <cp:revision>6</cp:revision>
  <dcterms:created xsi:type="dcterms:W3CDTF">2025-01-29T08:11:20Z</dcterms:created>
  <dcterms:modified xsi:type="dcterms:W3CDTF">2025-01-31T19:07:49Z</dcterms:modified>
</cp:coreProperties>
</file>