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6" r:id="rId4"/>
    <p:sldId id="257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663300"/>
    <a:srgbClr val="120DE1"/>
    <a:srgbClr val="FF89FF"/>
    <a:srgbClr val="FF29FF"/>
    <a:srgbClr val="007E39"/>
    <a:srgbClr val="004821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1" d="100"/>
          <a:sy n="61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8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0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1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4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59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6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8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8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73BC4-58B0-4F56-8524-82C5126A240B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0EBDDE-B444-4C8E-9BB1-39FA6E001E1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528D0-A7B4-4F33-98A2-8F6DF524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Capsone</a:t>
            </a:r>
            <a:r>
              <a:rPr lang="en-GB" dirty="0"/>
              <a:t> Project : The clash of Neighbours in Toronto city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767075-3F2C-419F-A4DF-C117FD0A2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This is the Final Assignment of Coursera course to Applied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3555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F37A5-3040-40BE-BEC8-F189A55D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51" y="20462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CA" sz="3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Find The Best Neighborhood In Toronto city Based On Specific Needs And Requirements From The Robert’s Family ?</a:t>
            </a:r>
            <a:r>
              <a:rPr lang="en-CA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b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dirty="0"/>
              <a:t> 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3A2A050-F9A4-40A9-AD08-A4B224612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51" t="29538" r="7772" b="7419"/>
          <a:stretch/>
        </p:blipFill>
        <p:spPr>
          <a:xfrm>
            <a:off x="443329" y="1898376"/>
            <a:ext cx="8981248" cy="4259200"/>
          </a:xfrm>
        </p:spPr>
      </p:pic>
      <p:pic>
        <p:nvPicPr>
          <p:cNvPr id="7" name="Graphique 6" descr="Tête avec engrenages">
            <a:extLst>
              <a:ext uri="{FF2B5EF4-FFF2-40B4-BE49-F238E27FC236}">
                <a16:creationId xmlns:a16="http://schemas.microsoft.com/office/drawing/2014/main" id="{08810746-D537-41E5-8E71-C3518073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133" y="5311402"/>
            <a:ext cx="914400" cy="914400"/>
          </a:xfrm>
          <a:prstGeom prst="rect">
            <a:avLst/>
          </a:prstGeom>
        </p:spPr>
      </p:pic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709B2DAB-0590-4F6C-96D2-E4CC4A1BE76B}"/>
              </a:ext>
            </a:extLst>
          </p:cNvPr>
          <p:cNvSpPr/>
          <p:nvPr/>
        </p:nvSpPr>
        <p:spPr>
          <a:xfrm>
            <a:off x="6691315" y="4905003"/>
            <a:ext cx="2733261" cy="1320800"/>
          </a:xfrm>
          <a:prstGeom prst="wedgeEllipseCallout">
            <a:avLst>
              <a:gd name="adj1" fmla="val -58490"/>
              <a:gd name="adj2" fmla="val 2700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120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FC8D2-EF27-4B30-8329-4858A32860FE}"/>
              </a:ext>
            </a:extLst>
          </p:cNvPr>
          <p:cNvSpPr txBox="1"/>
          <p:nvPr/>
        </p:nvSpPr>
        <p:spPr>
          <a:xfrm>
            <a:off x="6890097" y="5074433"/>
            <a:ext cx="273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I choose my Neighbours among all these possibilities  ? </a:t>
            </a:r>
          </a:p>
        </p:txBody>
      </p:sp>
      <p:pic>
        <p:nvPicPr>
          <p:cNvPr id="9" name="Graphique 8" descr="Carte avec repère">
            <a:extLst>
              <a:ext uri="{FF2B5EF4-FFF2-40B4-BE49-F238E27FC236}">
                <a16:creationId xmlns:a16="http://schemas.microsoft.com/office/drawing/2014/main" id="{C7B36873-EBAC-4A43-9230-0A8EFF27E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9527" y="7250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77A0250-932B-42E8-A23A-C6AC236449B1}"/>
              </a:ext>
            </a:extLst>
          </p:cNvPr>
          <p:cNvSpPr/>
          <p:nvPr/>
        </p:nvSpPr>
        <p:spPr>
          <a:xfrm>
            <a:off x="603321" y="1997609"/>
            <a:ext cx="8828551" cy="38869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FBC3369-6EF6-4486-B4AF-CB0A16870275}"/>
              </a:ext>
            </a:extLst>
          </p:cNvPr>
          <p:cNvSpPr txBox="1">
            <a:spLocks/>
          </p:cNvSpPr>
          <p:nvPr/>
        </p:nvSpPr>
        <p:spPr>
          <a:xfrm>
            <a:off x="1112698" y="16486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/>
              <a:t>Problem </a:t>
            </a:r>
            <a:r>
              <a:rPr lang="en-GB" sz="4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CA" sz="4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specific needs and requirements for this family ?</a:t>
            </a:r>
            <a:r>
              <a:rPr lang="en-CA" sz="47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br>
              <a:rPr lang="fr-FR" sz="4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dirty="0"/>
              <a:t>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67403C6-C959-47E5-B62B-598BD0ED3B77}"/>
              </a:ext>
            </a:extLst>
          </p:cNvPr>
          <p:cNvSpPr txBox="1">
            <a:spLocks/>
          </p:cNvSpPr>
          <p:nvPr/>
        </p:nvSpPr>
        <p:spPr>
          <a:xfrm>
            <a:off x="713014" y="2250939"/>
            <a:ext cx="8094434" cy="3062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37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r-FR" sz="5300" dirty="0"/>
              <a:t>Good </a:t>
            </a:r>
            <a:r>
              <a:rPr lang="en-GB" sz="5300" dirty="0"/>
              <a:t>schools</a:t>
            </a:r>
            <a:r>
              <a:rPr lang="fr-FR" sz="5300" dirty="0"/>
              <a:t> for </a:t>
            </a:r>
            <a:r>
              <a:rPr lang="fr-FR" sz="5300" dirty="0" err="1"/>
              <a:t>their</a:t>
            </a:r>
            <a:r>
              <a:rPr lang="fr-FR" sz="5300" dirty="0"/>
              <a:t> kids </a:t>
            </a:r>
          </a:p>
          <a:p>
            <a:pPr algn="l"/>
            <a:endParaRPr lang="fr-FR" sz="53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300" dirty="0"/>
              <a:t>Sports and cultural facilities</a:t>
            </a:r>
          </a:p>
          <a:p>
            <a:pPr algn="l"/>
            <a:endParaRPr lang="en-GB" sz="53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300" dirty="0"/>
              <a:t>green spaces and parks</a:t>
            </a:r>
          </a:p>
          <a:p>
            <a:pPr algn="l"/>
            <a:endParaRPr lang="en-GB" sz="53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300" dirty="0"/>
              <a:t>fresh market, farmers market, grocery store and restaurant</a:t>
            </a:r>
          </a:p>
        </p:txBody>
      </p:sp>
      <p:pic>
        <p:nvPicPr>
          <p:cNvPr id="9" name="Graphique 8" descr="Kiosque">
            <a:extLst>
              <a:ext uri="{FF2B5EF4-FFF2-40B4-BE49-F238E27FC236}">
                <a16:creationId xmlns:a16="http://schemas.microsoft.com/office/drawing/2014/main" id="{F4515567-5085-43FF-BFA0-48653C12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360" y="5196989"/>
            <a:ext cx="681968" cy="681968"/>
          </a:xfrm>
          <a:prstGeom prst="rect">
            <a:avLst/>
          </a:prstGeom>
        </p:spPr>
      </p:pic>
      <p:pic>
        <p:nvPicPr>
          <p:cNvPr id="11" name="Graphique 10" descr="Palette">
            <a:extLst>
              <a:ext uri="{FF2B5EF4-FFF2-40B4-BE49-F238E27FC236}">
                <a16:creationId xmlns:a16="http://schemas.microsoft.com/office/drawing/2014/main" id="{049565F9-1A83-4193-813E-0D6E1125C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2888" y="3120495"/>
            <a:ext cx="658050" cy="658050"/>
          </a:xfrm>
          <a:prstGeom prst="rect">
            <a:avLst/>
          </a:prstGeom>
        </p:spPr>
      </p:pic>
      <p:pic>
        <p:nvPicPr>
          <p:cNvPr id="13" name="Graphique 12" descr="Drame">
            <a:extLst>
              <a:ext uri="{FF2B5EF4-FFF2-40B4-BE49-F238E27FC236}">
                <a16:creationId xmlns:a16="http://schemas.microsoft.com/office/drawing/2014/main" id="{F4A49218-B6DB-440D-9326-2D93195C5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3967" y="3028452"/>
            <a:ext cx="802033" cy="802033"/>
          </a:xfrm>
          <a:prstGeom prst="rect">
            <a:avLst/>
          </a:prstGeom>
        </p:spPr>
      </p:pic>
      <p:pic>
        <p:nvPicPr>
          <p:cNvPr id="17" name="Graphique 16" descr="Guitare électrique">
            <a:extLst>
              <a:ext uri="{FF2B5EF4-FFF2-40B4-BE49-F238E27FC236}">
                <a16:creationId xmlns:a16="http://schemas.microsoft.com/office/drawing/2014/main" id="{223DAE35-6AB2-4D44-8FB5-AC0B7F820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3493" y="3028452"/>
            <a:ext cx="883677" cy="883677"/>
          </a:xfrm>
          <a:prstGeom prst="rect">
            <a:avLst/>
          </a:prstGeom>
        </p:spPr>
      </p:pic>
      <p:pic>
        <p:nvPicPr>
          <p:cNvPr id="23" name="Graphique 22" descr="Salle de classe">
            <a:extLst>
              <a:ext uri="{FF2B5EF4-FFF2-40B4-BE49-F238E27FC236}">
                <a16:creationId xmlns:a16="http://schemas.microsoft.com/office/drawing/2014/main" id="{881354D7-179A-4A74-8BE4-1FAFC6D77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0478" y="2364521"/>
            <a:ext cx="658051" cy="658051"/>
          </a:xfrm>
          <a:prstGeom prst="rect">
            <a:avLst/>
          </a:prstGeom>
        </p:spPr>
      </p:pic>
      <p:pic>
        <p:nvPicPr>
          <p:cNvPr id="25" name="Graphique 24" descr="Atome">
            <a:extLst>
              <a:ext uri="{FF2B5EF4-FFF2-40B4-BE49-F238E27FC236}">
                <a16:creationId xmlns:a16="http://schemas.microsoft.com/office/drawing/2014/main" id="{7EA50605-C940-4652-B21B-502428F4AE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47572" y="2407096"/>
            <a:ext cx="547496" cy="547496"/>
          </a:xfrm>
          <a:prstGeom prst="rect">
            <a:avLst/>
          </a:prstGeom>
        </p:spPr>
      </p:pic>
      <p:pic>
        <p:nvPicPr>
          <p:cNvPr id="29" name="Graphique 28" descr="Toque d'étudiant">
            <a:extLst>
              <a:ext uri="{FF2B5EF4-FFF2-40B4-BE49-F238E27FC236}">
                <a16:creationId xmlns:a16="http://schemas.microsoft.com/office/drawing/2014/main" id="{B08DA10F-3825-43F5-B48B-639AA019EC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0009" y="2364522"/>
            <a:ext cx="687451" cy="687451"/>
          </a:xfrm>
          <a:prstGeom prst="rect">
            <a:avLst/>
          </a:prstGeom>
        </p:spPr>
      </p:pic>
      <p:pic>
        <p:nvPicPr>
          <p:cNvPr id="31" name="Graphique 30" descr="Tubes à essai">
            <a:extLst>
              <a:ext uri="{FF2B5EF4-FFF2-40B4-BE49-F238E27FC236}">
                <a16:creationId xmlns:a16="http://schemas.microsoft.com/office/drawing/2014/main" id="{71BBFAA1-C454-4619-BAC5-AAD75E05C0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21864" y="2394095"/>
            <a:ext cx="492441" cy="492441"/>
          </a:xfrm>
          <a:prstGeom prst="rect">
            <a:avLst/>
          </a:prstGeom>
        </p:spPr>
      </p:pic>
      <p:pic>
        <p:nvPicPr>
          <p:cNvPr id="33" name="Graphique 32" descr="Microscope">
            <a:extLst>
              <a:ext uri="{FF2B5EF4-FFF2-40B4-BE49-F238E27FC236}">
                <a16:creationId xmlns:a16="http://schemas.microsoft.com/office/drawing/2014/main" id="{1A402086-A35C-4A9A-9A33-2DC77011FC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1904" y="2275740"/>
            <a:ext cx="674772" cy="674772"/>
          </a:xfrm>
          <a:prstGeom prst="rect">
            <a:avLst/>
          </a:prstGeom>
        </p:spPr>
      </p:pic>
      <p:pic>
        <p:nvPicPr>
          <p:cNvPr id="39" name="Graphique 38" descr="Montagnes">
            <a:extLst>
              <a:ext uri="{FF2B5EF4-FFF2-40B4-BE49-F238E27FC236}">
                <a16:creationId xmlns:a16="http://schemas.microsoft.com/office/drawing/2014/main" id="{117DED10-ABD3-481F-8FD7-70159F9F18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00032" y="3774845"/>
            <a:ext cx="727067" cy="727067"/>
          </a:xfrm>
          <a:prstGeom prst="rect">
            <a:avLst/>
          </a:prstGeom>
        </p:spPr>
      </p:pic>
      <p:pic>
        <p:nvPicPr>
          <p:cNvPr id="43" name="Graphique 42" descr="Coupe à fruits">
            <a:extLst>
              <a:ext uri="{FF2B5EF4-FFF2-40B4-BE49-F238E27FC236}">
                <a16:creationId xmlns:a16="http://schemas.microsoft.com/office/drawing/2014/main" id="{C6B704FB-E9B0-4FA7-96CA-91D2070DB8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22021" y="5313348"/>
            <a:ext cx="484767" cy="484767"/>
          </a:xfrm>
          <a:prstGeom prst="rect">
            <a:avLst/>
          </a:prstGeom>
        </p:spPr>
      </p:pic>
      <p:pic>
        <p:nvPicPr>
          <p:cNvPr id="45" name="Graphique 44" descr="Scène de forêt">
            <a:extLst>
              <a:ext uri="{FF2B5EF4-FFF2-40B4-BE49-F238E27FC236}">
                <a16:creationId xmlns:a16="http://schemas.microsoft.com/office/drawing/2014/main" id="{C264C92D-43AA-449B-A8F5-217075D7EA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43154" y="3803756"/>
            <a:ext cx="626494" cy="626494"/>
          </a:xfrm>
          <a:prstGeom prst="rect">
            <a:avLst/>
          </a:prstGeom>
        </p:spPr>
      </p:pic>
      <p:pic>
        <p:nvPicPr>
          <p:cNvPr id="47" name="Graphique 46" descr="Scène de colline">
            <a:extLst>
              <a:ext uri="{FF2B5EF4-FFF2-40B4-BE49-F238E27FC236}">
                <a16:creationId xmlns:a16="http://schemas.microsoft.com/office/drawing/2014/main" id="{6425574D-4E4F-4581-92F5-2477A1FE0D5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70672" y="3798343"/>
            <a:ext cx="629351" cy="629351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C73702A-351C-4CE8-BBA5-5DB04D658848}"/>
              </a:ext>
            </a:extLst>
          </p:cNvPr>
          <p:cNvSpPr txBox="1"/>
          <p:nvPr/>
        </p:nvSpPr>
        <p:spPr>
          <a:xfrm>
            <a:off x="964097" y="1425797"/>
            <a:ext cx="6464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dirty="0" err="1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They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need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find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nearby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their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 house : </a:t>
            </a:r>
          </a:p>
        </p:txBody>
      </p:sp>
      <p:pic>
        <p:nvPicPr>
          <p:cNvPr id="52" name="Graphique 51" descr="Fourchette et couteau">
            <a:extLst>
              <a:ext uri="{FF2B5EF4-FFF2-40B4-BE49-F238E27FC236}">
                <a16:creationId xmlns:a16="http://schemas.microsoft.com/office/drawing/2014/main" id="{5F08C8FF-660D-4425-B8BD-763AADAC4B5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80892" y="5243705"/>
            <a:ext cx="588827" cy="588827"/>
          </a:xfrm>
          <a:prstGeom prst="rect">
            <a:avLst/>
          </a:prstGeom>
        </p:spPr>
      </p:pic>
      <p:pic>
        <p:nvPicPr>
          <p:cNvPr id="54" name="Graphique 53" descr="Tennis">
            <a:extLst>
              <a:ext uri="{FF2B5EF4-FFF2-40B4-BE49-F238E27FC236}">
                <a16:creationId xmlns:a16="http://schemas.microsoft.com/office/drawing/2014/main" id="{13CA5C00-0184-452B-8C29-2A8FECE811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527848" y="3165146"/>
            <a:ext cx="602773" cy="602773"/>
          </a:xfrm>
          <a:prstGeom prst="rect">
            <a:avLst/>
          </a:prstGeom>
        </p:spPr>
      </p:pic>
      <p:pic>
        <p:nvPicPr>
          <p:cNvPr id="56" name="Graphique 55" descr="Thé">
            <a:extLst>
              <a:ext uri="{FF2B5EF4-FFF2-40B4-BE49-F238E27FC236}">
                <a16:creationId xmlns:a16="http://schemas.microsoft.com/office/drawing/2014/main" id="{D9012C99-4854-4D1E-9C1D-3809D11EFA4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07035" y="5196989"/>
            <a:ext cx="681968" cy="681968"/>
          </a:xfrm>
          <a:prstGeom prst="rect">
            <a:avLst/>
          </a:prstGeom>
        </p:spPr>
      </p:pic>
      <p:pic>
        <p:nvPicPr>
          <p:cNvPr id="58" name="Graphique 57" descr="Pâtes">
            <a:extLst>
              <a:ext uri="{FF2B5EF4-FFF2-40B4-BE49-F238E27FC236}">
                <a16:creationId xmlns:a16="http://schemas.microsoft.com/office/drawing/2014/main" id="{D6878794-380C-4936-A085-EC843910874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15400" y="5239269"/>
            <a:ext cx="620407" cy="6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8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29486-AE63-443B-8ABB-A1599F2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5" y="470452"/>
            <a:ext cx="8596668" cy="1320800"/>
          </a:xfrm>
        </p:spPr>
        <p:txBody>
          <a:bodyPr/>
          <a:lstStyle/>
          <a:p>
            <a:r>
              <a:rPr lang="en-GB" dirty="0"/>
              <a:t>Data analysis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20F5815-7F03-4381-A539-2D4CD9C01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65" t="51238" r="6615" b="16099"/>
          <a:stretch/>
        </p:blipFill>
        <p:spPr>
          <a:xfrm>
            <a:off x="90925" y="1976838"/>
            <a:ext cx="9789265" cy="2356623"/>
          </a:xfrm>
        </p:spPr>
      </p:pic>
    </p:spTree>
    <p:extLst>
      <p:ext uri="{BB962C8B-B14F-4D97-AF65-F5344CB8AC3E}">
        <p14:creationId xmlns:p14="http://schemas.microsoft.com/office/powerpoint/2010/main" val="168321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C0DB-5CB9-426C-8782-0A8C8157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DABF5D6A-439E-47A8-9203-F1FE31928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02" t="32925" r="8035" b="11242"/>
          <a:stretch/>
        </p:blipFill>
        <p:spPr>
          <a:xfrm>
            <a:off x="323884" y="1659835"/>
            <a:ext cx="9247497" cy="3833315"/>
          </a:xfrm>
        </p:spPr>
      </p:pic>
    </p:spTree>
    <p:extLst>
      <p:ext uri="{BB962C8B-B14F-4D97-AF65-F5344CB8AC3E}">
        <p14:creationId xmlns:p14="http://schemas.microsoft.com/office/powerpoint/2010/main" val="8725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08B4E-AB8E-484F-BDE7-8FBAD957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DADBCF-085A-4C07-94EC-938AF03DA32F}"/>
              </a:ext>
            </a:extLst>
          </p:cNvPr>
          <p:cNvSpPr txBox="1"/>
          <p:nvPr/>
        </p:nvSpPr>
        <p:spPr>
          <a:xfrm>
            <a:off x="804375" y="1575037"/>
            <a:ext cx="83425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k-means algorithm to group neighborhoods into cluster, each cluster present similar most common venue. The dataset include the frequency of the 5</a:t>
            </a:r>
            <a:r>
              <a:rPr lang="en-US" sz="2000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common venues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022FF71-B623-4FBE-85F5-FEA3B324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7" t="56221" r="51865" b="21619"/>
          <a:stretch/>
        </p:blipFill>
        <p:spPr bwMode="auto">
          <a:xfrm>
            <a:off x="2678177" y="2895837"/>
            <a:ext cx="6595825" cy="2519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397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1C8D6-3F7C-442F-8959-09803811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Discussion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F1F015-0CD0-4DE7-AF39-8A6146017D2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273" t="21491" b="6440"/>
          <a:stretch/>
        </p:blipFill>
        <p:spPr bwMode="auto">
          <a:xfrm>
            <a:off x="768406" y="2275726"/>
            <a:ext cx="8596312" cy="3640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E922A0-F647-4FA1-B4D4-7C87B85A4B61}"/>
              </a:ext>
            </a:extLst>
          </p:cNvPr>
          <p:cNvSpPr txBox="1"/>
          <p:nvPr/>
        </p:nvSpPr>
        <p:spPr>
          <a:xfrm>
            <a:off x="1200807" y="1459423"/>
            <a:ext cx="8342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a summary of cluster 2 with the 10 most common venue. </a:t>
            </a:r>
          </a:p>
        </p:txBody>
      </p:sp>
    </p:spTree>
    <p:extLst>
      <p:ext uri="{BB962C8B-B14F-4D97-AF65-F5344CB8AC3E}">
        <p14:creationId xmlns:p14="http://schemas.microsoft.com/office/powerpoint/2010/main" val="294150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EBBD9-6B69-4051-9C06-0F80666B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939D5-4AFE-4D26-8045-CA185291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k-means algorithm to group neighborhoods into cluster, each cluster present similar most common venue.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we analyze each of the 7 clusters, we find that only cluster 2 exhibits requirements of Robert’s family. Indeed, we see that we can find “Park” as 1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most common venue and “Playground” or “Swim school” which are among the requirements of the Robert’s family. </a:t>
            </a:r>
            <a:endParaRPr lang="fr-F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80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231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Facette</vt:lpstr>
      <vt:lpstr>Capsone Project : The clash of Neighbours in Toronto city </vt:lpstr>
      <vt:lpstr>Problem : How To Find The Best Neighborhood In Toronto city Based On Specific Needs And Requirements From The Robert’s Family ?   </vt:lpstr>
      <vt:lpstr>Présentation PowerPoint</vt:lpstr>
      <vt:lpstr>Data analysis</vt:lpstr>
      <vt:lpstr>Data analysis</vt:lpstr>
      <vt:lpstr>Results and Discussion  </vt:lpstr>
      <vt:lpstr>Results and 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Maya Guillaumont</dc:creator>
  <cp:lastModifiedBy>Maya Guillaumont</cp:lastModifiedBy>
  <cp:revision>17</cp:revision>
  <dcterms:created xsi:type="dcterms:W3CDTF">2020-11-30T14:50:18Z</dcterms:created>
  <dcterms:modified xsi:type="dcterms:W3CDTF">2020-12-01T18:01:55Z</dcterms:modified>
</cp:coreProperties>
</file>