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93" r:id="rId3"/>
    <p:sldId id="291" r:id="rId4"/>
    <p:sldId id="292" r:id="rId5"/>
    <p:sldId id="297" r:id="rId6"/>
    <p:sldId id="298" r:id="rId7"/>
    <p:sldId id="308" r:id="rId8"/>
    <p:sldId id="294" r:id="rId9"/>
    <p:sldId id="303" r:id="rId10"/>
    <p:sldId id="305" r:id="rId11"/>
    <p:sldId id="309" r:id="rId12"/>
    <p:sldId id="306" r:id="rId13"/>
    <p:sldId id="307" r:id="rId14"/>
    <p:sldId id="295" r:id="rId15"/>
    <p:sldId id="296" r:id="rId16"/>
  </p:sldIdLst>
  <p:sldSz cx="9144000" cy="5143500" type="screen16x9"/>
  <p:notesSz cx="6858000" cy="9144000"/>
  <p:embeddedFontLst>
    <p:embeddedFont>
      <p:font typeface="Squada One" panose="020B0604020202020204" charset="0"/>
      <p:regular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50"/>
  </p:normalViewPr>
  <p:slideViewPr>
    <p:cSldViewPr snapToGrid="0">
      <p:cViewPr varScale="1">
        <p:scale>
          <a:sx n="92" d="100"/>
          <a:sy n="92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643" y="309642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93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24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3" y="4107081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368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3685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3685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7998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47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3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3209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93" y="120464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[X1,Y1,-3 ]</a:t>
            </a:r>
            <a:endParaRPr lang="sv-SE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31405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[X2,Y2,1]</a:t>
            </a:r>
            <a:endParaRPr lang="sv-SE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[X3,Y3,3]</a:t>
            </a:r>
            <a:endParaRPr lang="sv-SE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[X4,Y4,5]</a:t>
            </a:r>
            <a:endParaRPr lang="sv-SE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2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12" grpId="0" animBg="1"/>
      <p:bldP spid="13" grpId="0" animBg="1"/>
      <p:bldP spid="17" grpId="0" animBg="1"/>
      <p:bldP spid="19" grpId="0" animBg="1"/>
      <p:bldP spid="39" grpId="0" animBg="1"/>
      <p:bldP spid="50" grpId="0" animBg="1"/>
      <p:bldP spid="49" grpId="0" animBg="1"/>
      <p:bldP spid="51" grpId="0" animBg="1"/>
      <p:bldP spid="52" grpId="0" animBg="1"/>
      <p:bldP spid="11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du jeu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33858" y="107942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Squada One" panose="020B0604020202020204" charset="0"/>
              </a:rPr>
              <a:t>Différence du nombre de pions</a:t>
            </a:r>
            <a:endParaRPr lang="fr-FR" sz="1800" b="1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1725757"/>
            <a:ext cx="1705793" cy="1710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0" y="2826327"/>
            <a:ext cx="4099070" cy="1908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7730" y="2179996"/>
            <a:ext cx="20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Squada One" panose="020B0604020202020204" charset="0"/>
              </a:rPr>
              <a:t>Coefficients selon la position des pions</a:t>
            </a:r>
            <a:endParaRPr lang="fr-FR" sz="1800" b="1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1976" y="983100"/>
            <a:ext cx="3282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1"/>
                </a:solidFill>
                <a:latin typeface="Squada One" panose="020B0604020202020204" charset="0"/>
              </a:rPr>
              <a:t>Efficacité pour trouver le meilleur coup à jouer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1"/>
                </a:solidFill>
                <a:latin typeface="Squada One" panose="020B0604020202020204" charset="0"/>
              </a:rPr>
              <a:t>Applicable à beaucoup de situations, pas uniquement à Othello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1"/>
                </a:solidFill>
                <a:latin typeface="Squada One" panose="020B0604020202020204" charset="0"/>
              </a:rPr>
              <a:t>Ajustable pour modifier la difficulté (fonction d’évaluation, profondeur,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1"/>
                </a:solidFill>
                <a:latin typeface="Squada One" panose="020B0604020202020204" charset="0"/>
              </a:rPr>
              <a:t>Algorithme récursif simple à implémenter</a:t>
            </a: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5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1"/>
                </a:solidFill>
                <a:latin typeface="Squada One" panose="020B0604020202020204" charset="0"/>
              </a:rPr>
              <a:t>Coût mémoire très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bg1"/>
                </a:solidFill>
                <a:latin typeface="Squada One" panose="020B0604020202020204" charset="0"/>
              </a:rPr>
              <a:t>Non applicable à des jeux avec de gros facteurs d’embranchements (échecs par exemple)</a:t>
            </a: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114331" y="2522516"/>
            <a:ext cx="1572963" cy="147757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363382" y="166631"/>
            <a:ext cx="1572963" cy="1477576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7139" y="160741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1543338" y="2348657"/>
            <a:ext cx="796002" cy="771468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5400000">
            <a:off x="363382" y="239988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" name="Google Shape;750;p32">
            <a:extLst>
              <a:ext uri="{FF2B5EF4-FFF2-40B4-BE49-F238E27FC236}">
                <a16:creationId xmlns:a16="http://schemas.microsoft.com/office/drawing/2014/main" id="{E9D846E9-A9E7-41BD-9A1D-3B4C08294453}"/>
              </a:ext>
            </a:extLst>
          </p:cNvPr>
          <p:cNvSpPr/>
          <p:nvPr/>
        </p:nvSpPr>
        <p:spPr>
          <a:xfrm>
            <a:off x="1611125" y="2348142"/>
            <a:ext cx="646300" cy="845114"/>
          </a:xfrm>
          <a:custGeom>
            <a:avLst/>
            <a:gdLst/>
            <a:ahLst/>
            <a:cxnLst/>
            <a:rect l="l" t="t" r="r" b="b"/>
            <a:pathLst>
              <a:path w="9421" h="12671" extrusionOk="0">
                <a:moveTo>
                  <a:pt x="4884" y="825"/>
                </a:moveTo>
                <a:cubicBezTo>
                  <a:pt x="6994" y="825"/>
                  <a:pt x="8633" y="2463"/>
                  <a:pt x="8633" y="4542"/>
                </a:cubicBezTo>
                <a:cubicBezTo>
                  <a:pt x="8570" y="6023"/>
                  <a:pt x="7688" y="7378"/>
                  <a:pt x="6364" y="7945"/>
                </a:cubicBezTo>
                <a:cubicBezTo>
                  <a:pt x="6207" y="8039"/>
                  <a:pt x="6112" y="8165"/>
                  <a:pt x="6112" y="8354"/>
                </a:cubicBezTo>
                <a:lnTo>
                  <a:pt x="6112" y="8543"/>
                </a:lnTo>
                <a:lnTo>
                  <a:pt x="3623" y="8543"/>
                </a:lnTo>
                <a:lnTo>
                  <a:pt x="3623" y="8354"/>
                </a:lnTo>
                <a:cubicBezTo>
                  <a:pt x="3623" y="8197"/>
                  <a:pt x="3560" y="8039"/>
                  <a:pt x="3403" y="7945"/>
                </a:cubicBezTo>
                <a:cubicBezTo>
                  <a:pt x="1828" y="7251"/>
                  <a:pt x="914" y="5582"/>
                  <a:pt x="1229" y="3880"/>
                </a:cubicBezTo>
                <a:cubicBezTo>
                  <a:pt x="1481" y="2431"/>
                  <a:pt x="2647" y="1203"/>
                  <a:pt x="4096" y="888"/>
                </a:cubicBezTo>
                <a:cubicBezTo>
                  <a:pt x="4379" y="856"/>
                  <a:pt x="4663" y="825"/>
                  <a:pt x="4884" y="825"/>
                </a:cubicBezTo>
                <a:close/>
                <a:moveTo>
                  <a:pt x="6081" y="9362"/>
                </a:moveTo>
                <a:lnTo>
                  <a:pt x="6081" y="10213"/>
                </a:lnTo>
                <a:lnTo>
                  <a:pt x="3592" y="10213"/>
                </a:lnTo>
                <a:lnTo>
                  <a:pt x="3592" y="9362"/>
                </a:lnTo>
                <a:close/>
                <a:moveTo>
                  <a:pt x="5986" y="11032"/>
                </a:moveTo>
                <a:cubicBezTo>
                  <a:pt x="5829" y="11505"/>
                  <a:pt x="5419" y="11851"/>
                  <a:pt x="4852" y="11851"/>
                </a:cubicBezTo>
                <a:cubicBezTo>
                  <a:pt x="4316" y="11851"/>
                  <a:pt x="3875" y="11505"/>
                  <a:pt x="3686" y="11032"/>
                </a:cubicBezTo>
                <a:close/>
                <a:moveTo>
                  <a:pt x="4842" y="0"/>
                </a:moveTo>
                <a:cubicBezTo>
                  <a:pt x="4526" y="0"/>
                  <a:pt x="4202" y="32"/>
                  <a:pt x="3875" y="100"/>
                </a:cubicBezTo>
                <a:cubicBezTo>
                  <a:pt x="2111" y="509"/>
                  <a:pt x="693" y="1959"/>
                  <a:pt x="378" y="3723"/>
                </a:cubicBezTo>
                <a:cubicBezTo>
                  <a:pt x="0" y="5834"/>
                  <a:pt x="1071" y="7724"/>
                  <a:pt x="2773" y="8575"/>
                </a:cubicBezTo>
                <a:lnTo>
                  <a:pt x="2773" y="10591"/>
                </a:lnTo>
                <a:cubicBezTo>
                  <a:pt x="2773" y="11725"/>
                  <a:pt x="3718" y="12670"/>
                  <a:pt x="4852" y="12670"/>
                </a:cubicBezTo>
                <a:cubicBezTo>
                  <a:pt x="5986" y="12670"/>
                  <a:pt x="6963" y="11725"/>
                  <a:pt x="6963" y="10591"/>
                </a:cubicBezTo>
                <a:lnTo>
                  <a:pt x="6963" y="8575"/>
                </a:lnTo>
                <a:cubicBezTo>
                  <a:pt x="8444" y="7787"/>
                  <a:pt x="9420" y="6243"/>
                  <a:pt x="9420" y="4511"/>
                </a:cubicBezTo>
                <a:cubicBezTo>
                  <a:pt x="9392" y="1995"/>
                  <a:pt x="7331" y="0"/>
                  <a:pt x="48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31B869-F808-42D5-B973-3E54CEE225D4}"/>
              </a:ext>
            </a:extLst>
          </p:cNvPr>
          <p:cNvGrpSpPr/>
          <p:nvPr/>
        </p:nvGrpSpPr>
        <p:grpSpPr>
          <a:xfrm>
            <a:off x="2303743" y="2410916"/>
            <a:ext cx="168416" cy="532377"/>
            <a:chOff x="2949919" y="893012"/>
            <a:chExt cx="107167" cy="344611"/>
          </a:xfrm>
        </p:grpSpPr>
        <p:sp>
          <p:nvSpPr>
            <p:cNvPr id="64" name="Google Shape;754;p32">
              <a:extLst>
                <a:ext uri="{FF2B5EF4-FFF2-40B4-BE49-F238E27FC236}">
                  <a16:creationId xmlns:a16="http://schemas.microsoft.com/office/drawing/2014/main" id="{48CAF0AA-3C4A-4AE0-ADE0-3C78C3415BE2}"/>
                </a:ext>
              </a:extLst>
            </p:cNvPr>
            <p:cNvSpPr/>
            <p:nvPr/>
          </p:nvSpPr>
          <p:spPr>
            <a:xfrm>
              <a:off x="2949919" y="1194597"/>
              <a:ext cx="45831" cy="43026"/>
            </a:xfrm>
            <a:custGeom>
              <a:avLst/>
              <a:gdLst/>
              <a:ahLst/>
              <a:cxnLst/>
              <a:rect l="l" t="t" r="r" b="b"/>
              <a:pathLst>
                <a:path w="1292" h="1213" extrusionOk="0">
                  <a:moveTo>
                    <a:pt x="425" y="0"/>
                  </a:moveTo>
                  <a:cubicBezTo>
                    <a:pt x="315" y="0"/>
                    <a:pt x="205" y="39"/>
                    <a:pt x="126" y="118"/>
                  </a:cubicBezTo>
                  <a:cubicBezTo>
                    <a:pt x="0" y="276"/>
                    <a:pt x="0" y="559"/>
                    <a:pt x="126" y="717"/>
                  </a:cubicBezTo>
                  <a:lnTo>
                    <a:pt x="536" y="1095"/>
                  </a:lnTo>
                  <a:cubicBezTo>
                    <a:pt x="614" y="1174"/>
                    <a:pt x="725" y="1213"/>
                    <a:pt x="835" y="1213"/>
                  </a:cubicBezTo>
                  <a:cubicBezTo>
                    <a:pt x="945" y="1213"/>
                    <a:pt x="1056" y="1174"/>
                    <a:pt x="1134" y="1095"/>
                  </a:cubicBezTo>
                  <a:cubicBezTo>
                    <a:pt x="1292" y="937"/>
                    <a:pt x="1292" y="654"/>
                    <a:pt x="1134" y="496"/>
                  </a:cubicBezTo>
                  <a:lnTo>
                    <a:pt x="725" y="118"/>
                  </a:lnTo>
                  <a:cubicBezTo>
                    <a:pt x="646" y="39"/>
                    <a:pt x="536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753;p32">
              <a:extLst>
                <a:ext uri="{FF2B5EF4-FFF2-40B4-BE49-F238E27FC236}">
                  <a16:creationId xmlns:a16="http://schemas.microsoft.com/office/drawing/2014/main" id="{B371332B-12FD-4B18-8A9C-69C05F78E5C1}"/>
                </a:ext>
              </a:extLst>
            </p:cNvPr>
            <p:cNvSpPr/>
            <p:nvPr/>
          </p:nvSpPr>
          <p:spPr>
            <a:xfrm>
              <a:off x="2964114" y="893012"/>
              <a:ext cx="45831" cy="43061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528"/>
                  </a:lnTo>
                  <a:cubicBezTo>
                    <a:pt x="0" y="686"/>
                    <a:pt x="0" y="938"/>
                    <a:pt x="126" y="1096"/>
                  </a:cubicBezTo>
                  <a:cubicBezTo>
                    <a:pt x="205" y="1174"/>
                    <a:pt x="315" y="1214"/>
                    <a:pt x="425" y="1214"/>
                  </a:cubicBezTo>
                  <a:cubicBezTo>
                    <a:pt x="536" y="1214"/>
                    <a:pt x="646" y="1174"/>
                    <a:pt x="725" y="1096"/>
                  </a:cubicBezTo>
                  <a:lnTo>
                    <a:pt x="1134" y="718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756;p32">
              <a:extLst>
                <a:ext uri="{FF2B5EF4-FFF2-40B4-BE49-F238E27FC236}">
                  <a16:creationId xmlns:a16="http://schemas.microsoft.com/office/drawing/2014/main" id="{AB3E4BB1-777A-4C66-8BEB-886E1A20C45C}"/>
                </a:ext>
              </a:extLst>
            </p:cNvPr>
            <p:cNvSpPr/>
            <p:nvPr/>
          </p:nvSpPr>
          <p:spPr>
            <a:xfrm>
              <a:off x="3006749" y="1047481"/>
              <a:ext cx="50337" cy="29086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89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CD368A-2595-4BD8-BFEF-A7B23AD5EABA}"/>
              </a:ext>
            </a:extLst>
          </p:cNvPr>
          <p:cNvGrpSpPr/>
          <p:nvPr/>
        </p:nvGrpSpPr>
        <p:grpSpPr>
          <a:xfrm rot="10605900">
            <a:off x="1401535" y="2392628"/>
            <a:ext cx="168416" cy="532377"/>
            <a:chOff x="2949919" y="893012"/>
            <a:chExt cx="107167" cy="344611"/>
          </a:xfrm>
        </p:grpSpPr>
        <p:sp>
          <p:nvSpPr>
            <p:cNvPr id="69" name="Google Shape;754;p32">
              <a:extLst>
                <a:ext uri="{FF2B5EF4-FFF2-40B4-BE49-F238E27FC236}">
                  <a16:creationId xmlns:a16="http://schemas.microsoft.com/office/drawing/2014/main" id="{5B37015B-E971-4B11-83EF-04129635F2B7}"/>
                </a:ext>
              </a:extLst>
            </p:cNvPr>
            <p:cNvSpPr/>
            <p:nvPr/>
          </p:nvSpPr>
          <p:spPr>
            <a:xfrm>
              <a:off x="2949919" y="1194597"/>
              <a:ext cx="45831" cy="43026"/>
            </a:xfrm>
            <a:custGeom>
              <a:avLst/>
              <a:gdLst/>
              <a:ahLst/>
              <a:cxnLst/>
              <a:rect l="l" t="t" r="r" b="b"/>
              <a:pathLst>
                <a:path w="1292" h="1213" extrusionOk="0">
                  <a:moveTo>
                    <a:pt x="425" y="0"/>
                  </a:moveTo>
                  <a:cubicBezTo>
                    <a:pt x="315" y="0"/>
                    <a:pt x="205" y="39"/>
                    <a:pt x="126" y="118"/>
                  </a:cubicBezTo>
                  <a:cubicBezTo>
                    <a:pt x="0" y="276"/>
                    <a:pt x="0" y="559"/>
                    <a:pt x="126" y="717"/>
                  </a:cubicBezTo>
                  <a:lnTo>
                    <a:pt x="536" y="1095"/>
                  </a:lnTo>
                  <a:cubicBezTo>
                    <a:pt x="614" y="1174"/>
                    <a:pt x="725" y="1213"/>
                    <a:pt x="835" y="1213"/>
                  </a:cubicBezTo>
                  <a:cubicBezTo>
                    <a:pt x="945" y="1213"/>
                    <a:pt x="1056" y="1174"/>
                    <a:pt x="1134" y="1095"/>
                  </a:cubicBezTo>
                  <a:cubicBezTo>
                    <a:pt x="1292" y="937"/>
                    <a:pt x="1292" y="654"/>
                    <a:pt x="1134" y="496"/>
                  </a:cubicBezTo>
                  <a:lnTo>
                    <a:pt x="725" y="118"/>
                  </a:lnTo>
                  <a:cubicBezTo>
                    <a:pt x="646" y="39"/>
                    <a:pt x="536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53;p32">
              <a:extLst>
                <a:ext uri="{FF2B5EF4-FFF2-40B4-BE49-F238E27FC236}">
                  <a16:creationId xmlns:a16="http://schemas.microsoft.com/office/drawing/2014/main" id="{F42A0D92-F311-42AA-BDD6-E403FCD62B79}"/>
                </a:ext>
              </a:extLst>
            </p:cNvPr>
            <p:cNvSpPr/>
            <p:nvPr/>
          </p:nvSpPr>
          <p:spPr>
            <a:xfrm>
              <a:off x="2964114" y="893012"/>
              <a:ext cx="45831" cy="43061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528"/>
                  </a:lnTo>
                  <a:cubicBezTo>
                    <a:pt x="0" y="686"/>
                    <a:pt x="0" y="938"/>
                    <a:pt x="126" y="1096"/>
                  </a:cubicBezTo>
                  <a:cubicBezTo>
                    <a:pt x="205" y="1174"/>
                    <a:pt x="315" y="1214"/>
                    <a:pt x="425" y="1214"/>
                  </a:cubicBezTo>
                  <a:cubicBezTo>
                    <a:pt x="536" y="1214"/>
                    <a:pt x="646" y="1174"/>
                    <a:pt x="725" y="1096"/>
                  </a:cubicBezTo>
                  <a:lnTo>
                    <a:pt x="1134" y="718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56;p32">
              <a:extLst>
                <a:ext uri="{FF2B5EF4-FFF2-40B4-BE49-F238E27FC236}">
                  <a16:creationId xmlns:a16="http://schemas.microsoft.com/office/drawing/2014/main" id="{D2868CC1-753D-498E-91B8-1C1EB294F061}"/>
                </a:ext>
              </a:extLst>
            </p:cNvPr>
            <p:cNvSpPr/>
            <p:nvPr/>
          </p:nvSpPr>
          <p:spPr>
            <a:xfrm>
              <a:off x="3006749" y="1047481"/>
              <a:ext cx="50337" cy="29086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89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E9A4E57-80BB-E440-B22E-B7CD7A3DE4CA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451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4602707">
            <a:off x="362004" y="426817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03317-6E86-7844-A0FE-0F335AEF8DCE}"/>
              </a:ext>
            </a:extLst>
          </p:cNvPr>
          <p:cNvSpPr txBox="1"/>
          <p:nvPr/>
        </p:nvSpPr>
        <p:spPr>
          <a:xfrm>
            <a:off x="6098651" y="2202511"/>
            <a:ext cx="27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Insérer photo d’un état final</a:t>
            </a:r>
          </a:p>
        </p:txBody>
      </p:sp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Player II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274</Words>
  <Application>Microsoft Office PowerPoint</Application>
  <PresentationFormat>Affichage à l'écran (16:9)</PresentationFormat>
  <Paragraphs>89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Squada One</vt:lpstr>
      <vt:lpstr>Arial</vt:lpstr>
      <vt:lpstr>Roboto</vt:lpstr>
      <vt:lpstr>Roboto Condensed</vt:lpstr>
      <vt:lpstr>Tech Startup Infographics by Slidesgo</vt:lpstr>
      <vt:lpstr>PROJET ALIA OTHELLO</vt:lpstr>
      <vt:lpstr>Sommaire</vt:lpstr>
      <vt:lpstr>INTRODUCTION</vt:lpstr>
      <vt:lpstr>MODÉLISATION DU JEU</vt:lpstr>
      <vt:lpstr>MODÉLISATION DU JEU</vt:lpstr>
      <vt:lpstr>MODÉLISATION DU JEU</vt:lpstr>
      <vt:lpstr>MODÉLISATION DU JEU</vt:lpstr>
      <vt:lpstr>Présentation PowerPoint</vt:lpstr>
      <vt:lpstr>Présentation PowerPoint</vt:lpstr>
      <vt:lpstr>Présentation PowerPoint</vt:lpstr>
      <vt:lpstr>Evaluation du jeu</vt:lpstr>
      <vt:lpstr>AVANTAGES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Hugo Teixeira de Castro</cp:lastModifiedBy>
  <cp:revision>10</cp:revision>
  <dcterms:modified xsi:type="dcterms:W3CDTF">2021-11-09T07:06:51Z</dcterms:modified>
</cp:coreProperties>
</file>