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93" r:id="rId3"/>
    <p:sldId id="292" r:id="rId4"/>
    <p:sldId id="297" r:id="rId5"/>
    <p:sldId id="298" r:id="rId6"/>
    <p:sldId id="308" r:id="rId7"/>
    <p:sldId id="294" r:id="rId8"/>
    <p:sldId id="303" r:id="rId9"/>
    <p:sldId id="305" r:id="rId10"/>
    <p:sldId id="309" r:id="rId11"/>
    <p:sldId id="306" r:id="rId12"/>
    <p:sldId id="307" r:id="rId13"/>
    <p:sldId id="316" r:id="rId14"/>
    <p:sldId id="295" r:id="rId15"/>
    <p:sldId id="310" r:id="rId16"/>
    <p:sldId id="317" r:id="rId17"/>
    <p:sldId id="314" r:id="rId18"/>
    <p:sldId id="311" r:id="rId19"/>
    <p:sldId id="296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" panose="02000000000000000000" pitchFamily="2" charset="0"/>
      <p:regular r:id="rId26"/>
      <p:bold r:id="rId27"/>
      <p:italic r:id="rId28"/>
      <p:boldItalic r:id="rId29"/>
    </p:embeddedFont>
    <p:embeddedFont>
      <p:font typeface="Squada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8EED0-26F3-47D4-B95E-8AC4EB5FD666}" v="70" dt="2021-11-09T12:17:28.853"/>
    <p1510:client id="{9E597EA0-0DBD-4965-9177-0ABA06F961A6}" v="280" dt="2021-11-09T12:06:46.008"/>
    <p1510:client id="{C6176F3E-1061-4A94-9412-1CC071687083}" v="23" dt="2021-11-09T10:17:45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2" autoAdjust="0"/>
    <p:restoredTop sz="94665"/>
  </p:normalViewPr>
  <p:slideViewPr>
    <p:cSldViewPr snapToGrid="0">
      <p:cViewPr varScale="1">
        <p:scale>
          <a:sx n="126" d="100"/>
          <a:sy n="126" d="100"/>
        </p:scale>
        <p:origin x="75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c0161d78d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c0161d78d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8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0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772925" y="1515773"/>
            <a:ext cx="39147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772925" y="3145638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4772925" y="1519154"/>
            <a:ext cx="3914700" cy="16551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PROJET ALIA</a:t>
            </a:r>
            <a:b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OTHELLO</a:t>
            </a:r>
            <a:endParaRPr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4772925" y="3145638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chemeClr val="lt1"/>
                </a:solidFill>
              </a:rPr>
              <a:t>Hexanôme 4132</a:t>
            </a:r>
            <a:endParaRPr i="1" dirty="0">
              <a:solidFill>
                <a:schemeClr val="lt1"/>
              </a:solidFill>
            </a:endParaRPr>
          </a:p>
        </p:txBody>
      </p:sp>
      <p:grpSp>
        <p:nvGrpSpPr>
          <p:cNvPr id="66" name="Google Shape;66;p17"/>
          <p:cNvGrpSpPr/>
          <p:nvPr/>
        </p:nvGrpSpPr>
        <p:grpSpPr>
          <a:xfrm>
            <a:off x="506550" y="410400"/>
            <a:ext cx="3971625" cy="4382799"/>
            <a:chOff x="506550" y="410400"/>
            <a:chExt cx="3971625" cy="4382799"/>
          </a:xfrm>
        </p:grpSpPr>
        <p:sp>
          <p:nvSpPr>
            <p:cNvPr id="67" name="Google Shape;67;p17"/>
            <p:cNvSpPr/>
            <p:nvPr/>
          </p:nvSpPr>
          <p:spPr>
            <a:xfrm rot="5400000">
              <a:off x="672236" y="910937"/>
              <a:ext cx="1877100" cy="16840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 rot="5400000">
              <a:off x="2079321" y="1902215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 rot="5400000">
              <a:off x="2781678" y="502369"/>
              <a:ext cx="1788465" cy="1604527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 rot="5400000">
              <a:off x="445176" y="2791095"/>
              <a:ext cx="1193329" cy="107058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 rot="5400000">
              <a:off x="2339702" y="2707474"/>
              <a:ext cx="2198825" cy="19726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 rot="5400000">
              <a:off x="1195386" y="32511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384678-078C-2E4F-8CC7-45B5D85E5650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du jeu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33858" y="1079426"/>
            <a:ext cx="168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Squada One" panose="020B0604020202020204" charset="0"/>
              </a:rPr>
              <a:t>Différence du nombre de pions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8" y="1725757"/>
            <a:ext cx="1705793" cy="17108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30" y="2826327"/>
            <a:ext cx="4099070" cy="190868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87730" y="2179996"/>
            <a:ext cx="205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Squada One" panose="020B0604020202020204" charset="0"/>
              </a:rPr>
              <a:t>Coefficients selon la position des pions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ED52A-0A2B-FA48-89D2-6C1E71C7B788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4965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7127-508D-4EE2-82FB-49A53384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04" y="446276"/>
            <a:ext cx="2386013" cy="572700"/>
          </a:xfrm>
        </p:spPr>
        <p:txBody>
          <a:bodyPr/>
          <a:lstStyle/>
          <a:p>
            <a:r>
              <a:rPr lang="en-GB" dirty="0"/>
              <a:t>AVANTAGES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5B1C9F-B8F5-42F3-B1DC-1121A03E369B}"/>
              </a:ext>
            </a:extLst>
          </p:cNvPr>
          <p:cNvSpPr txBox="1">
            <a:spLocks/>
          </p:cNvSpPr>
          <p:nvPr/>
        </p:nvSpPr>
        <p:spPr>
          <a:xfrm>
            <a:off x="5474493" y="41040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INCONVENIENTS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2B12BE-8D0C-455D-9A9A-DA012B9E17EA}"/>
              </a:ext>
            </a:extLst>
          </p:cNvPr>
          <p:cNvCxnSpPr>
            <a:cxnSpLocks/>
          </p:cNvCxnSpPr>
          <p:nvPr/>
        </p:nvCxnSpPr>
        <p:spPr>
          <a:xfrm flipH="1">
            <a:off x="4369594" y="410400"/>
            <a:ext cx="59531" cy="432590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F83174-9355-7A4B-8277-F0ACD6D87C01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4" name="ZoneTexte 3"/>
          <p:cNvSpPr txBox="1"/>
          <p:nvPr/>
        </p:nvSpPr>
        <p:spPr>
          <a:xfrm>
            <a:off x="692944" y="1028700"/>
            <a:ext cx="33318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Efficacité pour trouver le meilleur coup à jouer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Applicable à beaucoup de situations, pas uniquement à Othello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Ajustable pour modifier la difficulté (fonction d’évaluation, profondeur, …)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Algorithme récursif simple à implémenter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129644" y="983100"/>
            <a:ext cx="3567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Coût mémoire très important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Non applicable à des jeux avec de gros facteurs d’embranchements (échecs par exemple)</a:t>
            </a:r>
          </a:p>
        </p:txBody>
      </p:sp>
    </p:spTree>
    <p:extLst>
      <p:ext uri="{BB962C8B-B14F-4D97-AF65-F5344CB8AC3E}">
        <p14:creationId xmlns:p14="http://schemas.microsoft.com/office/powerpoint/2010/main" val="119850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C752AEB5-C12F-4537-BD89-7C6BCB3C5239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D144DD09-BB6A-4212-9F1E-62B35DFCF7CE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D02B1FD7-9D2C-4356-905E-85864E3262F1}"/>
              </a:ext>
            </a:extLst>
          </p:cNvPr>
          <p:cNvSpPr txBox="1"/>
          <p:nvPr/>
        </p:nvSpPr>
        <p:spPr>
          <a:xfrm>
            <a:off x="1364885" y="568192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58C32D63-623D-49EC-A22A-9F06857CCED1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B06C7-0B9F-C740-8FDA-4575776E312E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/>
          </a:p>
        </p:txBody>
      </p:sp>
      <p:sp>
        <p:nvSpPr>
          <p:cNvPr id="2" name="Oval 4">
            <a:extLst>
              <a:ext uri="{FF2B5EF4-FFF2-40B4-BE49-F238E27FC236}">
                <a16:creationId xmlns:a16="http://schemas.microsoft.com/office/drawing/2014/main" id="{73C36E2E-C9D0-4A17-9E20-74759EBBC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Line 5">
            <a:extLst>
              <a:ext uri="{FF2B5EF4-FFF2-40B4-BE49-F238E27FC236}">
                <a16:creationId xmlns:a16="http://schemas.microsoft.com/office/drawing/2014/main" id="{C5227E62-B5CE-423E-A05C-29E94E0A6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7329" y="889134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5">
            <a:extLst>
              <a:ext uri="{FF2B5EF4-FFF2-40B4-BE49-F238E27FC236}">
                <a16:creationId xmlns:a16="http://schemas.microsoft.com/office/drawing/2014/main" id="{F64DE142-79F4-4DA3-B67A-CE393080D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Oval 4">
            <a:extLst>
              <a:ext uri="{FF2B5EF4-FFF2-40B4-BE49-F238E27FC236}">
                <a16:creationId xmlns:a16="http://schemas.microsoft.com/office/drawing/2014/main" id="{09133BFE-904F-41CC-8A98-B706B1BE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04364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78" name="Text Box 23">
            <a:extLst>
              <a:ext uri="{FF2B5EF4-FFF2-40B4-BE49-F238E27FC236}">
                <a16:creationId xmlns:a16="http://schemas.microsoft.com/office/drawing/2014/main" id="{C92EA1F3-A5D8-4BF8-836B-B797C7C39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9" y="25046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8B7BEE-8955-423D-AD7B-792D9997043E}"/>
              </a:ext>
            </a:extLst>
          </p:cNvPr>
          <p:cNvGrpSpPr/>
          <p:nvPr/>
        </p:nvGrpSpPr>
        <p:grpSpPr>
          <a:xfrm>
            <a:off x="1364760" y="1466057"/>
            <a:ext cx="2663019" cy="2148951"/>
            <a:chOff x="1089593" y="1434307"/>
            <a:chExt cx="3257565" cy="2960112"/>
          </a:xfrm>
        </p:grpSpPr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DD86A5F0-009E-49D3-92D0-E2E3E1260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0053" y="1629570"/>
              <a:ext cx="885032" cy="1316037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6D0B3E3B-9FFF-4E69-BBF3-B7BECC1B2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9048" y="3116265"/>
              <a:ext cx="360362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30">
              <a:extLst>
                <a:ext uri="{FF2B5EF4-FFF2-40B4-BE49-F238E27FC236}">
                  <a16:creationId xmlns:a16="http://schemas.microsoft.com/office/drawing/2014/main" id="{C0910895-5246-4092-B8E2-A2AA1AC14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3872" y="3096420"/>
              <a:ext cx="358775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805FF53C-BC4B-4E8F-B841-B877DFCD9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115" y="1637507"/>
              <a:ext cx="915189" cy="1316037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Oval 16">
              <a:extLst>
                <a:ext uri="{FF2B5EF4-FFF2-40B4-BE49-F238E27FC236}">
                  <a16:creationId xmlns:a16="http://schemas.microsoft.com/office/drawing/2014/main" id="{18E2720A-1D86-4C4F-A87D-C11D3770B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85" y="2882108"/>
              <a:ext cx="288925" cy="287337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48" name="Oval 8">
              <a:extLst>
                <a:ext uri="{FF2B5EF4-FFF2-40B4-BE49-F238E27FC236}">
                  <a16:creationId xmlns:a16="http://schemas.microsoft.com/office/drawing/2014/main" id="{D072FEBA-360A-48EA-852A-74D19430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6" y="1434307"/>
              <a:ext cx="300200" cy="325430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Oval 8">
              <a:extLst>
                <a:ext uri="{FF2B5EF4-FFF2-40B4-BE49-F238E27FC236}">
                  <a16:creationId xmlns:a16="http://schemas.microsoft.com/office/drawing/2014/main" id="{880251D4-A15D-42DE-B99B-01FEE0DB3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593" y="4102893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1CEA5228-EAEC-4EC7-B857-ECCCC78EE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363" y="4107081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" name="Text Box 23">
              <a:extLst>
                <a:ext uri="{FF2B5EF4-FFF2-40B4-BE49-F238E27FC236}">
                  <a16:creationId xmlns:a16="http://schemas.microsoft.com/office/drawing/2014/main" id="{FE3FC89F-1CCA-42F8-B994-46FBD9EE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619" y="2799833"/>
              <a:ext cx="311150" cy="508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sv-SE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E8C24F48-8206-468D-95DE-66B5BFC72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527" y="322479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>
              <a:spAutoFit/>
            </a:bodyPr>
            <a:lstStyle/>
            <a:p>
              <a:endParaRPr lang="sv-SE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" name="Oval 4">
              <a:extLst>
                <a:ext uri="{FF2B5EF4-FFF2-40B4-BE49-F238E27FC236}">
                  <a16:creationId xmlns:a16="http://schemas.microsoft.com/office/drawing/2014/main" id="{D553865E-1EBF-40E6-B0D0-D5E8EB61F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305" y="2872581"/>
              <a:ext cx="288139" cy="295576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AEAC9244-54A9-419B-B38D-AB20407F0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5948" y="3109915"/>
              <a:ext cx="360362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1C76CE6D-72ED-4F1F-B13C-A92FFC742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772" y="3090070"/>
              <a:ext cx="358775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Oval 16">
              <a:extLst>
                <a:ext uri="{FF2B5EF4-FFF2-40B4-BE49-F238E27FC236}">
                  <a16:creationId xmlns:a16="http://schemas.microsoft.com/office/drawing/2014/main" id="{76D63989-BE10-459E-AAD4-6BFF0CB8A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685" y="2875758"/>
              <a:ext cx="288925" cy="287337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89" name="Oval 8">
              <a:extLst>
                <a:ext uri="{FF2B5EF4-FFF2-40B4-BE49-F238E27FC236}">
                  <a16:creationId xmlns:a16="http://schemas.microsoft.com/office/drawing/2014/main" id="{A418B8DF-E50D-45D6-B998-3C2540024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493" y="4096543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4418B953-3FC0-4536-ACB2-1F9589C35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263" y="4100731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" name="Text Box 23">
              <a:extLst>
                <a:ext uri="{FF2B5EF4-FFF2-40B4-BE49-F238E27FC236}">
                  <a16:creationId xmlns:a16="http://schemas.microsoft.com/office/drawing/2014/main" id="{F747032C-319F-4E2A-98D7-4FE81E732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9687" y="2796407"/>
              <a:ext cx="778665" cy="508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sv-SE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&gt;=5</a:t>
              </a:r>
            </a:p>
          </p:txBody>
        </p:sp>
        <p:sp>
          <p:nvSpPr>
            <p:cNvPr id="99" name="Text Box 23">
              <a:extLst>
                <a:ext uri="{FF2B5EF4-FFF2-40B4-BE49-F238E27FC236}">
                  <a16:creationId xmlns:a16="http://schemas.microsoft.com/office/drawing/2014/main" id="{E72FF94B-E077-4498-88CA-23C1880E3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427" y="321844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>
              <a:spAutoFit/>
            </a:bodyPr>
            <a:lstStyle/>
            <a:p>
              <a:endParaRPr lang="sv-SE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1" name="Group 8">
            <a:extLst>
              <a:ext uri="{FF2B5EF4-FFF2-40B4-BE49-F238E27FC236}">
                <a16:creationId xmlns:a16="http://schemas.microsoft.com/office/drawing/2014/main" id="{F125751E-4374-4319-A539-9DD44DACCEB9}"/>
              </a:ext>
            </a:extLst>
          </p:cNvPr>
          <p:cNvGrpSpPr/>
          <p:nvPr/>
        </p:nvGrpSpPr>
        <p:grpSpPr>
          <a:xfrm>
            <a:off x="2460646" y="1466910"/>
            <a:ext cx="6433894" cy="2212450"/>
            <a:chOff x="-3523169" y="1346839"/>
            <a:chExt cx="7870327" cy="3047580"/>
          </a:xfrm>
        </p:grpSpPr>
        <p:sp>
          <p:nvSpPr>
            <p:cNvPr id="63" name="Line 11">
              <a:extLst>
                <a:ext uri="{FF2B5EF4-FFF2-40B4-BE49-F238E27FC236}">
                  <a16:creationId xmlns:a16="http://schemas.microsoft.com/office/drawing/2014/main" id="{D37C0D31-B0D4-4C61-B5D8-E97825E9C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0053" y="1629570"/>
              <a:ext cx="885032" cy="1316037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Line 28">
              <a:extLst>
                <a:ext uri="{FF2B5EF4-FFF2-40B4-BE49-F238E27FC236}">
                  <a16:creationId xmlns:a16="http://schemas.microsoft.com/office/drawing/2014/main" id="{6DF96B8A-11E5-4DEB-B88F-4B5E9B969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9048" y="3116265"/>
              <a:ext cx="360362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Line 30">
              <a:extLst>
                <a:ext uri="{FF2B5EF4-FFF2-40B4-BE49-F238E27FC236}">
                  <a16:creationId xmlns:a16="http://schemas.microsoft.com/office/drawing/2014/main" id="{3023CEAE-9A5A-4F47-9364-A4BCA291A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3872" y="3096420"/>
              <a:ext cx="358775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A0A2D31C-BE63-4D1D-AA91-08C7BA8EC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115" y="1637507"/>
              <a:ext cx="915189" cy="1316037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Oval 16">
              <a:extLst>
                <a:ext uri="{FF2B5EF4-FFF2-40B4-BE49-F238E27FC236}">
                  <a16:creationId xmlns:a16="http://schemas.microsoft.com/office/drawing/2014/main" id="{5FF0ECB6-ADE3-489D-BC02-AF5807A95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85" y="2882108"/>
              <a:ext cx="288925" cy="287337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1884C397-A79D-42E9-A59B-2E673BB5E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23169" y="1346839"/>
              <a:ext cx="353430" cy="395799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" name="Oval 8">
              <a:extLst>
                <a:ext uri="{FF2B5EF4-FFF2-40B4-BE49-F238E27FC236}">
                  <a16:creationId xmlns:a16="http://schemas.microsoft.com/office/drawing/2014/main" id="{7A996591-F594-47ED-8501-30E6AA60A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593" y="4102893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" name="Oval 8">
              <a:extLst>
                <a:ext uri="{FF2B5EF4-FFF2-40B4-BE49-F238E27FC236}">
                  <a16:creationId xmlns:a16="http://schemas.microsoft.com/office/drawing/2014/main" id="{AE7223D5-7E10-4734-9D63-2A9B84493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363" y="4107081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" name="Text Box 23">
              <a:extLst>
                <a:ext uri="{FF2B5EF4-FFF2-40B4-BE49-F238E27FC236}">
                  <a16:creationId xmlns:a16="http://schemas.microsoft.com/office/drawing/2014/main" id="{396D4F7C-4643-49FD-8BA5-AF664D745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618" y="2799833"/>
              <a:ext cx="542268" cy="508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sv-SE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-4</a:t>
              </a:r>
            </a:p>
          </p:txBody>
        </p:sp>
        <p:sp>
          <p:nvSpPr>
            <p:cNvPr id="73" name="Text Box 23">
              <a:extLst>
                <a:ext uri="{FF2B5EF4-FFF2-40B4-BE49-F238E27FC236}">
                  <a16:creationId xmlns:a16="http://schemas.microsoft.com/office/drawing/2014/main" id="{1D0C7956-4E8C-43C6-AF10-2A524B370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527" y="322479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>
              <a:spAutoFit/>
            </a:bodyPr>
            <a:lstStyle/>
            <a:p>
              <a:endParaRPr lang="sv-SE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" name="Oval 4">
              <a:extLst>
                <a:ext uri="{FF2B5EF4-FFF2-40B4-BE49-F238E27FC236}">
                  <a16:creationId xmlns:a16="http://schemas.microsoft.com/office/drawing/2014/main" id="{C1CCF97C-73F3-46FD-A448-391FEE7F7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305" y="2872581"/>
              <a:ext cx="288139" cy="295576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77" name="Line 28">
              <a:extLst>
                <a:ext uri="{FF2B5EF4-FFF2-40B4-BE49-F238E27FC236}">
                  <a16:creationId xmlns:a16="http://schemas.microsoft.com/office/drawing/2014/main" id="{2F7B172E-C87D-466E-AC3D-092733F66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5948" y="3109915"/>
              <a:ext cx="360362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Line 30">
              <a:extLst>
                <a:ext uri="{FF2B5EF4-FFF2-40B4-BE49-F238E27FC236}">
                  <a16:creationId xmlns:a16="http://schemas.microsoft.com/office/drawing/2014/main" id="{B153E08B-0B6B-4C41-B357-97E9B4C15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772" y="3090070"/>
              <a:ext cx="358775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Oval 16">
              <a:extLst>
                <a:ext uri="{FF2B5EF4-FFF2-40B4-BE49-F238E27FC236}">
                  <a16:creationId xmlns:a16="http://schemas.microsoft.com/office/drawing/2014/main" id="{62711884-05FA-4927-9D1C-A7C74CD82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685" y="2875758"/>
              <a:ext cx="288925" cy="287337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82" name="Oval 8">
              <a:extLst>
                <a:ext uri="{FF2B5EF4-FFF2-40B4-BE49-F238E27FC236}">
                  <a16:creationId xmlns:a16="http://schemas.microsoft.com/office/drawing/2014/main" id="{0EF9D0C0-894E-4370-8FFC-A8E221A68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493" y="4096543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E45DCCC2-5259-4001-819F-30DF56B1C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263" y="4100731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" name="Text Box 23">
              <a:extLst>
                <a:ext uri="{FF2B5EF4-FFF2-40B4-BE49-F238E27FC236}">
                  <a16:creationId xmlns:a16="http://schemas.microsoft.com/office/drawing/2014/main" id="{61C7B695-52DA-4E76-A1FB-339403404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427" y="321844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>
              <a:spAutoFit/>
            </a:bodyPr>
            <a:lstStyle/>
            <a:p>
              <a:endParaRPr lang="sv-SE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5" name="Oval 8">
            <a:extLst>
              <a:ext uri="{FF2B5EF4-FFF2-40B4-BE49-F238E27FC236}">
                <a16:creationId xmlns:a16="http://schemas.microsoft.com/office/drawing/2014/main" id="{88192F5B-7854-468D-A350-1E359B8BB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530" y="1467218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1" name="Text Box 23">
            <a:extLst>
              <a:ext uri="{FF2B5EF4-FFF2-40B4-BE49-F238E27FC236}">
                <a16:creationId xmlns:a16="http://schemas.microsoft.com/office/drawing/2014/main" id="{4425E44C-466B-4E40-A37F-2CA68B21A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66" y="110156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2" name="Text Box 23">
            <a:extLst>
              <a:ext uri="{FF2B5EF4-FFF2-40B4-BE49-F238E27FC236}">
                <a16:creationId xmlns:a16="http://schemas.microsoft.com/office/drawing/2014/main" id="{EF8B7099-D8C7-E54A-9BA8-087E6CD65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873" y="361500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 Box 23">
            <a:extLst>
              <a:ext uri="{FF2B5EF4-FFF2-40B4-BE49-F238E27FC236}">
                <a16:creationId xmlns:a16="http://schemas.microsoft.com/office/drawing/2014/main" id="{3CCAA706-6B5A-114A-A22D-D5105EE2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344" y="3640782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55" name="Text Box 23">
            <a:extLst>
              <a:ext uri="{FF2B5EF4-FFF2-40B4-BE49-F238E27FC236}">
                <a16:creationId xmlns:a16="http://schemas.microsoft.com/office/drawing/2014/main" id="{42B684C8-2C55-374D-97D4-98BA8F2A2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70" y="364078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Text Box 23">
            <a:extLst>
              <a:ext uri="{FF2B5EF4-FFF2-40B4-BE49-F238E27FC236}">
                <a16:creationId xmlns:a16="http://schemas.microsoft.com/office/drawing/2014/main" id="{93D569D6-AE03-514D-9EA0-64D5AE6E9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354" y="1096178"/>
            <a:ext cx="72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sym typeface="Wingdings" pitchFamily="2" charset="2"/>
              </a:rPr>
              <a:t>&lt;= -4</a:t>
            </a:r>
            <a:endParaRPr lang="sv-SE" altLang="en-US" sz="1800" dirty="0">
              <a:solidFill>
                <a:schemeClr val="bg1"/>
              </a:solidFill>
            </a:endParaRP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F5C2A605-414E-574E-A79D-286628C0F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014" y="3738225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879A5F9F-5FFE-8145-86EC-E1E23D9FB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309" y="3764863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-6</a:t>
            </a: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A59DA7FD-9243-BC41-B1F9-419C1FDE5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707" y="361196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4" name="Text Box 23">
            <a:extLst>
              <a:ext uri="{FF2B5EF4-FFF2-40B4-BE49-F238E27FC236}">
                <a16:creationId xmlns:a16="http://schemas.microsoft.com/office/drawing/2014/main" id="{94908236-F9FF-4648-8BE1-6B0800B6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040" y="3138691"/>
            <a:ext cx="7186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sv-SE" altLang="en-US" sz="3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944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7127-508D-4EE2-82FB-49A53384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04" y="446276"/>
            <a:ext cx="2386013" cy="572700"/>
          </a:xfrm>
        </p:spPr>
        <p:txBody>
          <a:bodyPr/>
          <a:lstStyle/>
          <a:p>
            <a:r>
              <a:rPr lang="en-GB" dirty="0"/>
              <a:t>AVANTAGES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5B1C9F-B8F5-42F3-B1DC-1121A03E369B}"/>
              </a:ext>
            </a:extLst>
          </p:cNvPr>
          <p:cNvSpPr txBox="1">
            <a:spLocks/>
          </p:cNvSpPr>
          <p:nvPr/>
        </p:nvSpPr>
        <p:spPr>
          <a:xfrm>
            <a:off x="5474493" y="41040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INCONVENIENTS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2B12BE-8D0C-455D-9A9A-DA012B9E17EA}"/>
              </a:ext>
            </a:extLst>
          </p:cNvPr>
          <p:cNvCxnSpPr>
            <a:cxnSpLocks/>
          </p:cNvCxnSpPr>
          <p:nvPr/>
        </p:nvCxnSpPr>
        <p:spPr>
          <a:xfrm flipH="1">
            <a:off x="4429125" y="410400"/>
            <a:ext cx="1" cy="431161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F83174-9355-7A4B-8277-F0ACD6D87C01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4" name="ZoneTexte 3"/>
          <p:cNvSpPr txBox="1"/>
          <p:nvPr/>
        </p:nvSpPr>
        <p:spPr>
          <a:xfrm>
            <a:off x="692944" y="1028700"/>
            <a:ext cx="3331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Parcours optimal, coût mémoire moins important.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Plus efficace que </a:t>
            </a:r>
            <a:r>
              <a:rPr lang="fr-FR" sz="1800" dirty="0" err="1">
                <a:solidFill>
                  <a:schemeClr val="bg1"/>
                </a:solidFill>
                <a:latin typeface="Squada One" panose="020B0604020202020204" charset="0"/>
              </a:rPr>
              <a:t>min-max</a:t>
            </a: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 sur des profondeurs élevées.</a:t>
            </a:r>
          </a:p>
          <a:p>
            <a:pPr>
              <a:buClr>
                <a:schemeClr val="bg1"/>
              </a:buClr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129644" y="983100"/>
            <a:ext cx="3610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Limité en terme de temps d’exécution pour des jeux ayant un facteur d’embranchement très élevé.</a:t>
            </a:r>
          </a:p>
          <a:p>
            <a:pPr>
              <a:buClr>
                <a:schemeClr val="bg1"/>
              </a:buClr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6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D8C5-CBA5-4B69-AF52-582F97F52F96}"/>
              </a:ext>
            </a:extLst>
          </p:cNvPr>
          <p:cNvGrpSpPr/>
          <p:nvPr/>
        </p:nvGrpSpPr>
        <p:grpSpPr>
          <a:xfrm rot="10800000">
            <a:off x="7386066" y="47915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0" name="Google Shape;338;p23">
              <a:extLst>
                <a:ext uri="{FF2B5EF4-FFF2-40B4-BE49-F238E27FC236}">
                  <a16:creationId xmlns:a16="http://schemas.microsoft.com/office/drawing/2014/main" id="{5BF057AF-6978-45E6-BA84-32E9F388B80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8;p23">
              <a:extLst>
                <a:ext uri="{FF2B5EF4-FFF2-40B4-BE49-F238E27FC236}">
                  <a16:creationId xmlns:a16="http://schemas.microsoft.com/office/drawing/2014/main" id="{65829202-B802-4A5B-97C9-F287106197AF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8;p23">
              <a:extLst>
                <a:ext uri="{FF2B5EF4-FFF2-40B4-BE49-F238E27FC236}">
                  <a16:creationId xmlns:a16="http://schemas.microsoft.com/office/drawing/2014/main" id="{90F044CE-9449-4F8D-8259-47337FD0E61B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C2D496FC-D0BA-4750-A860-BA7736A8FBE0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268BCB65-A7B9-493C-B9B1-EC4FC184E60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DBA146A4-2FAE-4C21-A36F-B8AD4B15A01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44C08A7A-769C-468E-AD35-BDD50F3D785C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475;p26">
            <a:extLst>
              <a:ext uri="{FF2B5EF4-FFF2-40B4-BE49-F238E27FC236}">
                <a16:creationId xmlns:a16="http://schemas.microsoft.com/office/drawing/2014/main" id="{F49347AD-EF8D-498F-BE76-CC3D1B565BF7}"/>
              </a:ext>
            </a:extLst>
          </p:cNvPr>
          <p:cNvSpPr txBox="1"/>
          <p:nvPr/>
        </p:nvSpPr>
        <p:spPr>
          <a:xfrm>
            <a:off x="504401" y="21965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STATISTIQUES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45191A-70AD-4FEC-98D6-8E5582F51FCC}"/>
              </a:ext>
            </a:extLst>
          </p:cNvPr>
          <p:cNvGrpSpPr/>
          <p:nvPr/>
        </p:nvGrpSpPr>
        <p:grpSpPr>
          <a:xfrm>
            <a:off x="6196932" y="2360779"/>
            <a:ext cx="660497" cy="721217"/>
            <a:chOff x="6436962" y="2414501"/>
            <a:chExt cx="660497" cy="721217"/>
          </a:xfrm>
        </p:grpSpPr>
        <p:sp>
          <p:nvSpPr>
            <p:cNvPr id="15" name="Google Shape;336;p23">
              <a:extLst>
                <a:ext uri="{FF2B5EF4-FFF2-40B4-BE49-F238E27FC236}">
                  <a16:creationId xmlns:a16="http://schemas.microsoft.com/office/drawing/2014/main" id="{8B7B546C-E96C-4617-8C08-09DB96B124F4}"/>
                </a:ext>
              </a:extLst>
            </p:cNvPr>
            <p:cNvSpPr/>
            <p:nvPr/>
          </p:nvSpPr>
          <p:spPr>
            <a:xfrm>
              <a:off x="6436962" y="2414501"/>
              <a:ext cx="660497" cy="721217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7">
              <a:extLst>
                <a:ext uri="{FF2B5EF4-FFF2-40B4-BE49-F238E27FC236}">
                  <a16:creationId xmlns:a16="http://schemas.microsoft.com/office/drawing/2014/main" id="{13458F22-6725-47A9-B573-D4058252C945}"/>
                </a:ext>
              </a:extLst>
            </p:cNvPr>
            <p:cNvSpPr/>
            <p:nvPr/>
          </p:nvSpPr>
          <p:spPr>
            <a:xfrm>
              <a:off x="6543619" y="2527638"/>
              <a:ext cx="368956" cy="347051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42;p47">
              <a:extLst>
                <a:ext uri="{FF2B5EF4-FFF2-40B4-BE49-F238E27FC236}">
                  <a16:creationId xmlns:a16="http://schemas.microsoft.com/office/drawing/2014/main" id="{7CCF709A-CDBA-4D6E-9AD4-5E0C6A612EE6}"/>
                </a:ext>
              </a:extLst>
            </p:cNvPr>
            <p:cNvSpPr/>
            <p:nvPr/>
          </p:nvSpPr>
          <p:spPr>
            <a:xfrm>
              <a:off x="6658651" y="2634305"/>
              <a:ext cx="131271" cy="130677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808;p33">
            <a:extLst>
              <a:ext uri="{FF2B5EF4-FFF2-40B4-BE49-F238E27FC236}">
                <a16:creationId xmlns:a16="http://schemas.microsoft.com/office/drawing/2014/main" id="{577BD85A-AE79-4257-933F-DD43ECEE3F77}"/>
              </a:ext>
            </a:extLst>
          </p:cNvPr>
          <p:cNvSpPr/>
          <p:nvPr/>
        </p:nvSpPr>
        <p:spPr>
          <a:xfrm rot="16200000">
            <a:off x="3882888" y="118871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9;p33">
            <a:extLst>
              <a:ext uri="{FF2B5EF4-FFF2-40B4-BE49-F238E27FC236}">
                <a16:creationId xmlns:a16="http://schemas.microsoft.com/office/drawing/2014/main" id="{D6AF8BF5-FF52-4CBC-A29C-12D5F68F8854}"/>
              </a:ext>
            </a:extLst>
          </p:cNvPr>
          <p:cNvSpPr/>
          <p:nvPr/>
        </p:nvSpPr>
        <p:spPr>
          <a:xfrm flipH="1">
            <a:off x="2232368" y="1385313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Google Shape;810;p33">
            <a:extLst>
              <a:ext uri="{FF2B5EF4-FFF2-40B4-BE49-F238E27FC236}">
                <a16:creationId xmlns:a16="http://schemas.microsoft.com/office/drawing/2014/main" id="{B6EADEF6-B36A-4508-BA32-E738A54A75B8}"/>
              </a:ext>
            </a:extLst>
          </p:cNvPr>
          <p:cNvSpPr txBox="1"/>
          <p:nvPr/>
        </p:nvSpPr>
        <p:spPr>
          <a:xfrm>
            <a:off x="2178047" y="1487213"/>
            <a:ext cx="1978499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Squada One"/>
                <a:ea typeface="Squada One"/>
                <a:sym typeface="Squada One"/>
              </a:rPr>
              <a:t>RANDOM VS MIN-MAX 1</a:t>
            </a:r>
            <a:endParaRPr lang="fr-FR" sz="1800" b="1">
              <a:solidFill>
                <a:schemeClr val="lt1"/>
              </a:solidFill>
              <a:latin typeface="Squada One"/>
            </a:endParaRPr>
          </a:p>
        </p:txBody>
      </p:sp>
      <p:sp>
        <p:nvSpPr>
          <p:cNvPr id="30" name="Google Shape;811;p33">
            <a:extLst>
              <a:ext uri="{FF2B5EF4-FFF2-40B4-BE49-F238E27FC236}">
                <a16:creationId xmlns:a16="http://schemas.microsoft.com/office/drawing/2014/main" id="{3BD69594-696B-4A8A-A88A-7F92FA884CB7}"/>
              </a:ext>
            </a:extLst>
          </p:cNvPr>
          <p:cNvSpPr txBox="1"/>
          <p:nvPr/>
        </p:nvSpPr>
        <p:spPr>
          <a:xfrm>
            <a:off x="4010597" y="148721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" name="Google Shape;813;p33">
            <a:extLst>
              <a:ext uri="{FF2B5EF4-FFF2-40B4-BE49-F238E27FC236}">
                <a16:creationId xmlns:a16="http://schemas.microsoft.com/office/drawing/2014/main" id="{C4A7C7C5-1B45-4561-B0F0-609396EA4136}"/>
              </a:ext>
            </a:extLst>
          </p:cNvPr>
          <p:cNvSpPr/>
          <p:nvPr/>
        </p:nvSpPr>
        <p:spPr>
          <a:xfrm rot="16200000">
            <a:off x="3882888" y="2333000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4;p33">
            <a:extLst>
              <a:ext uri="{FF2B5EF4-FFF2-40B4-BE49-F238E27FC236}">
                <a16:creationId xmlns:a16="http://schemas.microsoft.com/office/drawing/2014/main" id="{147B3A69-F5B2-44C6-9D22-DC06F749B9EA}"/>
              </a:ext>
            </a:extLst>
          </p:cNvPr>
          <p:cNvSpPr/>
          <p:nvPr/>
        </p:nvSpPr>
        <p:spPr>
          <a:xfrm flipH="1">
            <a:off x="2232368" y="2529595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Google Shape;815;p33">
            <a:extLst>
              <a:ext uri="{FF2B5EF4-FFF2-40B4-BE49-F238E27FC236}">
                <a16:creationId xmlns:a16="http://schemas.microsoft.com/office/drawing/2014/main" id="{3597B373-CA1D-4EA2-813D-61FEB741A5DE}"/>
              </a:ext>
            </a:extLst>
          </p:cNvPr>
          <p:cNvSpPr txBox="1"/>
          <p:nvPr/>
        </p:nvSpPr>
        <p:spPr>
          <a:xfrm>
            <a:off x="2380161" y="3804248"/>
            <a:ext cx="1524335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IA VS IA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" name="Google Shape;816;p33">
            <a:extLst>
              <a:ext uri="{FF2B5EF4-FFF2-40B4-BE49-F238E27FC236}">
                <a16:creationId xmlns:a16="http://schemas.microsoft.com/office/drawing/2014/main" id="{3635E8EF-1AAF-471E-9E9F-F763CCAA7F9C}"/>
              </a:ext>
            </a:extLst>
          </p:cNvPr>
          <p:cNvSpPr txBox="1"/>
          <p:nvPr/>
        </p:nvSpPr>
        <p:spPr>
          <a:xfrm>
            <a:off x="4010597" y="2631500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737DA3-40B4-4247-BD9C-D651E322BC5C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48" name="Google Shape;818;p33">
            <a:extLst>
              <a:ext uri="{FF2B5EF4-FFF2-40B4-BE49-F238E27FC236}">
                <a16:creationId xmlns:a16="http://schemas.microsoft.com/office/drawing/2014/main" id="{6F7E2886-AE8D-4448-85AD-7EA7C559E0D0}"/>
              </a:ext>
            </a:extLst>
          </p:cNvPr>
          <p:cNvSpPr/>
          <p:nvPr/>
        </p:nvSpPr>
        <p:spPr>
          <a:xfrm rot="16200000">
            <a:off x="3887118" y="3516774"/>
            <a:ext cx="1101333" cy="932786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819;p33">
            <a:extLst>
              <a:ext uri="{FF2B5EF4-FFF2-40B4-BE49-F238E27FC236}">
                <a16:creationId xmlns:a16="http://schemas.microsoft.com/office/drawing/2014/main" id="{03A1751B-7F68-45EA-94E8-1DA0621AAB29}"/>
              </a:ext>
            </a:extLst>
          </p:cNvPr>
          <p:cNvSpPr/>
          <p:nvPr/>
        </p:nvSpPr>
        <p:spPr>
          <a:xfrm flipH="1">
            <a:off x="2294744" y="3713742"/>
            <a:ext cx="1700228" cy="557275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Google Shape;820;p33">
            <a:extLst>
              <a:ext uri="{FF2B5EF4-FFF2-40B4-BE49-F238E27FC236}">
                <a16:creationId xmlns:a16="http://schemas.microsoft.com/office/drawing/2014/main" id="{FE58D2BC-C02D-43B0-B63C-1A3B7DD38402}"/>
              </a:ext>
            </a:extLst>
          </p:cNvPr>
          <p:cNvSpPr txBox="1"/>
          <p:nvPr/>
        </p:nvSpPr>
        <p:spPr>
          <a:xfrm>
            <a:off x="2288469" y="2333149"/>
            <a:ext cx="1718515" cy="97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1">
                <a:solidFill>
                  <a:srgbClr val="FFFFFF"/>
                </a:solidFill>
                <a:latin typeface="Squada One"/>
              </a:rPr>
              <a:t>RANDOM VS MIN-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Squada One"/>
              </a:rPr>
              <a:t>MAX 2</a:t>
            </a:r>
            <a:endParaRPr lang="en-GB" sz="1800" b="1">
              <a:solidFill>
                <a:schemeClr val="lt1"/>
              </a:solidFill>
              <a:latin typeface="Squada One"/>
              <a:ea typeface="Squada One"/>
              <a:cs typeface="Squada One"/>
            </a:endParaRPr>
          </a:p>
        </p:txBody>
      </p:sp>
      <p:sp>
        <p:nvSpPr>
          <p:cNvPr id="51" name="Google Shape;821;p33">
            <a:extLst>
              <a:ext uri="{FF2B5EF4-FFF2-40B4-BE49-F238E27FC236}">
                <a16:creationId xmlns:a16="http://schemas.microsoft.com/office/drawing/2014/main" id="{B65E44D4-6997-4A04-A1DF-BF8EF1E14CD5}"/>
              </a:ext>
            </a:extLst>
          </p:cNvPr>
          <p:cNvSpPr txBox="1"/>
          <p:nvPr/>
        </p:nvSpPr>
        <p:spPr>
          <a:xfrm>
            <a:off x="4008035" y="3801888"/>
            <a:ext cx="877982" cy="35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E6BA9B3-6DF5-4E22-82EA-DD0D29D7A857}"/>
              </a:ext>
            </a:extLst>
          </p:cNvPr>
          <p:cNvGrpSpPr/>
          <p:nvPr/>
        </p:nvGrpSpPr>
        <p:grpSpPr>
          <a:xfrm>
            <a:off x="4909947" y="1651420"/>
            <a:ext cx="788655" cy="2416625"/>
            <a:chOff x="4900422" y="1022770"/>
            <a:chExt cx="788655" cy="2416625"/>
          </a:xfrm>
        </p:grpSpPr>
        <p:sp>
          <p:nvSpPr>
            <p:cNvPr id="42" name="Google Shape;825;p33">
              <a:extLst>
                <a:ext uri="{FF2B5EF4-FFF2-40B4-BE49-F238E27FC236}">
                  <a16:creationId xmlns:a16="http://schemas.microsoft.com/office/drawing/2014/main" id="{A3F7A473-4447-4857-A197-6A9278854283}"/>
                </a:ext>
              </a:extLst>
            </p:cNvPr>
            <p:cNvSpPr/>
            <p:nvPr/>
          </p:nvSpPr>
          <p:spPr>
            <a:xfrm>
              <a:off x="4903497" y="1022770"/>
              <a:ext cx="349025" cy="2416625"/>
            </a:xfrm>
            <a:custGeom>
              <a:avLst/>
              <a:gdLst/>
              <a:ahLst/>
              <a:cxnLst/>
              <a:rect l="l" t="t" r="r" b="b"/>
              <a:pathLst>
                <a:path w="13961" h="96665" extrusionOk="0">
                  <a:moveTo>
                    <a:pt x="0" y="0"/>
                  </a:moveTo>
                  <a:lnTo>
                    <a:pt x="13961" y="0"/>
                  </a:lnTo>
                  <a:lnTo>
                    <a:pt x="13961" y="96665"/>
                  </a:lnTo>
                  <a:lnTo>
                    <a:pt x="368" y="9666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9CE6C15-47DC-4418-8BE3-F9B5A572D1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0422" y="2148467"/>
              <a:ext cx="34542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715DB630-C810-492F-9416-6D88F94FD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997" y="2146460"/>
              <a:ext cx="44608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Google Shape;823;p33">
            <a:extLst>
              <a:ext uri="{FF2B5EF4-FFF2-40B4-BE49-F238E27FC236}">
                <a16:creationId xmlns:a16="http://schemas.microsoft.com/office/drawing/2014/main" id="{E64AC87A-0D91-8045-AA25-633C45456EFF}"/>
              </a:ext>
            </a:extLst>
          </p:cNvPr>
          <p:cNvSpPr/>
          <p:nvPr/>
        </p:nvSpPr>
        <p:spPr>
          <a:xfrm rot="16200000">
            <a:off x="5617261" y="1941258"/>
            <a:ext cx="1762800" cy="15813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5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A3481AAC-814A-4B89-8B66-B88E4960F246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E06DD028-D630-4D4A-B083-56673C30B9FD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E2CB2DD4-EC4E-415D-8A2A-565FAA738D07}"/>
              </a:ext>
            </a:extLst>
          </p:cNvPr>
          <p:cNvSpPr txBox="1"/>
          <p:nvPr/>
        </p:nvSpPr>
        <p:spPr>
          <a:xfrm>
            <a:off x="1364884" y="568192"/>
            <a:ext cx="166904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 VS MIN-MAX (1 et 2)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5F8ABF38-7C1E-4FC3-BF42-FBA2972BA8F4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B6717-E610-4402-A725-3F95B3950607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A3CA580E-662F-4A8A-B5EE-D79F43C32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68518"/>
              </p:ext>
            </p:extLst>
          </p:nvPr>
        </p:nvGraphicFramePr>
        <p:xfrm>
          <a:off x="1524000" y="2161381"/>
          <a:ext cx="6096000" cy="15319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4091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34445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863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Profondeur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MIN-MAX 1 : différence de pions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MIN-MAX 2: coefficient des pions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712553"/>
                  </a:ext>
                </a:extLst>
              </a:tr>
              <a:tr h="55070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/>
                        <a:t>26 Victoires, 20 Défaites et 4 Egalités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40 Victoires, 8 défaites et 2 Egalités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22518"/>
                  </a:ext>
                </a:extLst>
              </a:tr>
              <a:tr h="46307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36 Victoires, 11 Défaites et 3 Egalités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45 Victoires, 3 Défaites et 2 Egalités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778381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B3B9C3A2-B31F-430C-9CE6-568046F9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" y="1390250"/>
            <a:ext cx="2386013" cy="572700"/>
          </a:xfrm>
        </p:spPr>
        <p:txBody>
          <a:bodyPr/>
          <a:lstStyle/>
          <a:p>
            <a:r>
              <a:rPr lang="en-GB" dirty="0"/>
              <a:t>Sur 50 parties: </a:t>
            </a:r>
          </a:p>
        </p:txBody>
      </p:sp>
    </p:spTree>
    <p:extLst>
      <p:ext uri="{BB962C8B-B14F-4D97-AF65-F5344CB8AC3E}">
        <p14:creationId xmlns:p14="http://schemas.microsoft.com/office/powerpoint/2010/main" val="160974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A3481AAC-814A-4B89-8B66-B88E4960F246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E06DD028-D630-4D4A-B083-56673C30B9FD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E2CB2DD4-EC4E-415D-8A2A-565FAA738D07}"/>
              </a:ext>
            </a:extLst>
          </p:cNvPr>
          <p:cNvSpPr txBox="1"/>
          <p:nvPr/>
        </p:nvSpPr>
        <p:spPr>
          <a:xfrm>
            <a:off x="1364884" y="568192"/>
            <a:ext cx="166904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 VS MIN-MAX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5F8ABF38-7C1E-4FC3-BF42-FBA2972BA8F4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B6717-E610-4402-A725-3F95B3950607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A3CA580E-662F-4A8A-B5EE-D79F43C32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58817"/>
              </p:ext>
            </p:extLst>
          </p:nvPr>
        </p:nvGraphicFramePr>
        <p:xfrm>
          <a:off x="1524000" y="2161381"/>
          <a:ext cx="6096000" cy="13846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4091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34445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863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Profondeur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MIN-MAX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ALPHA-BETA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712553"/>
                  </a:ext>
                </a:extLst>
              </a:tr>
              <a:tr h="550704">
                <a:tc>
                  <a:txBody>
                    <a:bodyPr/>
                    <a:lstStyle/>
                    <a:p>
                      <a:pPr algn="ctr"/>
                      <a:r>
                        <a:rPr lang="en-HK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3</a:t>
                      </a:r>
                      <a:endParaRPr lang="fr-FR" b="1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/>
                        <a:t>83 Victoires, 15 Défaites et 2 Egalités en 7.6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61 Victoires, 37 défaites et 2 Egalités en 1.5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22518"/>
                  </a:ext>
                </a:extLst>
              </a:tr>
              <a:tr h="463074">
                <a:tc>
                  <a:txBody>
                    <a:bodyPr/>
                    <a:lstStyle/>
                    <a:p>
                      <a:pPr algn="ctr"/>
                      <a:r>
                        <a:rPr lang="en-HK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4</a:t>
                      </a:r>
                      <a:endParaRPr lang="fr-FR" b="1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Impossible (stack </a:t>
                      </a:r>
                      <a:r>
                        <a:rPr lang="fr-FR" sz="1100" dirty="0" err="1"/>
                        <a:t>overflow</a:t>
                      </a:r>
                      <a:r>
                        <a:rPr lang="fr-FR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7 Victoires, 2 Défaites et 2 Egalités en 6.6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778381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B3B9C3A2-B31F-430C-9CE6-568046F9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" y="1390250"/>
            <a:ext cx="2386013" cy="572700"/>
          </a:xfrm>
        </p:spPr>
        <p:txBody>
          <a:bodyPr/>
          <a:lstStyle/>
          <a:p>
            <a:r>
              <a:rPr lang="en-GB" dirty="0"/>
              <a:t>Sur 100 parties: </a:t>
            </a:r>
          </a:p>
        </p:txBody>
      </p:sp>
    </p:spTree>
    <p:extLst>
      <p:ext uri="{BB962C8B-B14F-4D97-AF65-F5344CB8AC3E}">
        <p14:creationId xmlns:p14="http://schemas.microsoft.com/office/powerpoint/2010/main" val="1133669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">
            <a:extLst>
              <a:ext uri="{FF2B5EF4-FFF2-40B4-BE49-F238E27FC236}">
                <a16:creationId xmlns:a16="http://schemas.microsoft.com/office/drawing/2014/main" id="{A0270AB9-6BB6-46B4-AC0D-2D23D326A5A3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Google Shape;338;p23">
              <a:extLst>
                <a:ext uri="{FF2B5EF4-FFF2-40B4-BE49-F238E27FC236}">
                  <a16:creationId xmlns:a16="http://schemas.microsoft.com/office/drawing/2014/main" id="{9AD53C8A-D4B0-434E-84F8-0DF218C2F18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338;p23">
              <a:extLst>
                <a:ext uri="{FF2B5EF4-FFF2-40B4-BE49-F238E27FC236}">
                  <a16:creationId xmlns:a16="http://schemas.microsoft.com/office/drawing/2014/main" id="{6DE8A51F-DC6D-4F24-9F31-94E68D47FF97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338;p23">
              <a:extLst>
                <a:ext uri="{FF2B5EF4-FFF2-40B4-BE49-F238E27FC236}">
                  <a16:creationId xmlns:a16="http://schemas.microsoft.com/office/drawing/2014/main" id="{F2B3F38D-0D05-469A-9759-62B27F5F19FA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38;p23">
              <a:extLst>
                <a:ext uri="{FF2B5EF4-FFF2-40B4-BE49-F238E27FC236}">
                  <a16:creationId xmlns:a16="http://schemas.microsoft.com/office/drawing/2014/main" id="{8B442CB6-569F-4DC5-A62E-A0B3E0E9B6BD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338;p23">
              <a:extLst>
                <a:ext uri="{FF2B5EF4-FFF2-40B4-BE49-F238E27FC236}">
                  <a16:creationId xmlns:a16="http://schemas.microsoft.com/office/drawing/2014/main" id="{79DF2CFB-A5D6-4746-9A9E-68E3C711F52B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38;p23">
              <a:extLst>
                <a:ext uri="{FF2B5EF4-FFF2-40B4-BE49-F238E27FC236}">
                  <a16:creationId xmlns:a16="http://schemas.microsoft.com/office/drawing/2014/main" id="{5346D816-C97F-4EFD-A6D7-A3E9565D5CE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38;p23">
              <a:extLst>
                <a:ext uri="{FF2B5EF4-FFF2-40B4-BE49-F238E27FC236}">
                  <a16:creationId xmlns:a16="http://schemas.microsoft.com/office/drawing/2014/main" id="{20AE94D5-B430-41B7-97F5-64857ABEBC1B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" name="Google Shape;475;p26">
            <a:extLst>
              <a:ext uri="{FF2B5EF4-FFF2-40B4-BE49-F238E27FC236}">
                <a16:creationId xmlns:a16="http://schemas.microsoft.com/office/drawing/2014/main" id="{8D92E7F2-273E-46D5-AFE2-AA3E34D94ECB}"/>
              </a:ext>
            </a:extLst>
          </p:cNvPr>
          <p:cNvSpPr txBox="1"/>
          <p:nvPr/>
        </p:nvSpPr>
        <p:spPr>
          <a:xfrm>
            <a:off x="554407" y="42818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STATISTIQUES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2" name="Google Shape;373;p24">
            <a:extLst>
              <a:ext uri="{FF2B5EF4-FFF2-40B4-BE49-F238E27FC236}">
                <a16:creationId xmlns:a16="http://schemas.microsoft.com/office/drawing/2014/main" id="{755A697C-8FAD-4174-A944-AAABBCDDF4F0}"/>
              </a:ext>
            </a:extLst>
          </p:cNvPr>
          <p:cNvGrpSpPr/>
          <p:nvPr/>
        </p:nvGrpSpPr>
        <p:grpSpPr>
          <a:xfrm>
            <a:off x="349047" y="2020521"/>
            <a:ext cx="8445905" cy="779545"/>
            <a:chOff x="457199" y="1129201"/>
            <a:chExt cx="8445905" cy="857500"/>
          </a:xfrm>
        </p:grpSpPr>
        <p:sp>
          <p:nvSpPr>
            <p:cNvPr id="13" name="Google Shape;374;p24">
              <a:extLst>
                <a:ext uri="{FF2B5EF4-FFF2-40B4-BE49-F238E27FC236}">
                  <a16:creationId xmlns:a16="http://schemas.microsoft.com/office/drawing/2014/main" id="{CB515FEA-7418-4F53-88C8-E28A1CCB7597}"/>
                </a:ext>
              </a:extLst>
            </p:cNvPr>
            <p:cNvSpPr/>
            <p:nvPr/>
          </p:nvSpPr>
          <p:spPr>
            <a:xfrm>
              <a:off x="2532525" y="1456350"/>
              <a:ext cx="3296400" cy="231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5;p24">
              <a:extLst>
                <a:ext uri="{FF2B5EF4-FFF2-40B4-BE49-F238E27FC236}">
                  <a16:creationId xmlns:a16="http://schemas.microsoft.com/office/drawing/2014/main" id="{995D3340-037C-4481-8DC6-8EE92BE32C38}"/>
                </a:ext>
              </a:extLst>
            </p:cNvPr>
            <p:cNvSpPr/>
            <p:nvPr/>
          </p:nvSpPr>
          <p:spPr>
            <a:xfrm>
              <a:off x="2532524" y="1456375"/>
              <a:ext cx="2208588" cy="2310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6;p24">
              <a:extLst>
                <a:ext uri="{FF2B5EF4-FFF2-40B4-BE49-F238E27FC236}">
                  <a16:creationId xmlns:a16="http://schemas.microsoft.com/office/drawing/2014/main" id="{86EADF93-1994-4AEF-88CB-B473D9D07296}"/>
                </a:ext>
              </a:extLst>
            </p:cNvPr>
            <p:cNvSpPr txBox="1"/>
            <p:nvPr/>
          </p:nvSpPr>
          <p:spPr>
            <a:xfrm>
              <a:off x="457199" y="1319000"/>
              <a:ext cx="1460088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Min-max 1 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Vs </a:t>
              </a:r>
              <a:r>
                <a:rPr lang="fr-FR" sz="1800" b="1" err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Random</a:t>
              </a:r>
              <a:endParaRPr lang="fr-FR" sz="1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sp>
          <p:nvSpPr>
            <p:cNvPr id="16" name="Google Shape;377;p24">
              <a:extLst>
                <a:ext uri="{FF2B5EF4-FFF2-40B4-BE49-F238E27FC236}">
                  <a16:creationId xmlns:a16="http://schemas.microsoft.com/office/drawing/2014/main" id="{E38FFFED-1FBB-42CA-B059-49DFE27D363E}"/>
                </a:ext>
              </a:extLst>
            </p:cNvPr>
            <p:cNvSpPr txBox="1"/>
            <p:nvPr/>
          </p:nvSpPr>
          <p:spPr>
            <a:xfrm>
              <a:off x="6075049" y="1194800"/>
              <a:ext cx="2828055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dirty="0">
                  <a:solidFill>
                    <a:schemeClr val="lt1"/>
                  </a:solidFill>
                  <a:latin typeface="Squada One" panose="020B0604020202020204" charset="0"/>
                  <a:ea typeface="Roboto Condensed"/>
                  <a:cs typeface="Roboto Condensed"/>
                  <a:sym typeface="Roboto Condensed"/>
                </a:rPr>
                <a:t>31 </a:t>
              </a:r>
              <a:r>
                <a:rPr lang="en-GB" sz="1300" dirty="0" err="1">
                  <a:solidFill>
                    <a:schemeClr val="lt1"/>
                  </a:solidFill>
                  <a:latin typeface="Squada One" panose="020B0604020202020204" charset="0"/>
                  <a:ea typeface="Roboto Condensed"/>
                  <a:cs typeface="Roboto Condensed"/>
                  <a:sym typeface="Roboto Condensed"/>
                </a:rPr>
                <a:t>victoires</a:t>
              </a:r>
              <a:r>
                <a:rPr lang="en-GB" sz="1300" dirty="0">
                  <a:solidFill>
                    <a:schemeClr val="lt1"/>
                  </a:solidFill>
                  <a:latin typeface="Squada One" panose="020B0604020202020204" charset="0"/>
                  <a:ea typeface="Roboto Condensed"/>
                  <a:cs typeface="Roboto Condensed"/>
                  <a:sym typeface="Roboto Condensed"/>
                </a:rPr>
                <a:t>, 15 </a:t>
              </a:r>
              <a:r>
                <a:rPr lang="en-GB" sz="1300" dirty="0" err="1">
                  <a:solidFill>
                    <a:schemeClr val="lt1"/>
                  </a:solidFill>
                  <a:latin typeface="Squada One" panose="020B0604020202020204" charset="0"/>
                  <a:ea typeface="Roboto Condensed"/>
                  <a:cs typeface="Roboto Condensed"/>
                  <a:sym typeface="Roboto Condensed"/>
                </a:rPr>
                <a:t>défaites</a:t>
              </a:r>
              <a:r>
                <a:rPr lang="en-GB" sz="1300" dirty="0">
                  <a:solidFill>
                    <a:schemeClr val="lt1"/>
                  </a:solidFill>
                  <a:latin typeface="Squada One" panose="020B0604020202020204" charset="0"/>
                  <a:ea typeface="Roboto Condensed"/>
                  <a:cs typeface="Roboto Condensed"/>
                  <a:sym typeface="Roboto Condensed"/>
                </a:rPr>
                <a:t> et 4 </a:t>
              </a:r>
              <a:r>
                <a:rPr lang="en-GB" sz="1300" dirty="0" err="1">
                  <a:solidFill>
                    <a:schemeClr val="lt1"/>
                  </a:solidFill>
                  <a:latin typeface="Squada One" panose="020B0604020202020204" charset="0"/>
                  <a:ea typeface="Roboto Condensed"/>
                  <a:cs typeface="Roboto Condensed"/>
                  <a:sym typeface="Roboto Condensed"/>
                </a:rPr>
                <a:t>égalités</a:t>
              </a:r>
              <a:r>
                <a:rPr lang="en-GB" sz="1300" dirty="0">
                  <a:solidFill>
                    <a:schemeClr val="lt1"/>
                  </a:solidFill>
                  <a:latin typeface="Squada One" panose="020B0604020202020204" charset="0"/>
                  <a:ea typeface="Roboto Condensed"/>
                  <a:cs typeface="Roboto Condensed"/>
                  <a:sym typeface="Roboto Condensed"/>
                </a:rPr>
                <a:t> </a:t>
              </a:r>
              <a:endParaRPr sz="1300" dirty="0">
                <a:solidFill>
                  <a:schemeClr val="lt1"/>
                </a:solidFill>
                <a:latin typeface="Squada One" panose="020B0604020202020204" charset="0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7" name="Google Shape;378;p24">
              <a:extLst>
                <a:ext uri="{FF2B5EF4-FFF2-40B4-BE49-F238E27FC236}">
                  <a16:creationId xmlns:a16="http://schemas.microsoft.com/office/drawing/2014/main" id="{B7B3C91F-3667-4A4A-B1FB-BC1706C58C42}"/>
                </a:ext>
              </a:extLst>
            </p:cNvPr>
            <p:cNvSpPr/>
            <p:nvPr/>
          </p:nvSpPr>
          <p:spPr>
            <a:xfrm rot="-5400000">
              <a:off x="1719113" y="1173288"/>
              <a:ext cx="857500" cy="7693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8" name="Google Shape;379;p24">
              <a:extLst>
                <a:ext uri="{FF2B5EF4-FFF2-40B4-BE49-F238E27FC236}">
                  <a16:creationId xmlns:a16="http://schemas.microsoft.com/office/drawing/2014/main" id="{7D62638C-0E08-4410-97A8-80F8FDEB9CFD}"/>
                </a:ext>
              </a:extLst>
            </p:cNvPr>
            <p:cNvSpPr txBox="1"/>
            <p:nvPr/>
          </p:nvSpPr>
          <p:spPr>
            <a:xfrm>
              <a:off x="1798063" y="1415900"/>
              <a:ext cx="6996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67%</a:t>
              </a:r>
              <a:endParaRPr sz="1100">
                <a:solidFill>
                  <a:schemeClr val="lt1"/>
                </a:solidFill>
              </a:endParaRPr>
            </a:p>
          </p:txBody>
        </p:sp>
      </p:grpSp>
      <p:grpSp>
        <p:nvGrpSpPr>
          <p:cNvPr id="19" name="Google Shape;380;p24">
            <a:extLst>
              <a:ext uri="{FF2B5EF4-FFF2-40B4-BE49-F238E27FC236}">
                <a16:creationId xmlns:a16="http://schemas.microsoft.com/office/drawing/2014/main" id="{FCA90920-907A-496E-AB04-58D3266F0B89}"/>
              </a:ext>
            </a:extLst>
          </p:cNvPr>
          <p:cNvGrpSpPr/>
          <p:nvPr/>
        </p:nvGrpSpPr>
        <p:grpSpPr>
          <a:xfrm>
            <a:off x="349048" y="2957246"/>
            <a:ext cx="8229650" cy="779545"/>
            <a:chOff x="457200" y="2065926"/>
            <a:chExt cx="8229650" cy="857500"/>
          </a:xfrm>
        </p:grpSpPr>
        <p:sp>
          <p:nvSpPr>
            <p:cNvPr id="20" name="Google Shape;381;p24">
              <a:extLst>
                <a:ext uri="{FF2B5EF4-FFF2-40B4-BE49-F238E27FC236}">
                  <a16:creationId xmlns:a16="http://schemas.microsoft.com/office/drawing/2014/main" id="{1E3CD889-F6A5-47BC-B937-B485F2FFC6B2}"/>
                </a:ext>
              </a:extLst>
            </p:cNvPr>
            <p:cNvSpPr/>
            <p:nvPr/>
          </p:nvSpPr>
          <p:spPr>
            <a:xfrm>
              <a:off x="2532525" y="2390834"/>
              <a:ext cx="3296400" cy="231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2;p24">
              <a:extLst>
                <a:ext uri="{FF2B5EF4-FFF2-40B4-BE49-F238E27FC236}">
                  <a16:creationId xmlns:a16="http://schemas.microsoft.com/office/drawing/2014/main" id="{88D55BEC-801F-474C-A99C-E1B147B148DF}"/>
                </a:ext>
              </a:extLst>
            </p:cNvPr>
            <p:cNvSpPr/>
            <p:nvPr/>
          </p:nvSpPr>
          <p:spPr>
            <a:xfrm>
              <a:off x="2532524" y="2389613"/>
              <a:ext cx="2856287" cy="2310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3;p24">
              <a:extLst>
                <a:ext uri="{FF2B5EF4-FFF2-40B4-BE49-F238E27FC236}">
                  <a16:creationId xmlns:a16="http://schemas.microsoft.com/office/drawing/2014/main" id="{3267095B-7C08-4EAB-8253-F58A505B1F49}"/>
                </a:ext>
              </a:extLst>
            </p:cNvPr>
            <p:cNvSpPr txBox="1"/>
            <p:nvPr/>
          </p:nvSpPr>
          <p:spPr>
            <a:xfrm>
              <a:off x="457200" y="2264250"/>
              <a:ext cx="1271136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Min-max 2 vs Random</a:t>
              </a:r>
              <a:endPara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sp>
          <p:nvSpPr>
            <p:cNvPr id="23" name="Google Shape;384;p24">
              <a:extLst>
                <a:ext uri="{FF2B5EF4-FFF2-40B4-BE49-F238E27FC236}">
                  <a16:creationId xmlns:a16="http://schemas.microsoft.com/office/drawing/2014/main" id="{F0F1C5C8-73A2-43D5-AC19-0DEDBEEF3738}"/>
                </a:ext>
              </a:extLst>
            </p:cNvPr>
            <p:cNvSpPr txBox="1"/>
            <p:nvPr/>
          </p:nvSpPr>
          <p:spPr>
            <a:xfrm>
              <a:off x="6075050" y="2129250"/>
              <a:ext cx="2611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85;p24">
              <a:extLst>
                <a:ext uri="{FF2B5EF4-FFF2-40B4-BE49-F238E27FC236}">
                  <a16:creationId xmlns:a16="http://schemas.microsoft.com/office/drawing/2014/main" id="{110CBCE4-F262-4F59-BED0-4EDA202C569D}"/>
                </a:ext>
              </a:extLst>
            </p:cNvPr>
            <p:cNvSpPr/>
            <p:nvPr/>
          </p:nvSpPr>
          <p:spPr>
            <a:xfrm rot="-5400000">
              <a:off x="1719113" y="2110013"/>
              <a:ext cx="857500" cy="7693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6;p24">
              <a:extLst>
                <a:ext uri="{FF2B5EF4-FFF2-40B4-BE49-F238E27FC236}">
                  <a16:creationId xmlns:a16="http://schemas.microsoft.com/office/drawing/2014/main" id="{9CEA7ED4-8E6D-4AC6-86FB-4B9BAA2263F5}"/>
                </a:ext>
              </a:extLst>
            </p:cNvPr>
            <p:cNvSpPr txBox="1"/>
            <p:nvPr/>
          </p:nvSpPr>
          <p:spPr>
            <a:xfrm>
              <a:off x="1798063" y="2349950"/>
              <a:ext cx="6996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87%</a:t>
              </a:r>
              <a:endParaRPr sz="1100">
                <a:solidFill>
                  <a:schemeClr val="lt1"/>
                </a:solidFill>
              </a:endParaRPr>
            </a:p>
          </p:txBody>
        </p:sp>
      </p:grpSp>
      <p:sp>
        <p:nvSpPr>
          <p:cNvPr id="32" name="Google Shape;377;p24">
            <a:extLst>
              <a:ext uri="{FF2B5EF4-FFF2-40B4-BE49-F238E27FC236}">
                <a16:creationId xmlns:a16="http://schemas.microsoft.com/office/drawing/2014/main" id="{FEE70F79-9A66-454B-80AF-6F6461CB1E3D}"/>
              </a:ext>
            </a:extLst>
          </p:cNvPr>
          <p:cNvSpPr txBox="1"/>
          <p:nvPr/>
        </p:nvSpPr>
        <p:spPr>
          <a:xfrm>
            <a:off x="5996768" y="3027877"/>
            <a:ext cx="2828055" cy="66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Squada One" panose="020B0604020202020204" charset="0"/>
                <a:ea typeface="Roboto Condensed"/>
                <a:cs typeface="Roboto Condensed"/>
                <a:sym typeface="Roboto Condensed"/>
              </a:rPr>
              <a:t>42 </a:t>
            </a:r>
            <a:r>
              <a:rPr lang="en-GB" sz="1300" dirty="0" err="1">
                <a:solidFill>
                  <a:schemeClr val="lt1"/>
                </a:solidFill>
                <a:latin typeface="Squada One" panose="020B0604020202020204" charset="0"/>
                <a:ea typeface="Roboto Condensed"/>
                <a:cs typeface="Roboto Condensed"/>
                <a:sym typeface="Roboto Condensed"/>
              </a:rPr>
              <a:t>victoires</a:t>
            </a:r>
            <a:r>
              <a:rPr lang="en-GB" sz="1300" dirty="0">
                <a:solidFill>
                  <a:schemeClr val="lt1"/>
                </a:solidFill>
                <a:latin typeface="Squada One" panose="020B0604020202020204" charset="0"/>
                <a:ea typeface="Roboto Condensed"/>
                <a:cs typeface="Roboto Condensed"/>
                <a:sym typeface="Roboto Condensed"/>
              </a:rPr>
              <a:t>, 6 </a:t>
            </a:r>
            <a:r>
              <a:rPr lang="en-GB" sz="1300" dirty="0" err="1">
                <a:solidFill>
                  <a:schemeClr val="lt1"/>
                </a:solidFill>
                <a:latin typeface="Squada One" panose="020B0604020202020204" charset="0"/>
                <a:ea typeface="Roboto Condensed"/>
                <a:cs typeface="Roboto Condensed"/>
                <a:sym typeface="Roboto Condensed"/>
              </a:rPr>
              <a:t>défaites</a:t>
            </a:r>
            <a:r>
              <a:rPr lang="en-GB" sz="1300" dirty="0">
                <a:solidFill>
                  <a:schemeClr val="lt1"/>
                </a:solidFill>
                <a:latin typeface="Squada One" panose="020B0604020202020204" charset="0"/>
                <a:ea typeface="Roboto Condensed"/>
                <a:cs typeface="Roboto Condensed"/>
                <a:sym typeface="Roboto Condensed"/>
              </a:rPr>
              <a:t> et 2 </a:t>
            </a:r>
            <a:r>
              <a:rPr lang="en-GB" sz="1300" dirty="0" err="1">
                <a:solidFill>
                  <a:schemeClr val="lt1"/>
                </a:solidFill>
                <a:latin typeface="Squada One" panose="020B0604020202020204" charset="0"/>
                <a:ea typeface="Roboto Condensed"/>
                <a:cs typeface="Roboto Condensed"/>
                <a:sym typeface="Roboto Condensed"/>
              </a:rPr>
              <a:t>égalités</a:t>
            </a:r>
            <a:r>
              <a:rPr lang="en-GB" sz="1300" dirty="0">
                <a:solidFill>
                  <a:schemeClr val="lt1"/>
                </a:solidFill>
                <a:latin typeface="Squada One" panose="020B0604020202020204" charset="0"/>
                <a:ea typeface="Roboto Condensed"/>
                <a:cs typeface="Roboto Condensed"/>
                <a:sym typeface="Roboto Condensed"/>
              </a:rPr>
              <a:t> </a:t>
            </a:r>
            <a:endParaRPr sz="1300" dirty="0">
              <a:solidFill>
                <a:schemeClr val="lt1"/>
              </a:solidFill>
              <a:latin typeface="Squada One" panose="020B0604020202020204" charset="0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2835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A289250B-138A-4B6A-A1C2-66CB43657C33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A56E8DC7-ECF7-44B1-B0CA-73C79A86DAEA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666F2526-6BC0-4C1F-BA8B-8EB92E56D12C}"/>
              </a:ext>
            </a:extLst>
          </p:cNvPr>
          <p:cNvSpPr txBox="1"/>
          <p:nvPr/>
        </p:nvSpPr>
        <p:spPr>
          <a:xfrm>
            <a:off x="1364884" y="568192"/>
            <a:ext cx="166904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IA VS IA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0CD18F0F-191E-4B83-9EA2-1FB6298660F7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04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12D5B-EBF3-4E2D-B1C1-6189F59D1149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21104F-54AB-4134-B528-00B9184F0B57}"/>
              </a:ext>
            </a:extLst>
          </p:cNvPr>
          <p:cNvSpPr txBox="1">
            <a:spLocks/>
          </p:cNvSpPr>
          <p:nvPr/>
        </p:nvSpPr>
        <p:spPr>
          <a:xfrm>
            <a:off x="62796" y="139025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6A0F84-FC8E-491B-8926-40C42E4D6DD7}"/>
              </a:ext>
            </a:extLst>
          </p:cNvPr>
          <p:cNvSpPr txBox="1"/>
          <p:nvPr/>
        </p:nvSpPr>
        <p:spPr>
          <a:xfrm>
            <a:off x="1008199" y="1692470"/>
            <a:ext cx="6828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Les matchs IA contre IA sont déterministes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Lorsque min-max 1 joue contre min-max 2 : la première qui joue gagne</a:t>
            </a:r>
          </a:p>
          <a:p>
            <a:pPr>
              <a:buClr>
                <a:schemeClr val="bg1"/>
              </a:buClr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Lorsque une IA min-max joue contre elle-même, les écarts de profondeur sont trop petits pour qu’ils influent sur le résultat.</a:t>
            </a:r>
          </a:p>
        </p:txBody>
      </p:sp>
      <p:grpSp>
        <p:nvGrpSpPr>
          <p:cNvPr id="11" name="Group 18">
            <a:extLst>
              <a:ext uri="{FF2B5EF4-FFF2-40B4-BE49-F238E27FC236}">
                <a16:creationId xmlns:a16="http://schemas.microsoft.com/office/drawing/2014/main" id="{7C7D5BE1-85A8-4477-B524-CACCC01676A4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2" name="Google Shape;338;p23">
              <a:extLst>
                <a:ext uri="{FF2B5EF4-FFF2-40B4-BE49-F238E27FC236}">
                  <a16:creationId xmlns:a16="http://schemas.microsoft.com/office/drawing/2014/main" id="{D4E3950D-A0D2-43C6-B1C7-ADE6BB182E8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338;p23">
              <a:extLst>
                <a:ext uri="{FF2B5EF4-FFF2-40B4-BE49-F238E27FC236}">
                  <a16:creationId xmlns:a16="http://schemas.microsoft.com/office/drawing/2014/main" id="{84BBA86C-66EF-4EEE-95E1-2CB5D52C895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38;p23">
              <a:extLst>
                <a:ext uri="{FF2B5EF4-FFF2-40B4-BE49-F238E27FC236}">
                  <a16:creationId xmlns:a16="http://schemas.microsoft.com/office/drawing/2014/main" id="{CB401E60-5C84-4692-9B40-B2F40AC28444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338;p23">
              <a:extLst>
                <a:ext uri="{FF2B5EF4-FFF2-40B4-BE49-F238E27FC236}">
                  <a16:creationId xmlns:a16="http://schemas.microsoft.com/office/drawing/2014/main" id="{FF363188-7051-4634-AA05-64DA45C49145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38;p23">
              <a:extLst>
                <a:ext uri="{FF2B5EF4-FFF2-40B4-BE49-F238E27FC236}">
                  <a16:creationId xmlns:a16="http://schemas.microsoft.com/office/drawing/2014/main" id="{C933A27B-2B65-4DA8-9779-ACBEDDE7CB42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38;p23">
              <a:extLst>
                <a:ext uri="{FF2B5EF4-FFF2-40B4-BE49-F238E27FC236}">
                  <a16:creationId xmlns:a16="http://schemas.microsoft.com/office/drawing/2014/main" id="{CF225FDB-FCC6-4BFE-A317-5B5B81D15E7A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38;p23">
              <a:extLst>
                <a:ext uri="{FF2B5EF4-FFF2-40B4-BE49-F238E27FC236}">
                  <a16:creationId xmlns:a16="http://schemas.microsoft.com/office/drawing/2014/main" id="{9ABC1186-7892-40ED-B2A2-7FCE18C8838F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18219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77;p26">
            <a:extLst>
              <a:ext uri="{FF2B5EF4-FFF2-40B4-BE49-F238E27FC236}">
                <a16:creationId xmlns:a16="http://schemas.microsoft.com/office/drawing/2014/main" id="{CC43A0D2-6B87-4810-8CF8-CF6685F22CF0}"/>
              </a:ext>
            </a:extLst>
          </p:cNvPr>
          <p:cNvSpPr/>
          <p:nvPr/>
        </p:nvSpPr>
        <p:spPr>
          <a:xfrm>
            <a:off x="1426857" y="631891"/>
            <a:ext cx="5711559" cy="532446"/>
          </a:xfrm>
          <a:custGeom>
            <a:avLst/>
            <a:gdLst/>
            <a:ahLst/>
            <a:cxnLst/>
            <a:rect l="l" t="t" r="r" b="b"/>
            <a:pathLst>
              <a:path w="111121" h="39541" extrusionOk="0">
                <a:moveTo>
                  <a:pt x="643" y="0"/>
                </a:moveTo>
                <a:lnTo>
                  <a:pt x="99334" y="0"/>
                </a:lnTo>
                <a:lnTo>
                  <a:pt x="111121" y="19717"/>
                </a:lnTo>
                <a:lnTo>
                  <a:pt x="99334" y="39434"/>
                </a:lnTo>
                <a:lnTo>
                  <a:pt x="0" y="39434"/>
                </a:lnTo>
                <a:lnTo>
                  <a:pt x="108" y="39541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483" y="610296"/>
            <a:ext cx="5634420" cy="660016"/>
          </a:xfrm>
        </p:spPr>
        <p:txBody>
          <a:bodyPr/>
          <a:lstStyle/>
          <a:p>
            <a:r>
              <a:rPr lang="en-GB" sz="2800" dirty="0"/>
              <a:t>CONCLUSION ET POINTS D’AMELIORATION</a:t>
            </a:r>
          </a:p>
        </p:txBody>
      </p:sp>
      <p:sp>
        <p:nvSpPr>
          <p:cNvPr id="5" name="Google Shape;469;p26">
            <a:extLst>
              <a:ext uri="{FF2B5EF4-FFF2-40B4-BE49-F238E27FC236}">
                <a16:creationId xmlns:a16="http://schemas.microsoft.com/office/drawing/2014/main" id="{0A4A88AB-663B-4E05-B3DA-5A5D31BEA881}"/>
              </a:ext>
            </a:extLst>
          </p:cNvPr>
          <p:cNvSpPr/>
          <p:nvPr/>
        </p:nvSpPr>
        <p:spPr>
          <a:xfrm rot="16200000">
            <a:off x="559638" y="551330"/>
            <a:ext cx="819178" cy="713555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37;p29">
            <a:extLst>
              <a:ext uri="{FF2B5EF4-FFF2-40B4-BE49-F238E27FC236}">
                <a16:creationId xmlns:a16="http://schemas.microsoft.com/office/drawing/2014/main" id="{FC7E2545-E73E-4A80-A534-DE1C63C9671A}"/>
              </a:ext>
            </a:extLst>
          </p:cNvPr>
          <p:cNvSpPr/>
          <p:nvPr/>
        </p:nvSpPr>
        <p:spPr>
          <a:xfrm>
            <a:off x="774261" y="743516"/>
            <a:ext cx="348973" cy="308377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40A748-AC82-1A4A-99BA-929B82046A58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6F823-E73F-427B-A372-DC4E54A96A19}"/>
              </a:ext>
            </a:extLst>
          </p:cNvPr>
          <p:cNvSpPr txBox="1"/>
          <p:nvPr/>
        </p:nvSpPr>
        <p:spPr>
          <a:xfrm>
            <a:off x="480606" y="1072923"/>
            <a:ext cx="6329995" cy="304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</a:pPr>
            <a:endParaRPr lang="en-GB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Squada One" panose="020B0604020202020204" charset="0"/>
              </a:rPr>
              <a:t>Implémenter une IHM plus poussée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 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Squada One" panose="020B0604020202020204" charset="0"/>
              </a:rPr>
              <a:t>Améliorer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 les </a:t>
            </a:r>
            <a:r>
              <a:rPr lang="en-GB" dirty="0" err="1">
                <a:solidFill>
                  <a:schemeClr val="bg1"/>
                </a:solidFill>
                <a:latin typeface="Squada One" panose="020B0604020202020204" charset="0"/>
              </a:rPr>
              <a:t>algorithmes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Squada One" panose="020B0604020202020204" charset="0"/>
              </a:rPr>
              <a:t>utilisés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 ( par </a:t>
            </a:r>
            <a:r>
              <a:rPr lang="en-GB" dirty="0" err="1">
                <a:solidFill>
                  <a:schemeClr val="bg1"/>
                </a:solidFill>
                <a:latin typeface="Squada One" panose="020B0604020202020204" charset="0"/>
              </a:rPr>
              <a:t>exemple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 : </a:t>
            </a:r>
            <a:r>
              <a:rPr lang="en-GB" dirty="0" err="1">
                <a:solidFill>
                  <a:schemeClr val="bg1"/>
                </a:solidFill>
                <a:latin typeface="Squada One" panose="020B0604020202020204" charset="0"/>
              </a:rPr>
              <a:t>l’heuristique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 Null-Move pour </a:t>
            </a:r>
            <a:r>
              <a:rPr lang="en-GB" dirty="0" err="1">
                <a:solidFill>
                  <a:schemeClr val="bg1"/>
                </a:solidFill>
                <a:latin typeface="Squada One" panose="020B0604020202020204" charset="0"/>
              </a:rPr>
              <a:t>améliorer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 la Vitesse de </a:t>
            </a:r>
            <a:r>
              <a:rPr lang="en-GB" dirty="0" err="1">
                <a:solidFill>
                  <a:schemeClr val="bg1"/>
                </a:solidFill>
                <a:latin typeface="Squada One" panose="020B0604020202020204" charset="0"/>
              </a:rPr>
              <a:t>l’Alpha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-Beta)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Tester de nouveaux </a:t>
            </a:r>
            <a:r>
              <a:rPr lang="en-GB" dirty="0" err="1">
                <a:solidFill>
                  <a:schemeClr val="bg1"/>
                </a:solidFill>
                <a:latin typeface="Squada One" panose="020B0604020202020204" charset="0"/>
              </a:rPr>
              <a:t>algorithmes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 de recherche </a:t>
            </a:r>
            <a:r>
              <a:rPr lang="fr-FR" dirty="0">
                <a:solidFill>
                  <a:schemeClr val="bg1"/>
                </a:solidFill>
                <a:latin typeface="Squada One" panose="020B0604020202020204" charset="0"/>
              </a:rPr>
              <a:t>basés sur l'exploration d'arbres de recherche (par exemple : </a:t>
            </a:r>
            <a:r>
              <a:rPr lang="fr-FR" dirty="0" err="1">
                <a:solidFill>
                  <a:schemeClr val="bg1"/>
                </a:solidFill>
                <a:latin typeface="Squada One" panose="020B0604020202020204" charset="0"/>
              </a:rPr>
              <a:t>Search</a:t>
            </a:r>
            <a:r>
              <a:rPr lang="fr-FR" dirty="0">
                <a:solidFill>
                  <a:schemeClr val="bg1"/>
                </a:solidFill>
                <a:latin typeface="Squada One" panose="020B0604020202020204" charset="0"/>
              </a:rPr>
              <a:t> Beam)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Squada One" panose="020B0604020202020204" charset="0"/>
              </a:rPr>
              <a:t>Implémenter une IA capable d'apprendre à jouer grâce à l'expérience de jeu accumulée</a:t>
            </a:r>
          </a:p>
        </p:txBody>
      </p:sp>
      <p:grpSp>
        <p:nvGrpSpPr>
          <p:cNvPr id="58" name="Google Shape;79;p18">
            <a:extLst>
              <a:ext uri="{FF2B5EF4-FFF2-40B4-BE49-F238E27FC236}">
                <a16:creationId xmlns:a16="http://schemas.microsoft.com/office/drawing/2014/main" id="{C84F7D36-E0F9-4C88-B301-A9075E9D813F}"/>
              </a:ext>
            </a:extLst>
          </p:cNvPr>
          <p:cNvGrpSpPr/>
          <p:nvPr/>
        </p:nvGrpSpPr>
        <p:grpSpPr>
          <a:xfrm>
            <a:off x="4957747" y="2368314"/>
            <a:ext cx="3816068" cy="2966061"/>
            <a:chOff x="4957747" y="2368314"/>
            <a:chExt cx="3816068" cy="2966061"/>
          </a:xfrm>
        </p:grpSpPr>
        <p:sp>
          <p:nvSpPr>
            <p:cNvPr id="59" name="Google Shape;80;p18">
              <a:extLst>
                <a:ext uri="{FF2B5EF4-FFF2-40B4-BE49-F238E27FC236}">
                  <a16:creationId xmlns:a16="http://schemas.microsoft.com/office/drawing/2014/main" id="{5504A1C1-A08B-40DA-A734-EB67E79BCBCB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1;p18">
              <a:extLst>
                <a:ext uri="{FF2B5EF4-FFF2-40B4-BE49-F238E27FC236}">
                  <a16:creationId xmlns:a16="http://schemas.microsoft.com/office/drawing/2014/main" id="{2B32E166-6029-4ECF-BCB3-0526EACAF5C5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;p18">
              <a:extLst>
                <a:ext uri="{FF2B5EF4-FFF2-40B4-BE49-F238E27FC236}">
                  <a16:creationId xmlns:a16="http://schemas.microsoft.com/office/drawing/2014/main" id="{7A618FA8-E29F-4D4A-A60B-AB3CD7B25397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3;p18">
              <a:extLst>
                <a:ext uri="{FF2B5EF4-FFF2-40B4-BE49-F238E27FC236}">
                  <a16:creationId xmlns:a16="http://schemas.microsoft.com/office/drawing/2014/main" id="{24E890B6-49C6-421A-B584-8325378D3F1A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68;p26">
            <a:extLst>
              <a:ext uri="{FF2B5EF4-FFF2-40B4-BE49-F238E27FC236}">
                <a16:creationId xmlns:a16="http://schemas.microsoft.com/office/drawing/2014/main" id="{74A0EB2B-A0D3-45F3-92C2-72F065F11A94}"/>
              </a:ext>
            </a:extLst>
          </p:cNvPr>
          <p:cNvSpPr/>
          <p:nvPr/>
        </p:nvSpPr>
        <p:spPr>
          <a:xfrm rot="16200000">
            <a:off x="408840" y="421912"/>
            <a:ext cx="1114318" cy="970785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660"/>
                </a:srgbClr>
              </a:gs>
              <a:gs pos="100000">
                <a:srgbClr val="FFFFFF">
                  <a:alpha val="39215"/>
                  <a:alpha val="5866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63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412955" y="410399"/>
            <a:ext cx="8273845" cy="81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Sommaire</a:t>
            </a:r>
            <a:endParaRPr sz="3600" dirty="0"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616975" y="2140114"/>
            <a:ext cx="1408200" cy="1916286"/>
            <a:chOff x="616975" y="2140114"/>
            <a:chExt cx="1408200" cy="1916286"/>
          </a:xfrm>
        </p:grpSpPr>
        <p:cxnSp>
          <p:nvCxnSpPr>
            <p:cNvPr id="206" name="Google Shape;206;p21"/>
            <p:cNvCxnSpPr>
              <a:cxnSpLocks/>
              <a:stCxn id="207" idx="1"/>
            </p:cNvCxnSpPr>
            <p:nvPr/>
          </p:nvCxnSpPr>
          <p:spPr>
            <a:xfrm>
              <a:off x="1321085" y="3355939"/>
              <a:ext cx="0" cy="28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7" name="Google Shape;207;p21"/>
            <p:cNvSpPr/>
            <p:nvPr/>
          </p:nvSpPr>
          <p:spPr>
            <a:xfrm rot="-5400000">
              <a:off x="713172" y="2202652"/>
              <a:ext cx="1215825" cy="10907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616975" y="3712000"/>
              <a:ext cx="1408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Introduction</a:t>
              </a:r>
              <a:endParaRPr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grpSp>
          <p:nvGrpSpPr>
            <p:cNvPr id="210" name="Google Shape;210;p21"/>
            <p:cNvGrpSpPr/>
            <p:nvPr/>
          </p:nvGrpSpPr>
          <p:grpSpPr>
            <a:xfrm>
              <a:off x="1073786" y="2500873"/>
              <a:ext cx="494598" cy="494291"/>
              <a:chOff x="6479471" y="2079003"/>
              <a:chExt cx="348923" cy="348706"/>
            </a:xfrm>
          </p:grpSpPr>
          <p:sp>
            <p:nvSpPr>
              <p:cNvPr id="211" name="Google Shape;211;p21"/>
              <p:cNvSpPr/>
              <p:nvPr/>
            </p:nvSpPr>
            <p:spPr>
              <a:xfrm>
                <a:off x="6479471" y="2200291"/>
                <a:ext cx="38170" cy="2256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820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89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" name="Google Shape;212;p21"/>
              <p:cNvGrpSpPr/>
              <p:nvPr/>
            </p:nvGrpSpPr>
            <p:grpSpPr>
              <a:xfrm>
                <a:off x="6520582" y="2079003"/>
                <a:ext cx="307811" cy="348706"/>
                <a:chOff x="-60218325" y="2304850"/>
                <a:chExt cx="279625" cy="316775"/>
              </a:xfrm>
            </p:grpSpPr>
            <p:sp>
              <p:nvSpPr>
                <p:cNvPr id="213" name="Google Shape;213;p21"/>
                <p:cNvSpPr/>
                <p:nvPr/>
              </p:nvSpPr>
              <p:spPr>
                <a:xfrm>
                  <a:off x="-60218325" y="2304850"/>
                  <a:ext cx="235525" cy="31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1" h="12671" extrusionOk="0">
                      <a:moveTo>
                        <a:pt x="4884" y="825"/>
                      </a:moveTo>
                      <a:cubicBezTo>
                        <a:pt x="6994" y="825"/>
                        <a:pt x="8633" y="2463"/>
                        <a:pt x="8633" y="4542"/>
                      </a:cubicBezTo>
                      <a:cubicBezTo>
                        <a:pt x="8570" y="6023"/>
                        <a:pt x="7688" y="7378"/>
                        <a:pt x="6364" y="7945"/>
                      </a:cubicBezTo>
                      <a:cubicBezTo>
                        <a:pt x="6207" y="8039"/>
                        <a:pt x="6112" y="8165"/>
                        <a:pt x="6112" y="8354"/>
                      </a:cubicBezTo>
                      <a:lnTo>
                        <a:pt x="6112" y="8543"/>
                      </a:lnTo>
                      <a:lnTo>
                        <a:pt x="3623" y="8543"/>
                      </a:lnTo>
                      <a:lnTo>
                        <a:pt x="3623" y="8354"/>
                      </a:lnTo>
                      <a:cubicBezTo>
                        <a:pt x="3623" y="8197"/>
                        <a:pt x="3560" y="8039"/>
                        <a:pt x="3403" y="7945"/>
                      </a:cubicBezTo>
                      <a:cubicBezTo>
                        <a:pt x="1828" y="7251"/>
                        <a:pt x="914" y="5582"/>
                        <a:pt x="1229" y="3880"/>
                      </a:cubicBezTo>
                      <a:cubicBezTo>
                        <a:pt x="1481" y="2431"/>
                        <a:pt x="2647" y="1203"/>
                        <a:pt x="4096" y="888"/>
                      </a:cubicBezTo>
                      <a:cubicBezTo>
                        <a:pt x="4379" y="856"/>
                        <a:pt x="4663" y="825"/>
                        <a:pt x="4884" y="825"/>
                      </a:cubicBezTo>
                      <a:close/>
                      <a:moveTo>
                        <a:pt x="6081" y="9362"/>
                      </a:moveTo>
                      <a:lnTo>
                        <a:pt x="6081" y="10213"/>
                      </a:lnTo>
                      <a:lnTo>
                        <a:pt x="3592" y="10213"/>
                      </a:lnTo>
                      <a:lnTo>
                        <a:pt x="3592" y="9362"/>
                      </a:lnTo>
                      <a:close/>
                      <a:moveTo>
                        <a:pt x="5986" y="11032"/>
                      </a:moveTo>
                      <a:cubicBezTo>
                        <a:pt x="5829" y="11505"/>
                        <a:pt x="5419" y="11851"/>
                        <a:pt x="4852" y="11851"/>
                      </a:cubicBezTo>
                      <a:cubicBezTo>
                        <a:pt x="4316" y="11851"/>
                        <a:pt x="3875" y="11505"/>
                        <a:pt x="3686" y="11032"/>
                      </a:cubicBezTo>
                      <a:close/>
                      <a:moveTo>
                        <a:pt x="4842" y="0"/>
                      </a:moveTo>
                      <a:cubicBezTo>
                        <a:pt x="4526" y="0"/>
                        <a:pt x="4202" y="32"/>
                        <a:pt x="3875" y="100"/>
                      </a:cubicBezTo>
                      <a:cubicBezTo>
                        <a:pt x="2111" y="509"/>
                        <a:pt x="693" y="1959"/>
                        <a:pt x="378" y="3723"/>
                      </a:cubicBezTo>
                      <a:cubicBezTo>
                        <a:pt x="0" y="5834"/>
                        <a:pt x="1071" y="7724"/>
                        <a:pt x="2773" y="8575"/>
                      </a:cubicBezTo>
                      <a:lnTo>
                        <a:pt x="2773" y="10591"/>
                      </a:lnTo>
                      <a:cubicBezTo>
                        <a:pt x="2773" y="11725"/>
                        <a:pt x="3718" y="12670"/>
                        <a:pt x="4852" y="12670"/>
                      </a:cubicBezTo>
                      <a:cubicBezTo>
                        <a:pt x="5986" y="12670"/>
                        <a:pt x="6963" y="11725"/>
                        <a:pt x="6963" y="10591"/>
                      </a:cubicBezTo>
                      <a:lnTo>
                        <a:pt x="6963" y="8575"/>
                      </a:lnTo>
                      <a:cubicBezTo>
                        <a:pt x="8444" y="7787"/>
                        <a:pt x="9420" y="6243"/>
                        <a:pt x="9420" y="4511"/>
                      </a:cubicBezTo>
                      <a:cubicBezTo>
                        <a:pt x="9392" y="1995"/>
                        <a:pt x="7331" y="0"/>
                        <a:pt x="48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1"/>
                <p:cNvSpPr/>
                <p:nvPr/>
              </p:nvSpPr>
              <p:spPr>
                <a:xfrm>
                  <a:off x="-60212825" y="2510750"/>
                  <a:ext cx="32325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3" extrusionOk="0">
                      <a:moveTo>
                        <a:pt x="836" y="0"/>
                      </a:moveTo>
                      <a:cubicBezTo>
                        <a:pt x="725" y="0"/>
                        <a:pt x="615" y="39"/>
                        <a:pt x="536" y="118"/>
                      </a:cubicBezTo>
                      <a:lnTo>
                        <a:pt x="158" y="496"/>
                      </a:lnTo>
                      <a:cubicBezTo>
                        <a:pt x="1" y="654"/>
                        <a:pt x="1" y="906"/>
                        <a:pt x="158" y="1095"/>
                      </a:cubicBezTo>
                      <a:cubicBezTo>
                        <a:pt x="237" y="1174"/>
                        <a:pt x="340" y="1213"/>
                        <a:pt x="442" y="1213"/>
                      </a:cubicBezTo>
                      <a:cubicBezTo>
                        <a:pt x="544" y="1213"/>
                        <a:pt x="647" y="1174"/>
                        <a:pt x="725" y="1095"/>
                      </a:cubicBezTo>
                      <a:lnTo>
                        <a:pt x="1135" y="717"/>
                      </a:lnTo>
                      <a:cubicBezTo>
                        <a:pt x="1293" y="559"/>
                        <a:pt x="1293" y="276"/>
                        <a:pt x="1135" y="118"/>
                      </a:cubicBezTo>
                      <a:cubicBezTo>
                        <a:pt x="1056" y="39"/>
                        <a:pt x="946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1"/>
                <p:cNvSpPr/>
                <p:nvPr/>
              </p:nvSpPr>
              <p:spPr>
                <a:xfrm>
                  <a:off x="-60012750" y="2310675"/>
                  <a:ext cx="32300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4" extrusionOk="0">
                      <a:moveTo>
                        <a:pt x="835" y="1"/>
                      </a:moveTo>
                      <a:cubicBezTo>
                        <a:pt x="725" y="1"/>
                        <a:pt x="614" y="40"/>
                        <a:pt x="536" y="119"/>
                      </a:cubicBezTo>
                      <a:lnTo>
                        <a:pt x="126" y="528"/>
                      </a:lnTo>
                      <a:cubicBezTo>
                        <a:pt x="0" y="686"/>
                        <a:pt x="0" y="938"/>
                        <a:pt x="126" y="1096"/>
                      </a:cubicBezTo>
                      <a:cubicBezTo>
                        <a:pt x="205" y="1174"/>
                        <a:pt x="315" y="1214"/>
                        <a:pt x="425" y="1214"/>
                      </a:cubicBezTo>
                      <a:cubicBezTo>
                        <a:pt x="536" y="1214"/>
                        <a:pt x="646" y="1174"/>
                        <a:pt x="725" y="1096"/>
                      </a:cubicBezTo>
                      <a:lnTo>
                        <a:pt x="1134" y="718"/>
                      </a:lnTo>
                      <a:cubicBezTo>
                        <a:pt x="1292" y="560"/>
                        <a:pt x="1292" y="276"/>
                        <a:pt x="1134" y="119"/>
                      </a:cubicBezTo>
                      <a:cubicBezTo>
                        <a:pt x="1056" y="40"/>
                        <a:pt x="9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1"/>
                <p:cNvSpPr/>
                <p:nvPr/>
              </p:nvSpPr>
              <p:spPr>
                <a:xfrm>
                  <a:off x="-60012750" y="2510750"/>
                  <a:ext cx="32300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3" extrusionOk="0">
                      <a:moveTo>
                        <a:pt x="425" y="0"/>
                      </a:moveTo>
                      <a:cubicBezTo>
                        <a:pt x="315" y="0"/>
                        <a:pt x="205" y="39"/>
                        <a:pt x="126" y="118"/>
                      </a:cubicBezTo>
                      <a:cubicBezTo>
                        <a:pt x="0" y="276"/>
                        <a:pt x="0" y="559"/>
                        <a:pt x="126" y="717"/>
                      </a:cubicBezTo>
                      <a:lnTo>
                        <a:pt x="536" y="1095"/>
                      </a:lnTo>
                      <a:cubicBezTo>
                        <a:pt x="614" y="1174"/>
                        <a:pt x="725" y="1213"/>
                        <a:pt x="835" y="1213"/>
                      </a:cubicBezTo>
                      <a:cubicBezTo>
                        <a:pt x="945" y="1213"/>
                        <a:pt x="1056" y="1174"/>
                        <a:pt x="1134" y="1095"/>
                      </a:cubicBezTo>
                      <a:cubicBezTo>
                        <a:pt x="1292" y="937"/>
                        <a:pt x="1292" y="654"/>
                        <a:pt x="1134" y="496"/>
                      </a:cubicBezTo>
                      <a:lnTo>
                        <a:pt x="725" y="118"/>
                      </a:lnTo>
                      <a:cubicBezTo>
                        <a:pt x="646" y="39"/>
                        <a:pt x="536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1"/>
                <p:cNvSpPr/>
                <p:nvPr/>
              </p:nvSpPr>
              <p:spPr>
                <a:xfrm>
                  <a:off x="-60212825" y="2310675"/>
                  <a:ext cx="32325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4" extrusionOk="0">
                      <a:moveTo>
                        <a:pt x="442" y="1"/>
                      </a:moveTo>
                      <a:cubicBezTo>
                        <a:pt x="340" y="1"/>
                        <a:pt x="237" y="40"/>
                        <a:pt x="158" y="119"/>
                      </a:cubicBezTo>
                      <a:cubicBezTo>
                        <a:pt x="1" y="276"/>
                        <a:pt x="1" y="560"/>
                        <a:pt x="158" y="718"/>
                      </a:cubicBezTo>
                      <a:lnTo>
                        <a:pt x="536" y="1096"/>
                      </a:lnTo>
                      <a:cubicBezTo>
                        <a:pt x="615" y="1174"/>
                        <a:pt x="725" y="1214"/>
                        <a:pt x="836" y="1214"/>
                      </a:cubicBezTo>
                      <a:cubicBezTo>
                        <a:pt x="946" y="1214"/>
                        <a:pt x="1056" y="1174"/>
                        <a:pt x="1135" y="1096"/>
                      </a:cubicBezTo>
                      <a:cubicBezTo>
                        <a:pt x="1293" y="938"/>
                        <a:pt x="1293" y="686"/>
                        <a:pt x="1135" y="528"/>
                      </a:cubicBezTo>
                      <a:lnTo>
                        <a:pt x="725" y="119"/>
                      </a:lnTo>
                      <a:cubicBezTo>
                        <a:pt x="647" y="40"/>
                        <a:pt x="544" y="1"/>
                        <a:pt x="4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1"/>
                <p:cNvSpPr/>
                <p:nvPr/>
              </p:nvSpPr>
              <p:spPr>
                <a:xfrm>
                  <a:off x="-59974175" y="2415250"/>
                  <a:ext cx="3547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20" extrusionOk="0">
                      <a:moveTo>
                        <a:pt x="442" y="0"/>
                      </a:moveTo>
                      <a:cubicBezTo>
                        <a:pt x="221" y="0"/>
                        <a:pt x="1" y="189"/>
                        <a:pt x="1" y="378"/>
                      </a:cubicBezTo>
                      <a:cubicBezTo>
                        <a:pt x="1" y="630"/>
                        <a:pt x="221" y="819"/>
                        <a:pt x="442" y="819"/>
                      </a:cubicBezTo>
                      <a:lnTo>
                        <a:pt x="1009" y="819"/>
                      </a:lnTo>
                      <a:cubicBezTo>
                        <a:pt x="1230" y="819"/>
                        <a:pt x="1387" y="630"/>
                        <a:pt x="1387" y="378"/>
                      </a:cubicBezTo>
                      <a:cubicBezTo>
                        <a:pt x="1419" y="189"/>
                        <a:pt x="1230" y="0"/>
                        <a:pt x="10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D184FC-622D-B246-98F9-7AB29974FB50}"/>
              </a:ext>
            </a:extLst>
          </p:cNvPr>
          <p:cNvGrpSpPr/>
          <p:nvPr/>
        </p:nvGrpSpPr>
        <p:grpSpPr>
          <a:xfrm>
            <a:off x="5493253" y="1877879"/>
            <a:ext cx="1408200" cy="1974560"/>
            <a:chOff x="5493253" y="1877879"/>
            <a:chExt cx="1408200" cy="1974560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5493253" y="1877879"/>
              <a:ext cx="1408200" cy="1974560"/>
              <a:chOff x="5493253" y="1877879"/>
              <a:chExt cx="1408200" cy="1974560"/>
            </a:xfrm>
          </p:grpSpPr>
          <p:cxnSp>
            <p:nvCxnSpPr>
              <p:cNvPr id="221" name="Google Shape;221;p21"/>
              <p:cNvCxnSpPr>
                <a:cxnSpLocks/>
                <a:stCxn id="222" idx="3"/>
              </p:cNvCxnSpPr>
              <p:nvPr/>
            </p:nvCxnSpPr>
            <p:spPr>
              <a:xfrm rot="10800000">
                <a:off x="6197360" y="2354614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22" name="Google Shape;222;p21"/>
              <p:cNvSpPr/>
              <p:nvPr/>
            </p:nvSpPr>
            <p:spPr>
              <a:xfrm rot="16200000">
                <a:off x="5589447" y="26991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21"/>
              <p:cNvSpPr txBox="1"/>
              <p:nvPr/>
            </p:nvSpPr>
            <p:spPr>
              <a:xfrm>
                <a:off x="5493253" y="1877879"/>
                <a:ext cx="14082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 err="1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Statistiques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  <p:sp>
          <p:nvSpPr>
            <p:cNvPr id="55" name="Google Shape;95;p19">
              <a:extLst>
                <a:ext uri="{FF2B5EF4-FFF2-40B4-BE49-F238E27FC236}">
                  <a16:creationId xmlns:a16="http://schemas.microsoft.com/office/drawing/2014/main" id="{8BDA19EB-7F9E-47C5-93F5-CDADBDD63EF4}"/>
                </a:ext>
              </a:extLst>
            </p:cNvPr>
            <p:cNvSpPr/>
            <p:nvPr/>
          </p:nvSpPr>
          <p:spPr>
            <a:xfrm>
              <a:off x="5949140" y="2996305"/>
              <a:ext cx="496426" cy="475772"/>
            </a:xfrm>
            <a:custGeom>
              <a:avLst/>
              <a:gdLst/>
              <a:ahLst/>
              <a:cxnLst/>
              <a:rect l="l" t="t" r="r" b="b"/>
              <a:pathLst>
                <a:path w="18772" h="17991" extrusionOk="0">
                  <a:moveTo>
                    <a:pt x="17492" y="6197"/>
                  </a:moveTo>
                  <a:lnTo>
                    <a:pt x="17217" y="8063"/>
                  </a:lnTo>
                  <a:lnTo>
                    <a:pt x="15626" y="6472"/>
                  </a:lnTo>
                  <a:lnTo>
                    <a:pt x="17492" y="6197"/>
                  </a:lnTo>
                  <a:close/>
                  <a:moveTo>
                    <a:pt x="6055" y="9391"/>
                  </a:moveTo>
                  <a:lnTo>
                    <a:pt x="6055" y="16858"/>
                  </a:lnTo>
                  <a:lnTo>
                    <a:pt x="1133" y="16858"/>
                  </a:lnTo>
                  <a:lnTo>
                    <a:pt x="1133" y="13332"/>
                  </a:lnTo>
                  <a:lnTo>
                    <a:pt x="6055" y="9391"/>
                  </a:lnTo>
                  <a:close/>
                  <a:moveTo>
                    <a:pt x="7187" y="9141"/>
                  </a:moveTo>
                  <a:lnTo>
                    <a:pt x="11903" y="11568"/>
                  </a:lnTo>
                  <a:lnTo>
                    <a:pt x="11903" y="16858"/>
                  </a:lnTo>
                  <a:lnTo>
                    <a:pt x="7187" y="16858"/>
                  </a:lnTo>
                  <a:lnTo>
                    <a:pt x="7187" y="9141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17423"/>
                  </a:lnTo>
                  <a:cubicBezTo>
                    <a:pt x="1" y="17737"/>
                    <a:pt x="254" y="17991"/>
                    <a:pt x="565" y="17991"/>
                  </a:cubicBezTo>
                  <a:lnTo>
                    <a:pt x="18141" y="17991"/>
                  </a:lnTo>
                  <a:cubicBezTo>
                    <a:pt x="18455" y="17991"/>
                    <a:pt x="18706" y="17737"/>
                    <a:pt x="18706" y="17423"/>
                  </a:cubicBezTo>
                  <a:cubicBezTo>
                    <a:pt x="18706" y="17112"/>
                    <a:pt x="18455" y="16858"/>
                    <a:pt x="18141" y="16858"/>
                  </a:cubicBezTo>
                  <a:lnTo>
                    <a:pt x="13033" y="16858"/>
                  </a:lnTo>
                  <a:lnTo>
                    <a:pt x="13033" y="11457"/>
                  </a:lnTo>
                  <a:lnTo>
                    <a:pt x="16022" y="8467"/>
                  </a:lnTo>
                  <a:lnTo>
                    <a:pt x="17214" y="9660"/>
                  </a:lnTo>
                  <a:cubicBezTo>
                    <a:pt x="17329" y="9774"/>
                    <a:pt x="17471" y="9826"/>
                    <a:pt x="17611" y="9826"/>
                  </a:cubicBezTo>
                  <a:cubicBezTo>
                    <a:pt x="17874" y="9826"/>
                    <a:pt x="18129" y="9643"/>
                    <a:pt x="18175" y="9343"/>
                  </a:cubicBezTo>
                  <a:lnTo>
                    <a:pt x="18721" y="5608"/>
                  </a:lnTo>
                  <a:cubicBezTo>
                    <a:pt x="18771" y="5262"/>
                    <a:pt x="18501" y="4962"/>
                    <a:pt x="18164" y="4962"/>
                  </a:cubicBezTo>
                  <a:cubicBezTo>
                    <a:pt x="18137" y="4962"/>
                    <a:pt x="18109" y="4964"/>
                    <a:pt x="18081" y="4968"/>
                  </a:cubicBezTo>
                  <a:lnTo>
                    <a:pt x="14346" y="5514"/>
                  </a:lnTo>
                  <a:cubicBezTo>
                    <a:pt x="13887" y="5584"/>
                    <a:pt x="13700" y="6145"/>
                    <a:pt x="14029" y="6475"/>
                  </a:cubicBezTo>
                  <a:lnTo>
                    <a:pt x="15222" y="7667"/>
                  </a:lnTo>
                  <a:lnTo>
                    <a:pt x="12359" y="10530"/>
                  </a:lnTo>
                  <a:lnTo>
                    <a:pt x="6879" y="7710"/>
                  </a:lnTo>
                  <a:cubicBezTo>
                    <a:pt x="6867" y="7703"/>
                    <a:pt x="6855" y="7697"/>
                    <a:pt x="6846" y="7694"/>
                  </a:cubicBezTo>
                  <a:lnTo>
                    <a:pt x="6831" y="7688"/>
                  </a:lnTo>
                  <a:lnTo>
                    <a:pt x="6794" y="7673"/>
                  </a:lnTo>
                  <a:lnTo>
                    <a:pt x="6776" y="7670"/>
                  </a:lnTo>
                  <a:cubicBezTo>
                    <a:pt x="6767" y="7667"/>
                    <a:pt x="6755" y="7664"/>
                    <a:pt x="6743" y="7661"/>
                  </a:cubicBezTo>
                  <a:lnTo>
                    <a:pt x="6728" y="7658"/>
                  </a:lnTo>
                  <a:cubicBezTo>
                    <a:pt x="6713" y="7655"/>
                    <a:pt x="6695" y="7652"/>
                    <a:pt x="6680" y="7649"/>
                  </a:cubicBezTo>
                  <a:lnTo>
                    <a:pt x="6553" y="7649"/>
                  </a:lnTo>
                  <a:cubicBezTo>
                    <a:pt x="6541" y="7649"/>
                    <a:pt x="6526" y="7655"/>
                    <a:pt x="6514" y="7655"/>
                  </a:cubicBezTo>
                  <a:lnTo>
                    <a:pt x="6495" y="7661"/>
                  </a:lnTo>
                  <a:cubicBezTo>
                    <a:pt x="6483" y="7661"/>
                    <a:pt x="6474" y="7664"/>
                    <a:pt x="6465" y="7667"/>
                  </a:cubicBezTo>
                  <a:lnTo>
                    <a:pt x="6447" y="7673"/>
                  </a:lnTo>
                  <a:cubicBezTo>
                    <a:pt x="6432" y="7679"/>
                    <a:pt x="6417" y="7682"/>
                    <a:pt x="6405" y="7688"/>
                  </a:cubicBezTo>
                  <a:lnTo>
                    <a:pt x="6387" y="7697"/>
                  </a:lnTo>
                  <a:lnTo>
                    <a:pt x="6360" y="7710"/>
                  </a:lnTo>
                  <a:lnTo>
                    <a:pt x="6341" y="7719"/>
                  </a:lnTo>
                  <a:cubicBezTo>
                    <a:pt x="6332" y="7725"/>
                    <a:pt x="6323" y="7731"/>
                    <a:pt x="6314" y="7737"/>
                  </a:cubicBezTo>
                  <a:lnTo>
                    <a:pt x="6299" y="7746"/>
                  </a:lnTo>
                  <a:cubicBezTo>
                    <a:pt x="6287" y="7752"/>
                    <a:pt x="6275" y="7761"/>
                    <a:pt x="6266" y="7770"/>
                  </a:cubicBezTo>
                  <a:lnTo>
                    <a:pt x="6260" y="7776"/>
                  </a:lnTo>
                  <a:lnTo>
                    <a:pt x="1133" y="11879"/>
                  </a:lnTo>
                  <a:lnTo>
                    <a:pt x="1133" y="569"/>
                  </a:lnTo>
                  <a:cubicBezTo>
                    <a:pt x="1133" y="255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26D62-6ED4-FA41-940E-F579246B9A42}"/>
              </a:ext>
            </a:extLst>
          </p:cNvPr>
          <p:cNvGrpSpPr/>
          <p:nvPr/>
        </p:nvGrpSpPr>
        <p:grpSpPr>
          <a:xfrm>
            <a:off x="7119025" y="2140114"/>
            <a:ext cx="1408200" cy="1920621"/>
            <a:chOff x="7119025" y="2140114"/>
            <a:chExt cx="1408200" cy="1920621"/>
          </a:xfrm>
        </p:grpSpPr>
        <p:grpSp>
          <p:nvGrpSpPr>
            <p:cNvPr id="236" name="Google Shape;236;p21"/>
            <p:cNvGrpSpPr/>
            <p:nvPr/>
          </p:nvGrpSpPr>
          <p:grpSpPr>
            <a:xfrm>
              <a:off x="7119025" y="2140114"/>
              <a:ext cx="1408200" cy="1920621"/>
              <a:chOff x="7119025" y="2140114"/>
              <a:chExt cx="1408200" cy="1920621"/>
            </a:xfrm>
          </p:grpSpPr>
          <p:sp>
            <p:nvSpPr>
              <p:cNvPr id="237" name="Google Shape;237;p21"/>
              <p:cNvSpPr/>
              <p:nvPr/>
            </p:nvSpPr>
            <p:spPr>
              <a:xfrm rot="-5400000">
                <a:off x="7214985" y="22026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21"/>
              <p:cNvSpPr txBox="1"/>
              <p:nvPr/>
            </p:nvSpPr>
            <p:spPr>
              <a:xfrm>
                <a:off x="7119025" y="3716335"/>
                <a:ext cx="14082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Conclusion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  <p:cxnSp>
            <p:nvCxnSpPr>
              <p:cNvPr id="245" name="Google Shape;245;p21"/>
              <p:cNvCxnSpPr>
                <a:stCxn id="237" idx="1"/>
              </p:cNvCxnSpPr>
              <p:nvPr/>
            </p:nvCxnSpPr>
            <p:spPr>
              <a:xfrm>
                <a:off x="7822897" y="3355939"/>
                <a:ext cx="900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sp>
          <p:nvSpPr>
            <p:cNvPr id="58" name="Google Shape;637;p29">
              <a:extLst>
                <a:ext uri="{FF2B5EF4-FFF2-40B4-BE49-F238E27FC236}">
                  <a16:creationId xmlns:a16="http://schemas.microsoft.com/office/drawing/2014/main" id="{E7FFF5C2-8CCD-4916-A453-61D568D98ED9}"/>
                </a:ext>
              </a:extLst>
            </p:cNvPr>
            <p:cNvSpPr/>
            <p:nvPr/>
          </p:nvSpPr>
          <p:spPr>
            <a:xfrm>
              <a:off x="7618079" y="2571750"/>
              <a:ext cx="423043" cy="389193"/>
            </a:xfrm>
            <a:custGeom>
              <a:avLst/>
              <a:gdLst/>
              <a:ahLst/>
              <a:cxnLst/>
              <a:rect l="l" t="t" r="r" b="b"/>
              <a:pathLst>
                <a:path w="11910" h="10957" extrusionOk="0">
                  <a:moveTo>
                    <a:pt x="7325" y="654"/>
                  </a:moveTo>
                  <a:cubicBezTo>
                    <a:pt x="7412" y="654"/>
                    <a:pt x="7498" y="686"/>
                    <a:pt x="7561" y="749"/>
                  </a:cubicBezTo>
                  <a:lnTo>
                    <a:pt x="10995" y="4088"/>
                  </a:lnTo>
                  <a:cubicBezTo>
                    <a:pt x="11122" y="4246"/>
                    <a:pt x="11122" y="4466"/>
                    <a:pt x="10995" y="4592"/>
                  </a:cubicBezTo>
                  <a:lnTo>
                    <a:pt x="10082" y="5506"/>
                  </a:lnTo>
                  <a:lnTo>
                    <a:pt x="7404" y="2859"/>
                  </a:lnTo>
                  <a:cubicBezTo>
                    <a:pt x="7215" y="2670"/>
                    <a:pt x="6955" y="2576"/>
                    <a:pt x="6691" y="2576"/>
                  </a:cubicBezTo>
                  <a:cubicBezTo>
                    <a:pt x="6427" y="2576"/>
                    <a:pt x="6159" y="2670"/>
                    <a:pt x="5955" y="2859"/>
                  </a:cubicBezTo>
                  <a:lnTo>
                    <a:pt x="4978" y="3805"/>
                  </a:lnTo>
                  <a:cubicBezTo>
                    <a:pt x="4915" y="3868"/>
                    <a:pt x="4828" y="3899"/>
                    <a:pt x="4742" y="3899"/>
                  </a:cubicBezTo>
                  <a:cubicBezTo>
                    <a:pt x="4655" y="3899"/>
                    <a:pt x="4568" y="3868"/>
                    <a:pt x="4505" y="3805"/>
                  </a:cubicBezTo>
                  <a:cubicBezTo>
                    <a:pt x="4379" y="3679"/>
                    <a:pt x="4379" y="3458"/>
                    <a:pt x="4505" y="3332"/>
                  </a:cubicBezTo>
                  <a:lnTo>
                    <a:pt x="5955" y="1883"/>
                  </a:lnTo>
                  <a:lnTo>
                    <a:pt x="7089" y="749"/>
                  </a:lnTo>
                  <a:cubicBezTo>
                    <a:pt x="7152" y="686"/>
                    <a:pt x="7239" y="654"/>
                    <a:pt x="7325" y="654"/>
                  </a:cubicBezTo>
                  <a:close/>
                  <a:moveTo>
                    <a:pt x="2808" y="5183"/>
                  </a:moveTo>
                  <a:cubicBezTo>
                    <a:pt x="2899" y="5183"/>
                    <a:pt x="2993" y="5207"/>
                    <a:pt x="3056" y="5254"/>
                  </a:cubicBezTo>
                  <a:cubicBezTo>
                    <a:pt x="3151" y="5380"/>
                    <a:pt x="3151" y="5632"/>
                    <a:pt x="3056" y="5726"/>
                  </a:cubicBezTo>
                  <a:lnTo>
                    <a:pt x="2048" y="6735"/>
                  </a:lnTo>
                  <a:cubicBezTo>
                    <a:pt x="2001" y="6782"/>
                    <a:pt x="1914" y="6805"/>
                    <a:pt x="1824" y="6805"/>
                  </a:cubicBezTo>
                  <a:cubicBezTo>
                    <a:pt x="1733" y="6805"/>
                    <a:pt x="1639" y="6782"/>
                    <a:pt x="1576" y="6735"/>
                  </a:cubicBezTo>
                  <a:cubicBezTo>
                    <a:pt x="1449" y="6609"/>
                    <a:pt x="1449" y="6357"/>
                    <a:pt x="1576" y="6262"/>
                  </a:cubicBezTo>
                  <a:lnTo>
                    <a:pt x="2584" y="5254"/>
                  </a:lnTo>
                  <a:cubicBezTo>
                    <a:pt x="2631" y="5207"/>
                    <a:pt x="2718" y="5183"/>
                    <a:pt x="2808" y="5183"/>
                  </a:cubicBezTo>
                  <a:close/>
                  <a:moveTo>
                    <a:pt x="3785" y="6167"/>
                  </a:moveTo>
                  <a:cubicBezTo>
                    <a:pt x="3875" y="6167"/>
                    <a:pt x="3970" y="6199"/>
                    <a:pt x="4033" y="6262"/>
                  </a:cubicBezTo>
                  <a:cubicBezTo>
                    <a:pt x="4159" y="6357"/>
                    <a:pt x="4159" y="6609"/>
                    <a:pt x="4033" y="6735"/>
                  </a:cubicBezTo>
                  <a:lnTo>
                    <a:pt x="3056" y="7711"/>
                  </a:lnTo>
                  <a:cubicBezTo>
                    <a:pt x="2993" y="7774"/>
                    <a:pt x="2899" y="7806"/>
                    <a:pt x="2808" y="7806"/>
                  </a:cubicBezTo>
                  <a:cubicBezTo>
                    <a:pt x="2718" y="7806"/>
                    <a:pt x="2631" y="7774"/>
                    <a:pt x="2584" y="7711"/>
                  </a:cubicBezTo>
                  <a:cubicBezTo>
                    <a:pt x="2395" y="7554"/>
                    <a:pt x="2395" y="7365"/>
                    <a:pt x="2584" y="7239"/>
                  </a:cubicBezTo>
                  <a:lnTo>
                    <a:pt x="3560" y="6262"/>
                  </a:lnTo>
                  <a:cubicBezTo>
                    <a:pt x="3608" y="6199"/>
                    <a:pt x="3694" y="6167"/>
                    <a:pt x="3785" y="6167"/>
                  </a:cubicBezTo>
                  <a:close/>
                  <a:moveTo>
                    <a:pt x="4730" y="7113"/>
                  </a:moveTo>
                  <a:cubicBezTo>
                    <a:pt x="4821" y="7113"/>
                    <a:pt x="4915" y="7144"/>
                    <a:pt x="4978" y="7207"/>
                  </a:cubicBezTo>
                  <a:cubicBezTo>
                    <a:pt x="5073" y="7302"/>
                    <a:pt x="5073" y="7554"/>
                    <a:pt x="4978" y="7680"/>
                  </a:cubicBezTo>
                  <a:lnTo>
                    <a:pt x="4001" y="8656"/>
                  </a:lnTo>
                  <a:cubicBezTo>
                    <a:pt x="3938" y="8719"/>
                    <a:pt x="3844" y="8751"/>
                    <a:pt x="3749" y="8751"/>
                  </a:cubicBezTo>
                  <a:cubicBezTo>
                    <a:pt x="3655" y="8751"/>
                    <a:pt x="3560" y="8719"/>
                    <a:pt x="3497" y="8656"/>
                  </a:cubicBezTo>
                  <a:cubicBezTo>
                    <a:pt x="3403" y="8530"/>
                    <a:pt x="3403" y="8310"/>
                    <a:pt x="3497" y="8184"/>
                  </a:cubicBezTo>
                  <a:lnTo>
                    <a:pt x="4505" y="7207"/>
                  </a:lnTo>
                  <a:cubicBezTo>
                    <a:pt x="4553" y="7144"/>
                    <a:pt x="4639" y="7113"/>
                    <a:pt x="4730" y="7113"/>
                  </a:cubicBezTo>
                  <a:close/>
                  <a:moveTo>
                    <a:pt x="4100" y="969"/>
                  </a:moveTo>
                  <a:cubicBezTo>
                    <a:pt x="4190" y="969"/>
                    <a:pt x="4285" y="1001"/>
                    <a:pt x="4348" y="1064"/>
                  </a:cubicBezTo>
                  <a:lnTo>
                    <a:pt x="5041" y="1725"/>
                  </a:lnTo>
                  <a:lnTo>
                    <a:pt x="3938" y="2828"/>
                  </a:lnTo>
                  <a:cubicBezTo>
                    <a:pt x="3560" y="3206"/>
                    <a:pt x="3560" y="3899"/>
                    <a:pt x="3938" y="4277"/>
                  </a:cubicBezTo>
                  <a:cubicBezTo>
                    <a:pt x="4143" y="4482"/>
                    <a:pt x="4411" y="4584"/>
                    <a:pt x="4675" y="4584"/>
                  </a:cubicBezTo>
                  <a:cubicBezTo>
                    <a:pt x="4939" y="4584"/>
                    <a:pt x="5199" y="4482"/>
                    <a:pt x="5388" y="4277"/>
                  </a:cubicBezTo>
                  <a:lnTo>
                    <a:pt x="6396" y="3332"/>
                  </a:lnTo>
                  <a:cubicBezTo>
                    <a:pt x="6443" y="3269"/>
                    <a:pt x="6530" y="3238"/>
                    <a:pt x="6620" y="3238"/>
                  </a:cubicBezTo>
                  <a:cubicBezTo>
                    <a:pt x="6711" y="3238"/>
                    <a:pt x="6805" y="3269"/>
                    <a:pt x="6868" y="3332"/>
                  </a:cubicBezTo>
                  <a:lnTo>
                    <a:pt x="10334" y="6735"/>
                  </a:lnTo>
                  <a:cubicBezTo>
                    <a:pt x="10491" y="6829"/>
                    <a:pt x="10491" y="7113"/>
                    <a:pt x="10365" y="7239"/>
                  </a:cubicBezTo>
                  <a:cubicBezTo>
                    <a:pt x="10302" y="7302"/>
                    <a:pt x="10216" y="7333"/>
                    <a:pt x="10129" y="7333"/>
                  </a:cubicBezTo>
                  <a:cubicBezTo>
                    <a:pt x="10042" y="7333"/>
                    <a:pt x="9956" y="7302"/>
                    <a:pt x="9893" y="7239"/>
                  </a:cubicBezTo>
                  <a:lnTo>
                    <a:pt x="8444" y="5789"/>
                  </a:lnTo>
                  <a:cubicBezTo>
                    <a:pt x="8381" y="5726"/>
                    <a:pt x="8286" y="5695"/>
                    <a:pt x="8195" y="5695"/>
                  </a:cubicBezTo>
                  <a:cubicBezTo>
                    <a:pt x="8105" y="5695"/>
                    <a:pt x="8018" y="5726"/>
                    <a:pt x="7971" y="5789"/>
                  </a:cubicBezTo>
                  <a:cubicBezTo>
                    <a:pt x="7845" y="5884"/>
                    <a:pt x="7845" y="6136"/>
                    <a:pt x="7971" y="6262"/>
                  </a:cubicBezTo>
                  <a:lnTo>
                    <a:pt x="9420" y="7711"/>
                  </a:lnTo>
                  <a:cubicBezTo>
                    <a:pt x="9546" y="7837"/>
                    <a:pt x="9546" y="8058"/>
                    <a:pt x="9420" y="8184"/>
                  </a:cubicBezTo>
                  <a:cubicBezTo>
                    <a:pt x="9357" y="8247"/>
                    <a:pt x="9271" y="8278"/>
                    <a:pt x="9184" y="8278"/>
                  </a:cubicBezTo>
                  <a:cubicBezTo>
                    <a:pt x="9097" y="8278"/>
                    <a:pt x="9011" y="8247"/>
                    <a:pt x="8948" y="8184"/>
                  </a:cubicBezTo>
                  <a:lnTo>
                    <a:pt x="7498" y="6735"/>
                  </a:lnTo>
                  <a:cubicBezTo>
                    <a:pt x="7435" y="6672"/>
                    <a:pt x="7341" y="6640"/>
                    <a:pt x="7250" y="6640"/>
                  </a:cubicBezTo>
                  <a:cubicBezTo>
                    <a:pt x="7160" y="6640"/>
                    <a:pt x="7073" y="6672"/>
                    <a:pt x="7026" y="6735"/>
                  </a:cubicBezTo>
                  <a:cubicBezTo>
                    <a:pt x="6900" y="6829"/>
                    <a:pt x="6900" y="7081"/>
                    <a:pt x="7026" y="7176"/>
                  </a:cubicBezTo>
                  <a:lnTo>
                    <a:pt x="8475" y="8656"/>
                  </a:lnTo>
                  <a:cubicBezTo>
                    <a:pt x="8601" y="8751"/>
                    <a:pt x="8601" y="9003"/>
                    <a:pt x="8475" y="9129"/>
                  </a:cubicBezTo>
                  <a:cubicBezTo>
                    <a:pt x="8412" y="9176"/>
                    <a:pt x="8325" y="9200"/>
                    <a:pt x="8239" y="9200"/>
                  </a:cubicBezTo>
                  <a:cubicBezTo>
                    <a:pt x="8152" y="9200"/>
                    <a:pt x="8066" y="9176"/>
                    <a:pt x="8003" y="9129"/>
                  </a:cubicBezTo>
                  <a:lnTo>
                    <a:pt x="6459" y="7648"/>
                  </a:lnTo>
                  <a:cubicBezTo>
                    <a:pt x="6270" y="7459"/>
                    <a:pt x="6018" y="7396"/>
                    <a:pt x="5797" y="7396"/>
                  </a:cubicBezTo>
                  <a:cubicBezTo>
                    <a:pt x="5797" y="7144"/>
                    <a:pt x="5671" y="6924"/>
                    <a:pt x="5482" y="6735"/>
                  </a:cubicBezTo>
                  <a:cubicBezTo>
                    <a:pt x="5293" y="6514"/>
                    <a:pt x="5041" y="6451"/>
                    <a:pt x="4821" y="6388"/>
                  </a:cubicBezTo>
                  <a:cubicBezTo>
                    <a:pt x="4821" y="6167"/>
                    <a:pt x="4694" y="5947"/>
                    <a:pt x="4505" y="5726"/>
                  </a:cubicBezTo>
                  <a:cubicBezTo>
                    <a:pt x="4285" y="5537"/>
                    <a:pt x="4064" y="5474"/>
                    <a:pt x="3812" y="5411"/>
                  </a:cubicBezTo>
                  <a:cubicBezTo>
                    <a:pt x="3812" y="5191"/>
                    <a:pt x="3718" y="4939"/>
                    <a:pt x="3497" y="4750"/>
                  </a:cubicBezTo>
                  <a:cubicBezTo>
                    <a:pt x="3308" y="4561"/>
                    <a:pt x="3048" y="4466"/>
                    <a:pt x="2785" y="4466"/>
                  </a:cubicBezTo>
                  <a:cubicBezTo>
                    <a:pt x="2521" y="4466"/>
                    <a:pt x="2253" y="4561"/>
                    <a:pt x="2048" y="4750"/>
                  </a:cubicBezTo>
                  <a:lnTo>
                    <a:pt x="1544" y="5254"/>
                  </a:lnTo>
                  <a:lnTo>
                    <a:pt x="819" y="4561"/>
                  </a:lnTo>
                  <a:cubicBezTo>
                    <a:pt x="725" y="4435"/>
                    <a:pt x="725" y="4183"/>
                    <a:pt x="819" y="4088"/>
                  </a:cubicBezTo>
                  <a:lnTo>
                    <a:pt x="3875" y="1064"/>
                  </a:lnTo>
                  <a:cubicBezTo>
                    <a:pt x="3923" y="1001"/>
                    <a:pt x="4009" y="969"/>
                    <a:pt x="4100" y="969"/>
                  </a:cubicBezTo>
                  <a:close/>
                  <a:moveTo>
                    <a:pt x="5718" y="8089"/>
                  </a:moveTo>
                  <a:cubicBezTo>
                    <a:pt x="5805" y="8089"/>
                    <a:pt x="5892" y="8121"/>
                    <a:pt x="5955" y="8184"/>
                  </a:cubicBezTo>
                  <a:cubicBezTo>
                    <a:pt x="6081" y="8310"/>
                    <a:pt x="6081" y="8530"/>
                    <a:pt x="5955" y="8656"/>
                  </a:cubicBezTo>
                  <a:lnTo>
                    <a:pt x="4978" y="9633"/>
                  </a:lnTo>
                  <a:cubicBezTo>
                    <a:pt x="4915" y="9696"/>
                    <a:pt x="4821" y="9728"/>
                    <a:pt x="4730" y="9728"/>
                  </a:cubicBezTo>
                  <a:cubicBezTo>
                    <a:pt x="4639" y="9728"/>
                    <a:pt x="4553" y="9696"/>
                    <a:pt x="4505" y="9633"/>
                  </a:cubicBezTo>
                  <a:cubicBezTo>
                    <a:pt x="4379" y="9507"/>
                    <a:pt x="4379" y="9286"/>
                    <a:pt x="4505" y="9160"/>
                  </a:cubicBezTo>
                  <a:lnTo>
                    <a:pt x="5482" y="8184"/>
                  </a:lnTo>
                  <a:cubicBezTo>
                    <a:pt x="5545" y="8121"/>
                    <a:pt x="5632" y="8089"/>
                    <a:pt x="5718" y="8089"/>
                  </a:cubicBezTo>
                  <a:close/>
                  <a:moveTo>
                    <a:pt x="6616" y="8877"/>
                  </a:moveTo>
                  <a:lnTo>
                    <a:pt x="7467" y="9665"/>
                  </a:lnTo>
                  <a:cubicBezTo>
                    <a:pt x="7593" y="9759"/>
                    <a:pt x="7593" y="9980"/>
                    <a:pt x="7435" y="10106"/>
                  </a:cubicBezTo>
                  <a:cubicBezTo>
                    <a:pt x="7388" y="10169"/>
                    <a:pt x="7286" y="10200"/>
                    <a:pt x="7179" y="10200"/>
                  </a:cubicBezTo>
                  <a:cubicBezTo>
                    <a:pt x="7073" y="10200"/>
                    <a:pt x="6963" y="10169"/>
                    <a:pt x="6900" y="10106"/>
                  </a:cubicBezTo>
                  <a:lnTo>
                    <a:pt x="6207" y="9412"/>
                  </a:lnTo>
                  <a:lnTo>
                    <a:pt x="6427" y="9160"/>
                  </a:lnTo>
                  <a:cubicBezTo>
                    <a:pt x="6522" y="9097"/>
                    <a:pt x="6585" y="8971"/>
                    <a:pt x="6616" y="8877"/>
                  </a:cubicBezTo>
                  <a:close/>
                  <a:moveTo>
                    <a:pt x="7309" y="0"/>
                  </a:moveTo>
                  <a:cubicBezTo>
                    <a:pt x="7042" y="0"/>
                    <a:pt x="6774" y="103"/>
                    <a:pt x="6585" y="308"/>
                  </a:cubicBezTo>
                  <a:lnTo>
                    <a:pt x="5608" y="1284"/>
                  </a:lnTo>
                  <a:lnTo>
                    <a:pt x="4852" y="560"/>
                  </a:lnTo>
                  <a:cubicBezTo>
                    <a:pt x="4656" y="394"/>
                    <a:pt x="4409" y="307"/>
                    <a:pt x="4163" y="307"/>
                  </a:cubicBezTo>
                  <a:cubicBezTo>
                    <a:pt x="3897" y="307"/>
                    <a:pt x="3631" y="409"/>
                    <a:pt x="3434" y="623"/>
                  </a:cubicBezTo>
                  <a:lnTo>
                    <a:pt x="410" y="3647"/>
                  </a:lnTo>
                  <a:cubicBezTo>
                    <a:pt x="0" y="4025"/>
                    <a:pt x="0" y="4718"/>
                    <a:pt x="410" y="5096"/>
                  </a:cubicBezTo>
                  <a:lnTo>
                    <a:pt x="1103" y="5821"/>
                  </a:lnTo>
                  <a:cubicBezTo>
                    <a:pt x="725" y="6199"/>
                    <a:pt x="725" y="6829"/>
                    <a:pt x="1103" y="7239"/>
                  </a:cubicBezTo>
                  <a:cubicBezTo>
                    <a:pt x="1292" y="7428"/>
                    <a:pt x="1544" y="7491"/>
                    <a:pt x="1765" y="7554"/>
                  </a:cubicBezTo>
                  <a:cubicBezTo>
                    <a:pt x="1765" y="7774"/>
                    <a:pt x="1891" y="8026"/>
                    <a:pt x="2080" y="8215"/>
                  </a:cubicBezTo>
                  <a:cubicBezTo>
                    <a:pt x="2300" y="8404"/>
                    <a:pt x="2521" y="8499"/>
                    <a:pt x="2773" y="8530"/>
                  </a:cubicBezTo>
                  <a:cubicBezTo>
                    <a:pt x="2773" y="8751"/>
                    <a:pt x="2867" y="9003"/>
                    <a:pt x="3088" y="9192"/>
                  </a:cubicBezTo>
                  <a:cubicBezTo>
                    <a:pt x="3277" y="9381"/>
                    <a:pt x="3497" y="9475"/>
                    <a:pt x="3749" y="9507"/>
                  </a:cubicBezTo>
                  <a:cubicBezTo>
                    <a:pt x="3749" y="9759"/>
                    <a:pt x="3875" y="9980"/>
                    <a:pt x="4064" y="10169"/>
                  </a:cubicBezTo>
                  <a:cubicBezTo>
                    <a:pt x="4253" y="10373"/>
                    <a:pt x="4521" y="10476"/>
                    <a:pt x="4789" y="10476"/>
                  </a:cubicBezTo>
                  <a:cubicBezTo>
                    <a:pt x="5057" y="10476"/>
                    <a:pt x="5325" y="10373"/>
                    <a:pt x="5514" y="10169"/>
                  </a:cubicBezTo>
                  <a:lnTo>
                    <a:pt x="5766" y="9948"/>
                  </a:lnTo>
                  <a:lnTo>
                    <a:pt x="6459" y="10673"/>
                  </a:lnTo>
                  <a:cubicBezTo>
                    <a:pt x="6664" y="10862"/>
                    <a:pt x="6939" y="10956"/>
                    <a:pt x="7219" y="10956"/>
                  </a:cubicBezTo>
                  <a:cubicBezTo>
                    <a:pt x="7498" y="10956"/>
                    <a:pt x="7782" y="10862"/>
                    <a:pt x="8003" y="10673"/>
                  </a:cubicBezTo>
                  <a:cubicBezTo>
                    <a:pt x="8192" y="10452"/>
                    <a:pt x="8286" y="10232"/>
                    <a:pt x="8318" y="9980"/>
                  </a:cubicBezTo>
                  <a:cubicBezTo>
                    <a:pt x="8538" y="9980"/>
                    <a:pt x="8790" y="9885"/>
                    <a:pt x="8979" y="9665"/>
                  </a:cubicBezTo>
                  <a:cubicBezTo>
                    <a:pt x="9168" y="9475"/>
                    <a:pt x="9263" y="9255"/>
                    <a:pt x="9294" y="9003"/>
                  </a:cubicBezTo>
                  <a:cubicBezTo>
                    <a:pt x="9546" y="9003"/>
                    <a:pt x="9767" y="8877"/>
                    <a:pt x="9956" y="8688"/>
                  </a:cubicBezTo>
                  <a:cubicBezTo>
                    <a:pt x="10176" y="8499"/>
                    <a:pt x="10239" y="8247"/>
                    <a:pt x="10271" y="8026"/>
                  </a:cubicBezTo>
                  <a:cubicBezTo>
                    <a:pt x="10523" y="8026"/>
                    <a:pt x="10743" y="7900"/>
                    <a:pt x="10964" y="7711"/>
                  </a:cubicBezTo>
                  <a:cubicBezTo>
                    <a:pt x="11342" y="7302"/>
                    <a:pt x="11342" y="6640"/>
                    <a:pt x="10964" y="6262"/>
                  </a:cubicBezTo>
                  <a:lnTo>
                    <a:pt x="10680" y="5978"/>
                  </a:lnTo>
                  <a:lnTo>
                    <a:pt x="11594" y="5065"/>
                  </a:lnTo>
                  <a:cubicBezTo>
                    <a:pt x="11909" y="4687"/>
                    <a:pt x="11909" y="4057"/>
                    <a:pt x="11468" y="3647"/>
                  </a:cubicBezTo>
                  <a:lnTo>
                    <a:pt x="8034" y="308"/>
                  </a:lnTo>
                  <a:cubicBezTo>
                    <a:pt x="7845" y="103"/>
                    <a:pt x="7577" y="0"/>
                    <a:pt x="7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2E626E-DB28-364B-9DBF-9C5214B5FBAB}"/>
              </a:ext>
            </a:extLst>
          </p:cNvPr>
          <p:cNvGrpSpPr/>
          <p:nvPr/>
        </p:nvGrpSpPr>
        <p:grpSpPr>
          <a:xfrm>
            <a:off x="3903406" y="2140114"/>
            <a:ext cx="1372287" cy="1960836"/>
            <a:chOff x="3903406" y="2140114"/>
            <a:chExt cx="1372287" cy="1960836"/>
          </a:xfrm>
        </p:grpSpPr>
        <p:grpSp>
          <p:nvGrpSpPr>
            <p:cNvPr id="226" name="Google Shape;226;p21"/>
            <p:cNvGrpSpPr/>
            <p:nvPr/>
          </p:nvGrpSpPr>
          <p:grpSpPr>
            <a:xfrm>
              <a:off x="3903406" y="2140114"/>
              <a:ext cx="1372287" cy="1960836"/>
              <a:chOff x="3903406" y="2140114"/>
              <a:chExt cx="1372287" cy="1960836"/>
            </a:xfrm>
          </p:grpSpPr>
          <p:cxnSp>
            <p:nvCxnSpPr>
              <p:cNvPr id="227" name="Google Shape;227;p21"/>
              <p:cNvCxnSpPr>
                <a:stCxn id="228" idx="1"/>
              </p:cNvCxnSpPr>
              <p:nvPr/>
            </p:nvCxnSpPr>
            <p:spPr>
              <a:xfrm>
                <a:off x="4571810" y="3355939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28" name="Google Shape;228;p21"/>
              <p:cNvSpPr/>
              <p:nvPr/>
            </p:nvSpPr>
            <p:spPr>
              <a:xfrm rot="16200000">
                <a:off x="3963897" y="22026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21"/>
              <p:cNvSpPr txBox="1"/>
              <p:nvPr/>
            </p:nvSpPr>
            <p:spPr>
              <a:xfrm>
                <a:off x="3903406" y="3712000"/>
                <a:ext cx="1372287" cy="388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 err="1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Heuristiques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E95C57-C3B0-4A37-A4D8-461C15298856}"/>
                </a:ext>
              </a:extLst>
            </p:cNvPr>
            <p:cNvGrpSpPr/>
            <p:nvPr/>
          </p:nvGrpSpPr>
          <p:grpSpPr>
            <a:xfrm>
              <a:off x="4400909" y="2509962"/>
              <a:ext cx="377280" cy="414030"/>
              <a:chOff x="4400909" y="2509962"/>
              <a:chExt cx="377280" cy="414030"/>
            </a:xfrm>
          </p:grpSpPr>
          <p:sp>
            <p:nvSpPr>
              <p:cNvPr id="54" name="Google Shape;336;p23">
                <a:extLst>
                  <a:ext uri="{FF2B5EF4-FFF2-40B4-BE49-F238E27FC236}">
                    <a16:creationId xmlns:a16="http://schemas.microsoft.com/office/drawing/2014/main" id="{2E3BFD26-34B2-4C06-90EF-074F96D2F970}"/>
                  </a:ext>
                </a:extLst>
              </p:cNvPr>
              <p:cNvSpPr/>
              <p:nvPr/>
            </p:nvSpPr>
            <p:spPr>
              <a:xfrm>
                <a:off x="4400909" y="2509962"/>
                <a:ext cx="377280" cy="414030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41;p47">
                <a:extLst>
                  <a:ext uri="{FF2B5EF4-FFF2-40B4-BE49-F238E27FC236}">
                    <a16:creationId xmlns:a16="http://schemas.microsoft.com/office/drawing/2014/main" id="{B8A59199-9087-4363-8A26-1B2DD7DD06AB}"/>
                  </a:ext>
                </a:extLst>
              </p:cNvPr>
              <p:cNvSpPr/>
              <p:nvPr/>
            </p:nvSpPr>
            <p:spPr>
              <a:xfrm>
                <a:off x="4469405" y="2557320"/>
                <a:ext cx="210750" cy="199232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1442;p47">
                <a:extLst>
                  <a:ext uri="{FF2B5EF4-FFF2-40B4-BE49-F238E27FC236}">
                    <a16:creationId xmlns:a16="http://schemas.microsoft.com/office/drawing/2014/main" id="{6AFD63D1-676F-4E64-BB8A-C7FF49774CBD}"/>
                  </a:ext>
                </a:extLst>
              </p:cNvPr>
              <p:cNvSpPr/>
              <p:nvPr/>
            </p:nvSpPr>
            <p:spPr>
              <a:xfrm>
                <a:off x="4534324" y="2613774"/>
                <a:ext cx="74983" cy="75018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769FF2-0482-6142-B56B-4872DA689B22}"/>
              </a:ext>
            </a:extLst>
          </p:cNvPr>
          <p:cNvGrpSpPr/>
          <p:nvPr/>
        </p:nvGrpSpPr>
        <p:grpSpPr>
          <a:xfrm>
            <a:off x="1963973" y="1899353"/>
            <a:ext cx="1939424" cy="1953086"/>
            <a:chOff x="1963973" y="1899353"/>
            <a:chExt cx="1939424" cy="1953086"/>
          </a:xfrm>
        </p:grpSpPr>
        <p:grpSp>
          <p:nvGrpSpPr>
            <p:cNvPr id="196" name="Google Shape;196;p21"/>
            <p:cNvGrpSpPr/>
            <p:nvPr/>
          </p:nvGrpSpPr>
          <p:grpSpPr>
            <a:xfrm>
              <a:off x="1963973" y="1899353"/>
              <a:ext cx="1939424" cy="1953086"/>
              <a:chOff x="1963973" y="1899353"/>
              <a:chExt cx="1939424" cy="1953086"/>
            </a:xfrm>
          </p:grpSpPr>
          <p:cxnSp>
            <p:nvCxnSpPr>
              <p:cNvPr id="197" name="Google Shape;197;p21"/>
              <p:cNvCxnSpPr>
                <a:stCxn id="198" idx="3"/>
              </p:cNvCxnSpPr>
              <p:nvPr/>
            </p:nvCxnSpPr>
            <p:spPr>
              <a:xfrm rot="10800000">
                <a:off x="2946449" y="2354614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198" name="Google Shape;198;p21"/>
              <p:cNvSpPr/>
              <p:nvPr/>
            </p:nvSpPr>
            <p:spPr>
              <a:xfrm rot="16200000">
                <a:off x="2338537" y="26991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99;p21"/>
              <p:cNvSpPr txBox="1"/>
              <p:nvPr/>
            </p:nvSpPr>
            <p:spPr>
              <a:xfrm>
                <a:off x="1963973" y="1899353"/>
                <a:ext cx="1939424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 b="1" dirty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Modélisation du Jeu</a:t>
                </a:r>
              </a:p>
            </p:txBody>
          </p:sp>
        </p:grpSp>
        <p:sp>
          <p:nvSpPr>
            <p:cNvPr id="65" name="Google Shape;628;p29">
              <a:extLst>
                <a:ext uri="{FF2B5EF4-FFF2-40B4-BE49-F238E27FC236}">
                  <a16:creationId xmlns:a16="http://schemas.microsoft.com/office/drawing/2014/main" id="{BB6DF4AC-CD4D-41C3-B744-45073DEE9F25}"/>
                </a:ext>
              </a:extLst>
            </p:cNvPr>
            <p:cNvSpPr/>
            <p:nvPr/>
          </p:nvSpPr>
          <p:spPr>
            <a:xfrm>
              <a:off x="2748782" y="3079232"/>
              <a:ext cx="394968" cy="392845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99F513A-C2BD-7B4E-828C-8E82FA85F02B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490903" y="185286"/>
            <a:ext cx="1239011" cy="1224226"/>
            <a:chOff x="3852855" y="487200"/>
            <a:chExt cx="1572963" cy="147757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181" y="2450755"/>
            <a:ext cx="4191619" cy="568294"/>
          </a:xfrm>
        </p:spPr>
        <p:txBody>
          <a:bodyPr/>
          <a:lstStyle/>
          <a:p>
            <a:r>
              <a:rPr lang="fr-FR" sz="4000" dirty="0"/>
              <a:t>MODÉLISATION DU JEU</a:t>
            </a:r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65349" y="1363321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3374" y="160556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28;p29">
            <a:extLst>
              <a:ext uri="{FF2B5EF4-FFF2-40B4-BE49-F238E27FC236}">
                <a16:creationId xmlns:a16="http://schemas.microsoft.com/office/drawing/2014/main" id="{57D74C85-412C-4835-892B-6B8D6E52D817}"/>
              </a:ext>
            </a:extLst>
          </p:cNvPr>
          <p:cNvSpPr/>
          <p:nvPr/>
        </p:nvSpPr>
        <p:spPr>
          <a:xfrm>
            <a:off x="1590650" y="2374901"/>
            <a:ext cx="737293" cy="680719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2395" y="725"/>
                </a:moveTo>
                <a:cubicBezTo>
                  <a:pt x="2930" y="725"/>
                  <a:pt x="3403" y="1197"/>
                  <a:pt x="3403" y="1733"/>
                </a:cubicBezTo>
                <a:cubicBezTo>
                  <a:pt x="3403" y="2300"/>
                  <a:pt x="2930" y="2773"/>
                  <a:pt x="2395" y="2773"/>
                </a:cubicBezTo>
                <a:cubicBezTo>
                  <a:pt x="1828" y="2773"/>
                  <a:pt x="1355" y="2300"/>
                  <a:pt x="1355" y="1733"/>
                </a:cubicBezTo>
                <a:cubicBezTo>
                  <a:pt x="1355" y="1197"/>
                  <a:pt x="1828" y="725"/>
                  <a:pt x="2395" y="725"/>
                </a:cubicBezTo>
                <a:close/>
                <a:moveTo>
                  <a:pt x="10303" y="725"/>
                </a:moveTo>
                <a:lnTo>
                  <a:pt x="10303" y="6585"/>
                </a:lnTo>
                <a:lnTo>
                  <a:pt x="10334" y="6585"/>
                </a:lnTo>
                <a:cubicBezTo>
                  <a:pt x="10334" y="6774"/>
                  <a:pt x="10177" y="6931"/>
                  <a:pt x="9988" y="6931"/>
                </a:cubicBezTo>
                <a:lnTo>
                  <a:pt x="4789" y="6931"/>
                </a:lnTo>
                <a:lnTo>
                  <a:pt x="4789" y="5167"/>
                </a:lnTo>
                <a:cubicBezTo>
                  <a:pt x="4789" y="4253"/>
                  <a:pt x="4285" y="3434"/>
                  <a:pt x="3498" y="3025"/>
                </a:cubicBezTo>
                <a:cubicBezTo>
                  <a:pt x="3844" y="2710"/>
                  <a:pt x="4096" y="2237"/>
                  <a:pt x="4096" y="1733"/>
                </a:cubicBezTo>
                <a:cubicBezTo>
                  <a:pt x="4096" y="1355"/>
                  <a:pt x="3970" y="977"/>
                  <a:pt x="3718" y="725"/>
                </a:cubicBezTo>
                <a:close/>
                <a:moveTo>
                  <a:pt x="2710" y="3466"/>
                </a:moveTo>
                <a:cubicBezTo>
                  <a:pt x="3498" y="3623"/>
                  <a:pt x="4096" y="4316"/>
                  <a:pt x="4096" y="5167"/>
                </a:cubicBezTo>
                <a:lnTo>
                  <a:pt x="4096" y="7246"/>
                </a:lnTo>
                <a:cubicBezTo>
                  <a:pt x="4128" y="7435"/>
                  <a:pt x="3970" y="7593"/>
                  <a:pt x="3750" y="7593"/>
                </a:cubicBezTo>
                <a:cubicBezTo>
                  <a:pt x="3561" y="7593"/>
                  <a:pt x="3403" y="7750"/>
                  <a:pt x="3403" y="7971"/>
                </a:cubicBezTo>
                <a:lnTo>
                  <a:pt x="3403" y="10712"/>
                </a:lnTo>
                <a:cubicBezTo>
                  <a:pt x="3403" y="10901"/>
                  <a:pt x="3246" y="11058"/>
                  <a:pt x="3056" y="11058"/>
                </a:cubicBezTo>
                <a:lnTo>
                  <a:pt x="1670" y="11058"/>
                </a:lnTo>
                <a:cubicBezTo>
                  <a:pt x="1481" y="11058"/>
                  <a:pt x="1324" y="10901"/>
                  <a:pt x="1324" y="10712"/>
                </a:cubicBezTo>
                <a:lnTo>
                  <a:pt x="1324" y="7971"/>
                </a:lnTo>
                <a:cubicBezTo>
                  <a:pt x="1324" y="7750"/>
                  <a:pt x="1166" y="7593"/>
                  <a:pt x="977" y="7593"/>
                </a:cubicBezTo>
                <a:cubicBezTo>
                  <a:pt x="788" y="7593"/>
                  <a:pt x="631" y="7435"/>
                  <a:pt x="631" y="7246"/>
                </a:cubicBezTo>
                <a:lnTo>
                  <a:pt x="631" y="5167"/>
                </a:lnTo>
                <a:cubicBezTo>
                  <a:pt x="631" y="4316"/>
                  <a:pt x="1198" y="3623"/>
                  <a:pt x="1985" y="3466"/>
                </a:cubicBezTo>
                <a:lnTo>
                  <a:pt x="1985" y="5829"/>
                </a:lnTo>
                <a:cubicBezTo>
                  <a:pt x="1985" y="6018"/>
                  <a:pt x="2143" y="6175"/>
                  <a:pt x="2363" y="6175"/>
                </a:cubicBezTo>
                <a:cubicBezTo>
                  <a:pt x="2552" y="6175"/>
                  <a:pt x="2710" y="6018"/>
                  <a:pt x="2710" y="5829"/>
                </a:cubicBezTo>
                <a:lnTo>
                  <a:pt x="2710" y="3466"/>
                </a:lnTo>
                <a:close/>
                <a:moveTo>
                  <a:pt x="2395" y="0"/>
                </a:moveTo>
                <a:cubicBezTo>
                  <a:pt x="1450" y="0"/>
                  <a:pt x="694" y="756"/>
                  <a:pt x="694" y="1702"/>
                </a:cubicBezTo>
                <a:cubicBezTo>
                  <a:pt x="694" y="2206"/>
                  <a:pt x="946" y="2678"/>
                  <a:pt x="1292" y="2993"/>
                </a:cubicBezTo>
                <a:cubicBezTo>
                  <a:pt x="536" y="3403"/>
                  <a:pt x="1" y="4222"/>
                  <a:pt x="1" y="5136"/>
                </a:cubicBezTo>
                <a:lnTo>
                  <a:pt x="1" y="7215"/>
                </a:lnTo>
                <a:cubicBezTo>
                  <a:pt x="1" y="7656"/>
                  <a:pt x="253" y="8034"/>
                  <a:pt x="662" y="8192"/>
                </a:cubicBezTo>
                <a:lnTo>
                  <a:pt x="662" y="10649"/>
                </a:lnTo>
                <a:cubicBezTo>
                  <a:pt x="662" y="11184"/>
                  <a:pt x="1135" y="11657"/>
                  <a:pt x="1670" y="11657"/>
                </a:cubicBezTo>
                <a:lnTo>
                  <a:pt x="3056" y="11657"/>
                </a:lnTo>
                <a:cubicBezTo>
                  <a:pt x="3624" y="11657"/>
                  <a:pt x="4096" y="11184"/>
                  <a:pt x="4096" y="10649"/>
                </a:cubicBezTo>
                <a:lnTo>
                  <a:pt x="4096" y="8192"/>
                </a:lnTo>
                <a:cubicBezTo>
                  <a:pt x="4348" y="8065"/>
                  <a:pt x="4600" y="7876"/>
                  <a:pt x="4726" y="7561"/>
                </a:cubicBezTo>
                <a:lnTo>
                  <a:pt x="9988" y="7561"/>
                </a:lnTo>
                <a:cubicBezTo>
                  <a:pt x="10555" y="7561"/>
                  <a:pt x="11027" y="7089"/>
                  <a:pt x="11027" y="6553"/>
                </a:cubicBezTo>
                <a:lnTo>
                  <a:pt x="11027" y="662"/>
                </a:lnTo>
                <a:lnTo>
                  <a:pt x="11374" y="662"/>
                </a:lnTo>
                <a:cubicBezTo>
                  <a:pt x="11563" y="662"/>
                  <a:pt x="11720" y="504"/>
                  <a:pt x="11720" y="315"/>
                </a:cubicBezTo>
                <a:cubicBezTo>
                  <a:pt x="11720" y="158"/>
                  <a:pt x="11563" y="0"/>
                  <a:pt x="113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96FB37-6234-F143-9CF2-0CFD97332163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24610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MODÉLISATION DU JEU</a:t>
            </a:r>
          </a:p>
        </p:txBody>
      </p:sp>
      <p:sp>
        <p:nvSpPr>
          <p:cNvPr id="78" name="Google Shape;78;p18"/>
          <p:cNvSpPr txBox="1"/>
          <p:nvPr/>
        </p:nvSpPr>
        <p:spPr>
          <a:xfrm>
            <a:off x="324000" y="2015746"/>
            <a:ext cx="24529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●"/>
            </a:pP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Choix et initialisations</a:t>
            </a:r>
            <a:endParaRPr sz="13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96095-9605-E248-9CA9-C9DCD86AE94E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659496C-6494-C740-849F-35ACE8E6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174" y="1583882"/>
            <a:ext cx="5203641" cy="2153231"/>
          </a:xfrm>
          <a:prstGeom prst="rect">
            <a:avLst/>
          </a:prstGeom>
        </p:spPr>
      </p:pic>
      <p:grpSp>
        <p:nvGrpSpPr>
          <p:cNvPr id="21" name="Google Shape;79;p18">
            <a:extLst>
              <a:ext uri="{FF2B5EF4-FFF2-40B4-BE49-F238E27FC236}">
                <a16:creationId xmlns:a16="http://schemas.microsoft.com/office/drawing/2014/main" id="{EC99B3CC-A59B-5747-9727-1738B7FE0BF9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2" name="Google Shape;80;p18">
              <a:extLst>
                <a:ext uri="{FF2B5EF4-FFF2-40B4-BE49-F238E27FC236}">
                  <a16:creationId xmlns:a16="http://schemas.microsoft.com/office/drawing/2014/main" id="{495B0EB8-F6FF-3C45-B402-C1C3F897C019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;p18">
              <a:extLst>
                <a:ext uri="{FF2B5EF4-FFF2-40B4-BE49-F238E27FC236}">
                  <a16:creationId xmlns:a16="http://schemas.microsoft.com/office/drawing/2014/main" id="{8E70496D-0AE8-BA49-89DE-4C81EBFE43C5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;p18">
              <a:extLst>
                <a:ext uri="{FF2B5EF4-FFF2-40B4-BE49-F238E27FC236}">
                  <a16:creationId xmlns:a16="http://schemas.microsoft.com/office/drawing/2014/main" id="{4652DA1E-005C-F945-B6D1-8AA9F24AE95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83;p18">
              <a:extLst>
                <a:ext uri="{FF2B5EF4-FFF2-40B4-BE49-F238E27FC236}">
                  <a16:creationId xmlns:a16="http://schemas.microsoft.com/office/drawing/2014/main" id="{7553AD57-86C3-644C-AD73-53FC06E4DF81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780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MODÉLISATION DU JEU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58417" y="1204725"/>
            <a:ext cx="3860359" cy="101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Afficher le plateau 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Calculer les coups possibles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Retourner les pions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lang="en-GB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C46B0AF-86CB-DE45-BE48-2E7C9109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52" y="684588"/>
            <a:ext cx="2460250" cy="4048512"/>
          </a:xfrm>
          <a:prstGeom prst="rect">
            <a:avLst/>
          </a:prstGeom>
        </p:spPr>
      </p:pic>
      <p:grpSp>
        <p:nvGrpSpPr>
          <p:cNvPr id="16" name="Google Shape;79;p18">
            <a:extLst>
              <a:ext uri="{FF2B5EF4-FFF2-40B4-BE49-F238E27FC236}">
                <a16:creationId xmlns:a16="http://schemas.microsoft.com/office/drawing/2014/main" id="{FAEC2D68-2942-5C42-BA88-0E136793560F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Google Shape;80;p18">
              <a:extLst>
                <a:ext uri="{FF2B5EF4-FFF2-40B4-BE49-F238E27FC236}">
                  <a16:creationId xmlns:a16="http://schemas.microsoft.com/office/drawing/2014/main" id="{5325F5B9-B826-6545-9288-6079935E0DCA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;p18">
              <a:extLst>
                <a:ext uri="{FF2B5EF4-FFF2-40B4-BE49-F238E27FC236}">
                  <a16:creationId xmlns:a16="http://schemas.microsoft.com/office/drawing/2014/main" id="{7C78CDF0-AD2A-F240-89B7-452FCF19B11F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;p18">
              <a:extLst>
                <a:ext uri="{FF2B5EF4-FFF2-40B4-BE49-F238E27FC236}">
                  <a16:creationId xmlns:a16="http://schemas.microsoft.com/office/drawing/2014/main" id="{7DA45AE1-4FA5-1848-8045-194A763CE71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;p18">
              <a:extLst>
                <a:ext uri="{FF2B5EF4-FFF2-40B4-BE49-F238E27FC236}">
                  <a16:creationId xmlns:a16="http://schemas.microsoft.com/office/drawing/2014/main" id="{CF26B970-1047-334F-BC74-EB8DF19643E9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3ABCE23-EF69-794D-9757-BEF87218B965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78760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MODÉLISATION DU JEU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58417" y="1204724"/>
            <a:ext cx="3860359" cy="99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Reconnaître un état final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Trouver le gagnant et déclarer la fin de jeu</a:t>
            </a:r>
          </a:p>
          <a:p>
            <a:pPr marL="146050">
              <a:lnSpc>
                <a:spcPct val="115000"/>
              </a:lnSpc>
              <a:buClr>
                <a:schemeClr val="lt1"/>
              </a:buClr>
              <a:buSzPts val="1300"/>
            </a:pPr>
            <a:endParaRPr lang="en-FR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endParaRPr lang="en-FR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18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endParaRPr lang="en-GB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</p:txBody>
      </p:sp>
      <p:grpSp>
        <p:nvGrpSpPr>
          <p:cNvPr id="16" name="Google Shape;79;p18">
            <a:extLst>
              <a:ext uri="{FF2B5EF4-FFF2-40B4-BE49-F238E27FC236}">
                <a16:creationId xmlns:a16="http://schemas.microsoft.com/office/drawing/2014/main" id="{FAEC2D68-2942-5C42-BA88-0E136793560F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Google Shape;80;p18">
              <a:extLst>
                <a:ext uri="{FF2B5EF4-FFF2-40B4-BE49-F238E27FC236}">
                  <a16:creationId xmlns:a16="http://schemas.microsoft.com/office/drawing/2014/main" id="{5325F5B9-B826-6545-9288-6079935E0DCA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;p18">
              <a:extLst>
                <a:ext uri="{FF2B5EF4-FFF2-40B4-BE49-F238E27FC236}">
                  <a16:creationId xmlns:a16="http://schemas.microsoft.com/office/drawing/2014/main" id="{7C78CDF0-AD2A-F240-89B7-452FCF19B11F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;p18">
              <a:extLst>
                <a:ext uri="{FF2B5EF4-FFF2-40B4-BE49-F238E27FC236}">
                  <a16:creationId xmlns:a16="http://schemas.microsoft.com/office/drawing/2014/main" id="{7DA45AE1-4FA5-1848-8045-194A763CE71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;p18">
              <a:extLst>
                <a:ext uri="{FF2B5EF4-FFF2-40B4-BE49-F238E27FC236}">
                  <a16:creationId xmlns:a16="http://schemas.microsoft.com/office/drawing/2014/main" id="{CF26B970-1047-334F-BC74-EB8DF19643E9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26CAFD-3923-EE4D-89A1-727B92731E06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206" y="2202511"/>
            <a:ext cx="3703594" cy="22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5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D8C5-CBA5-4B69-AF52-582F97F52F96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0" name="Google Shape;338;p23">
              <a:extLst>
                <a:ext uri="{FF2B5EF4-FFF2-40B4-BE49-F238E27FC236}">
                  <a16:creationId xmlns:a16="http://schemas.microsoft.com/office/drawing/2014/main" id="{5BF057AF-6978-45E6-BA84-32E9F388B80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8;p23">
              <a:extLst>
                <a:ext uri="{FF2B5EF4-FFF2-40B4-BE49-F238E27FC236}">
                  <a16:creationId xmlns:a16="http://schemas.microsoft.com/office/drawing/2014/main" id="{65829202-B802-4A5B-97C9-F287106197AF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8;p23">
              <a:extLst>
                <a:ext uri="{FF2B5EF4-FFF2-40B4-BE49-F238E27FC236}">
                  <a16:creationId xmlns:a16="http://schemas.microsoft.com/office/drawing/2014/main" id="{90F044CE-9449-4F8D-8259-47337FD0E61B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C2D496FC-D0BA-4750-A860-BA7736A8FBE0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268BCB65-A7B9-493C-B9B1-EC4FC184E60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DBA146A4-2FAE-4C21-A36F-B8AD4B15A01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44C08A7A-769C-468E-AD35-BDD50F3D785C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475;p26">
            <a:extLst>
              <a:ext uri="{FF2B5EF4-FFF2-40B4-BE49-F238E27FC236}">
                <a16:creationId xmlns:a16="http://schemas.microsoft.com/office/drawing/2014/main" id="{F49347AD-EF8D-498F-BE76-CC3D1B565BF7}"/>
              </a:ext>
            </a:extLst>
          </p:cNvPr>
          <p:cNvSpPr txBox="1"/>
          <p:nvPr/>
        </p:nvSpPr>
        <p:spPr>
          <a:xfrm>
            <a:off x="554407" y="42818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HEURISTIQUES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5F31B-838E-4F6B-9653-165F2391F5BD}"/>
              </a:ext>
            </a:extLst>
          </p:cNvPr>
          <p:cNvGrpSpPr/>
          <p:nvPr/>
        </p:nvGrpSpPr>
        <p:grpSpPr>
          <a:xfrm>
            <a:off x="6218935" y="2472034"/>
            <a:ext cx="660497" cy="721217"/>
            <a:chOff x="4680155" y="3821729"/>
            <a:chExt cx="377280" cy="414030"/>
          </a:xfrm>
        </p:grpSpPr>
        <p:sp>
          <p:nvSpPr>
            <p:cNvPr id="15" name="Google Shape;336;p23">
              <a:extLst>
                <a:ext uri="{FF2B5EF4-FFF2-40B4-BE49-F238E27FC236}">
                  <a16:creationId xmlns:a16="http://schemas.microsoft.com/office/drawing/2014/main" id="{8B7B546C-E96C-4617-8C08-09DB96B124F4}"/>
                </a:ext>
              </a:extLst>
            </p:cNvPr>
            <p:cNvSpPr/>
            <p:nvPr/>
          </p:nvSpPr>
          <p:spPr>
            <a:xfrm>
              <a:off x="4680155" y="3821729"/>
              <a:ext cx="377280" cy="414030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7">
              <a:extLst>
                <a:ext uri="{FF2B5EF4-FFF2-40B4-BE49-F238E27FC236}">
                  <a16:creationId xmlns:a16="http://schemas.microsoft.com/office/drawing/2014/main" id="{13458F22-6725-47A9-B573-D4058252C945}"/>
                </a:ext>
              </a:extLst>
            </p:cNvPr>
            <p:cNvSpPr/>
            <p:nvPr/>
          </p:nvSpPr>
          <p:spPr>
            <a:xfrm>
              <a:off x="4745433" y="3892418"/>
              <a:ext cx="210750" cy="199232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42;p47">
              <a:extLst>
                <a:ext uri="{FF2B5EF4-FFF2-40B4-BE49-F238E27FC236}">
                  <a16:creationId xmlns:a16="http://schemas.microsoft.com/office/drawing/2014/main" id="{7CCF709A-CDBA-4D6E-9AD4-5E0C6A612EE6}"/>
                </a:ext>
              </a:extLst>
            </p:cNvPr>
            <p:cNvSpPr/>
            <p:nvPr/>
          </p:nvSpPr>
          <p:spPr>
            <a:xfrm>
              <a:off x="4813316" y="3950612"/>
              <a:ext cx="74983" cy="75018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808;p33">
            <a:extLst>
              <a:ext uri="{FF2B5EF4-FFF2-40B4-BE49-F238E27FC236}">
                <a16:creationId xmlns:a16="http://schemas.microsoft.com/office/drawing/2014/main" id="{577BD85A-AE79-4257-933F-DD43ECEE3F77}"/>
              </a:ext>
            </a:extLst>
          </p:cNvPr>
          <p:cNvSpPr/>
          <p:nvPr/>
        </p:nvSpPr>
        <p:spPr>
          <a:xfrm rot="-5400000">
            <a:off x="3901679" y="119361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9;p33">
            <a:extLst>
              <a:ext uri="{FF2B5EF4-FFF2-40B4-BE49-F238E27FC236}">
                <a16:creationId xmlns:a16="http://schemas.microsoft.com/office/drawing/2014/main" id="{D6AF8BF5-FF52-4CBC-A29C-12D5F68F8854}"/>
              </a:ext>
            </a:extLst>
          </p:cNvPr>
          <p:cNvSpPr/>
          <p:nvPr/>
        </p:nvSpPr>
        <p:spPr>
          <a:xfrm flipH="1">
            <a:off x="2251159" y="139021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Google Shape;810;p33">
            <a:extLst>
              <a:ext uri="{FF2B5EF4-FFF2-40B4-BE49-F238E27FC236}">
                <a16:creationId xmlns:a16="http://schemas.microsoft.com/office/drawing/2014/main" id="{B6EADEF6-B36A-4508-BA32-E738A54A75B8}"/>
              </a:ext>
            </a:extLst>
          </p:cNvPr>
          <p:cNvSpPr txBox="1"/>
          <p:nvPr/>
        </p:nvSpPr>
        <p:spPr>
          <a:xfrm>
            <a:off x="2549435" y="1492114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" name="Google Shape;811;p33">
            <a:extLst>
              <a:ext uri="{FF2B5EF4-FFF2-40B4-BE49-F238E27FC236}">
                <a16:creationId xmlns:a16="http://schemas.microsoft.com/office/drawing/2014/main" id="{3BD69594-696B-4A8A-A88A-7F92FA884CB7}"/>
              </a:ext>
            </a:extLst>
          </p:cNvPr>
          <p:cNvSpPr txBox="1"/>
          <p:nvPr/>
        </p:nvSpPr>
        <p:spPr>
          <a:xfrm>
            <a:off x="4029388" y="1492114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" name="Google Shape;813;p33">
            <a:extLst>
              <a:ext uri="{FF2B5EF4-FFF2-40B4-BE49-F238E27FC236}">
                <a16:creationId xmlns:a16="http://schemas.microsoft.com/office/drawing/2014/main" id="{C4A7C7C5-1B45-4561-B0F0-609396EA4136}"/>
              </a:ext>
            </a:extLst>
          </p:cNvPr>
          <p:cNvSpPr/>
          <p:nvPr/>
        </p:nvSpPr>
        <p:spPr>
          <a:xfrm rot="-5400000">
            <a:off x="3901679" y="239183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4;p33">
            <a:extLst>
              <a:ext uri="{FF2B5EF4-FFF2-40B4-BE49-F238E27FC236}">
                <a16:creationId xmlns:a16="http://schemas.microsoft.com/office/drawing/2014/main" id="{147B3A69-F5B2-44C6-9D22-DC06F749B9EA}"/>
              </a:ext>
            </a:extLst>
          </p:cNvPr>
          <p:cNvSpPr/>
          <p:nvPr/>
        </p:nvSpPr>
        <p:spPr>
          <a:xfrm flipH="1">
            <a:off x="2251159" y="258843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Google Shape;815;p33">
            <a:extLst>
              <a:ext uri="{FF2B5EF4-FFF2-40B4-BE49-F238E27FC236}">
                <a16:creationId xmlns:a16="http://schemas.microsoft.com/office/drawing/2014/main" id="{3597B373-CA1D-4EA2-813D-61FEB741A5DE}"/>
              </a:ext>
            </a:extLst>
          </p:cNvPr>
          <p:cNvSpPr txBox="1"/>
          <p:nvPr/>
        </p:nvSpPr>
        <p:spPr>
          <a:xfrm>
            <a:off x="2542291" y="2668907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MIN-MAX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" name="Google Shape;816;p33">
            <a:extLst>
              <a:ext uri="{FF2B5EF4-FFF2-40B4-BE49-F238E27FC236}">
                <a16:creationId xmlns:a16="http://schemas.microsoft.com/office/drawing/2014/main" id="{3635E8EF-1AAF-471E-9E9F-F763CCAA7F9C}"/>
              </a:ext>
            </a:extLst>
          </p:cNvPr>
          <p:cNvSpPr txBox="1"/>
          <p:nvPr/>
        </p:nvSpPr>
        <p:spPr>
          <a:xfrm>
            <a:off x="4029388" y="2690339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5" name="Google Shape;818;p33">
            <a:extLst>
              <a:ext uri="{FF2B5EF4-FFF2-40B4-BE49-F238E27FC236}">
                <a16:creationId xmlns:a16="http://schemas.microsoft.com/office/drawing/2014/main" id="{7D4CA308-6DBD-49CE-ADD3-46C012570F82}"/>
              </a:ext>
            </a:extLst>
          </p:cNvPr>
          <p:cNvSpPr/>
          <p:nvPr/>
        </p:nvSpPr>
        <p:spPr>
          <a:xfrm rot="-5400000">
            <a:off x="3901679" y="359006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19;p33">
            <a:extLst>
              <a:ext uri="{FF2B5EF4-FFF2-40B4-BE49-F238E27FC236}">
                <a16:creationId xmlns:a16="http://schemas.microsoft.com/office/drawing/2014/main" id="{8C4D87B3-15A5-42C4-90D6-4B2D5CEEC141}"/>
              </a:ext>
            </a:extLst>
          </p:cNvPr>
          <p:cNvSpPr/>
          <p:nvPr/>
        </p:nvSpPr>
        <p:spPr>
          <a:xfrm flipH="1">
            <a:off x="2251159" y="3786663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Google Shape;820;p33">
            <a:extLst>
              <a:ext uri="{FF2B5EF4-FFF2-40B4-BE49-F238E27FC236}">
                <a16:creationId xmlns:a16="http://schemas.microsoft.com/office/drawing/2014/main" id="{AC215340-E0A6-4644-89FC-6925D16F4AFD}"/>
              </a:ext>
            </a:extLst>
          </p:cNvPr>
          <p:cNvSpPr txBox="1"/>
          <p:nvPr/>
        </p:nvSpPr>
        <p:spPr>
          <a:xfrm>
            <a:off x="2578011" y="3874275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8" name="Google Shape;821;p33">
            <a:extLst>
              <a:ext uri="{FF2B5EF4-FFF2-40B4-BE49-F238E27FC236}">
                <a16:creationId xmlns:a16="http://schemas.microsoft.com/office/drawing/2014/main" id="{81346B63-D1EE-497C-9992-C8A1BF5E37E0}"/>
              </a:ext>
            </a:extLst>
          </p:cNvPr>
          <p:cNvSpPr txBox="1"/>
          <p:nvPr/>
        </p:nvSpPr>
        <p:spPr>
          <a:xfrm>
            <a:off x="4029388" y="389417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39" name="Google Shape;822;p33">
            <a:extLst>
              <a:ext uri="{FF2B5EF4-FFF2-40B4-BE49-F238E27FC236}">
                <a16:creationId xmlns:a16="http://schemas.microsoft.com/office/drawing/2014/main" id="{7773E54F-DD80-402C-9A53-592EE82E3122}"/>
              </a:ext>
            </a:extLst>
          </p:cNvPr>
          <p:cNvGrpSpPr/>
          <p:nvPr/>
        </p:nvGrpSpPr>
        <p:grpSpPr>
          <a:xfrm>
            <a:off x="4920441" y="1656314"/>
            <a:ext cx="2372450" cy="2416625"/>
            <a:chOff x="6072800" y="1778000"/>
            <a:chExt cx="2372450" cy="2416625"/>
          </a:xfrm>
        </p:grpSpPr>
        <p:sp>
          <p:nvSpPr>
            <p:cNvPr id="40" name="Google Shape;823;p33">
              <a:extLst>
                <a:ext uri="{FF2B5EF4-FFF2-40B4-BE49-F238E27FC236}">
                  <a16:creationId xmlns:a16="http://schemas.microsoft.com/office/drawing/2014/main" id="{8147C8C5-A466-445F-90B9-B74D543479DB}"/>
                </a:ext>
              </a:extLst>
            </p:cNvPr>
            <p:cNvSpPr/>
            <p:nvPr/>
          </p:nvSpPr>
          <p:spPr>
            <a:xfrm rot="-5400000">
              <a:off x="6773175" y="2195650"/>
              <a:ext cx="1762800" cy="15813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1" name="Google Shape;824;p33">
              <a:extLst>
                <a:ext uri="{FF2B5EF4-FFF2-40B4-BE49-F238E27FC236}">
                  <a16:creationId xmlns:a16="http://schemas.microsoft.com/office/drawing/2014/main" id="{DB83566F-2B69-4F09-BE64-CE1302DC8D41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076400" y="2986325"/>
              <a:ext cx="787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Google Shape;825;p33">
              <a:extLst>
                <a:ext uri="{FF2B5EF4-FFF2-40B4-BE49-F238E27FC236}">
                  <a16:creationId xmlns:a16="http://schemas.microsoft.com/office/drawing/2014/main" id="{A3F7A473-4447-4857-A197-6A9278854283}"/>
                </a:ext>
              </a:extLst>
            </p:cNvPr>
            <p:cNvSpPr/>
            <p:nvPr/>
          </p:nvSpPr>
          <p:spPr>
            <a:xfrm>
              <a:off x="6072800" y="1778000"/>
              <a:ext cx="349025" cy="2416625"/>
            </a:xfrm>
            <a:custGeom>
              <a:avLst/>
              <a:gdLst/>
              <a:ahLst/>
              <a:cxnLst/>
              <a:rect l="l" t="t" r="r" b="b"/>
              <a:pathLst>
                <a:path w="13961" h="96665" extrusionOk="0">
                  <a:moveTo>
                    <a:pt x="0" y="0"/>
                  </a:moveTo>
                  <a:lnTo>
                    <a:pt x="13961" y="0"/>
                  </a:lnTo>
                  <a:lnTo>
                    <a:pt x="13961" y="96665"/>
                  </a:lnTo>
                  <a:lnTo>
                    <a:pt x="368" y="9666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47DD2BF-4133-B748-82E9-76CCB5EF9A13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6817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87079DB7-421A-433A-907C-ABD522BCB27E}"/>
              </a:ext>
            </a:extLst>
          </p:cNvPr>
          <p:cNvSpPr/>
          <p:nvPr/>
        </p:nvSpPr>
        <p:spPr>
          <a:xfrm rot="-5400000">
            <a:off x="360737" y="260162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3B49F3E0-B35E-4C1F-BA33-C50FB11989A4}"/>
              </a:ext>
            </a:extLst>
          </p:cNvPr>
          <p:cNvSpPr/>
          <p:nvPr/>
        </p:nvSpPr>
        <p:spPr>
          <a:xfrm rot="10800000" flipH="1">
            <a:off x="1379387" y="456756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19A627DD-1D4F-45C6-B4C9-03564C1B8A31}"/>
              </a:ext>
            </a:extLst>
          </p:cNvPr>
          <p:cNvSpPr txBox="1"/>
          <p:nvPr/>
        </p:nvSpPr>
        <p:spPr>
          <a:xfrm>
            <a:off x="1433928" y="558656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3CBA1DE0-026A-4D4C-A045-86720F97EC26}"/>
              </a:ext>
            </a:extLst>
          </p:cNvPr>
          <p:cNvSpPr txBox="1"/>
          <p:nvPr/>
        </p:nvSpPr>
        <p:spPr>
          <a:xfrm>
            <a:off x="488446" y="55865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B23EC7F-5A89-424E-A0AC-08BF5C924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03" y="1583229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B35ABCE-6810-4A27-BF73-B0B51C82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03" y="2047384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7A287-1E8F-4E04-A790-F1909624C494}"/>
              </a:ext>
            </a:extLst>
          </p:cNvPr>
          <p:cNvSpPr txBox="1"/>
          <p:nvPr/>
        </p:nvSpPr>
        <p:spPr>
          <a:xfrm>
            <a:off x="1367862" y="1542509"/>
            <a:ext cx="1507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fr-FR" dirty="0"/>
              <a:t>:  Joueur 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B512-F0C0-4132-B6CF-D3D19DFCB207}"/>
              </a:ext>
            </a:extLst>
          </p:cNvPr>
          <p:cNvSpPr txBox="1"/>
          <p:nvPr/>
        </p:nvSpPr>
        <p:spPr>
          <a:xfrm>
            <a:off x="1379387" y="1990872"/>
            <a:ext cx="1507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fr-FR" dirty="0"/>
              <a:t>:  Joueur II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7120AE-29AC-4E47-9974-A01EE7F02288}"/>
              </a:ext>
            </a:extLst>
          </p:cNvPr>
          <p:cNvCxnSpPr/>
          <p:nvPr/>
        </p:nvCxnSpPr>
        <p:spPr>
          <a:xfrm>
            <a:off x="2682895" y="3358024"/>
            <a:ext cx="430653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8FA50-F4C0-4E7D-8710-68DB6C5E14E5}"/>
              </a:ext>
            </a:extLst>
          </p:cNvPr>
          <p:cNvCxnSpPr>
            <a:cxnSpLocks/>
          </p:cNvCxnSpPr>
          <p:nvPr/>
        </p:nvCxnSpPr>
        <p:spPr>
          <a:xfrm flipV="1">
            <a:off x="4823968" y="3273552"/>
            <a:ext cx="0" cy="2030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9BA0EF-659A-4804-BB1D-1BA934C64CC6}"/>
              </a:ext>
            </a:extLst>
          </p:cNvPr>
          <p:cNvSpPr txBox="1"/>
          <p:nvPr/>
        </p:nvSpPr>
        <p:spPr>
          <a:xfrm>
            <a:off x="5866382" y="2853149"/>
            <a:ext cx="1784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 err="1"/>
              <a:t>Avantage</a:t>
            </a:r>
            <a:r>
              <a:rPr lang="en-GB" dirty="0"/>
              <a:t> </a:t>
            </a:r>
            <a:r>
              <a:rPr lang="en-GB" dirty="0" err="1"/>
              <a:t>Joueur</a:t>
            </a:r>
            <a:r>
              <a:rPr lang="en-GB" dirty="0"/>
              <a:t> I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34A38-A901-4ADE-87F4-1DBCC4E6C931}"/>
              </a:ext>
            </a:extLst>
          </p:cNvPr>
          <p:cNvSpPr txBox="1"/>
          <p:nvPr/>
        </p:nvSpPr>
        <p:spPr>
          <a:xfrm>
            <a:off x="5756655" y="3441625"/>
            <a:ext cx="20038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(</a:t>
            </a:r>
            <a:r>
              <a:rPr lang="en-GB" dirty="0" err="1"/>
              <a:t>Joueur</a:t>
            </a:r>
            <a:r>
              <a:rPr lang="en-GB" dirty="0"/>
              <a:t> </a:t>
            </a:r>
            <a:r>
              <a:rPr lang="en-GB" dirty="0" err="1"/>
              <a:t>Maximisant</a:t>
            </a:r>
            <a:r>
              <a:rPr lang="en-GB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981002-3B51-47E1-9EDB-48B5CCF22DE1}"/>
              </a:ext>
            </a:extLst>
          </p:cNvPr>
          <p:cNvSpPr txBox="1"/>
          <p:nvPr/>
        </p:nvSpPr>
        <p:spPr>
          <a:xfrm>
            <a:off x="2334533" y="2884400"/>
            <a:ext cx="196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 err="1"/>
              <a:t>Avantage</a:t>
            </a:r>
            <a:r>
              <a:rPr lang="en-GB" dirty="0"/>
              <a:t> </a:t>
            </a:r>
            <a:r>
              <a:rPr lang="en-GB" dirty="0" err="1"/>
              <a:t>Joueur</a:t>
            </a:r>
            <a:r>
              <a:rPr lang="en-GB" dirty="0"/>
              <a:t> II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3DEB9-7E6B-4534-AB93-514553B4D07F}"/>
              </a:ext>
            </a:extLst>
          </p:cNvPr>
          <p:cNvSpPr txBox="1"/>
          <p:nvPr/>
        </p:nvSpPr>
        <p:spPr>
          <a:xfrm>
            <a:off x="2334532" y="3404948"/>
            <a:ext cx="196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(</a:t>
            </a:r>
            <a:r>
              <a:rPr lang="en-GB" dirty="0" err="1"/>
              <a:t>Joueur</a:t>
            </a:r>
            <a:r>
              <a:rPr lang="en-GB" dirty="0"/>
              <a:t> </a:t>
            </a:r>
            <a:r>
              <a:rPr lang="en-GB" dirty="0" err="1"/>
              <a:t>Minimisant</a:t>
            </a:r>
            <a:r>
              <a:rPr lang="en-GB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0F36E-6E03-43EA-ABA3-5831C53FDFBD}"/>
              </a:ext>
            </a:extLst>
          </p:cNvPr>
          <p:cNvSpPr txBox="1"/>
          <p:nvPr/>
        </p:nvSpPr>
        <p:spPr>
          <a:xfrm>
            <a:off x="4366768" y="290422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874517-6787-4A7D-AE19-3E77D4183E22}"/>
              </a:ext>
            </a:extLst>
          </p:cNvPr>
          <p:cNvGrpSpPr/>
          <p:nvPr/>
        </p:nvGrpSpPr>
        <p:grpSpPr>
          <a:xfrm rot="10800000">
            <a:off x="6485666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8D34E4E7-CCF1-4784-BCB7-B97C50A1A3C1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9185E6D7-87F5-4941-917F-61C932B40809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BBF7FABF-0770-471B-80CA-4E594EA7F5B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B2341259-1583-4760-BEDF-02ADBB50340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38;p23">
              <a:extLst>
                <a:ext uri="{FF2B5EF4-FFF2-40B4-BE49-F238E27FC236}">
                  <a16:creationId xmlns:a16="http://schemas.microsoft.com/office/drawing/2014/main" id="{B314398C-8419-4173-B741-2BB0FCB52144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38;p23">
              <a:extLst>
                <a:ext uri="{FF2B5EF4-FFF2-40B4-BE49-F238E27FC236}">
                  <a16:creationId xmlns:a16="http://schemas.microsoft.com/office/drawing/2014/main" id="{7AC74474-6C11-4ECC-A89A-20574E1924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38;p23">
              <a:extLst>
                <a:ext uri="{FF2B5EF4-FFF2-40B4-BE49-F238E27FC236}">
                  <a16:creationId xmlns:a16="http://schemas.microsoft.com/office/drawing/2014/main" id="{3AE73BA0-E45E-417C-9F19-7CC65097749B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F38AA10-D681-AB4C-80F5-9F992CC5E38C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05250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4">
            <a:extLst>
              <a:ext uri="{FF2B5EF4-FFF2-40B4-BE49-F238E27FC236}">
                <a16:creationId xmlns:a16="http://schemas.microsoft.com/office/drawing/2014/main" id="{5ADB8F56-C5C8-44A5-951D-D9A65A4E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CCB1225B-63BF-4755-ADCE-DD7C6BA629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0053" y="1629570"/>
            <a:ext cx="885032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6664E6C7-F170-452E-A563-5E3CBEA87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9048" y="3116265"/>
            <a:ext cx="360362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3599AD79-5DA0-4479-B27E-39E89F091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872" y="3096420"/>
            <a:ext cx="358775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5">
            <a:extLst>
              <a:ext uri="{FF2B5EF4-FFF2-40B4-BE49-F238E27FC236}">
                <a16:creationId xmlns:a16="http://schemas.microsoft.com/office/drawing/2014/main" id="{95C564E8-D529-43FF-BCA9-00EAD727AD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7329" y="889134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F50F5500-F38A-4975-B1F2-33A3551BF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8643" y="3096420"/>
            <a:ext cx="0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Line 5">
            <a:extLst>
              <a:ext uri="{FF2B5EF4-FFF2-40B4-BE49-F238E27FC236}">
                <a16:creationId xmlns:a16="http://schemas.microsoft.com/office/drawing/2014/main" id="{29166D24-223E-49D6-AB5F-48DD3D730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Line 5">
            <a:extLst>
              <a:ext uri="{FF2B5EF4-FFF2-40B4-BE49-F238E27FC236}">
                <a16:creationId xmlns:a16="http://schemas.microsoft.com/office/drawing/2014/main" id="{9BB26445-073C-4C37-AB7C-DB595FBD5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598" y="929482"/>
            <a:ext cx="897739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Line 11">
            <a:extLst>
              <a:ext uri="{FF2B5EF4-FFF2-40B4-BE49-F238E27FC236}">
                <a16:creationId xmlns:a16="http://schemas.microsoft.com/office/drawing/2014/main" id="{46A91F73-D53C-4279-8350-58049CC7F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464" y="1637508"/>
            <a:ext cx="330988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Line 11">
            <a:extLst>
              <a:ext uri="{FF2B5EF4-FFF2-40B4-BE49-F238E27FC236}">
                <a16:creationId xmlns:a16="http://schemas.microsoft.com/office/drawing/2014/main" id="{863DA01C-8ED8-4A33-984A-5AD8EB8E7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5" y="1637507"/>
            <a:ext cx="915189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05DABDE5-1EA6-4906-921A-4261F2CC9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4" y="1421330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9D60F3E2-75CE-499D-8A49-01B80AC7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143241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D8A9DE8D-6D65-4D11-A460-9A1488E9A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58" y="2876551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3396994E-AF7A-4A95-A950-28FAD052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85" y="2882108"/>
            <a:ext cx="288925" cy="287337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39" name="Oval 15">
            <a:extLst>
              <a:ext uri="{FF2B5EF4-FFF2-40B4-BE49-F238E27FC236}">
                <a16:creationId xmlns:a16="http://schemas.microsoft.com/office/drawing/2014/main" id="{01B5E210-B7BB-45E0-833C-96098761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63" y="286623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CE9F7575-37A2-4CAB-A4D0-49759195D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12" y="929482"/>
            <a:ext cx="473075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" name="Oval 10">
            <a:extLst>
              <a:ext uri="{FF2B5EF4-FFF2-40B4-BE49-F238E27FC236}">
                <a16:creationId xmlns:a16="http://schemas.microsoft.com/office/drawing/2014/main" id="{37923641-E39E-4785-B276-53C6151AF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3" y="142737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FA88E849-75F0-4B5D-BC50-CA8AB36CF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13582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E4702D46-81DF-4DF2-BF3B-1DB415EE39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9984" y="1708667"/>
            <a:ext cx="216693" cy="1167884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Oval 15">
            <a:extLst>
              <a:ext uri="{FF2B5EF4-FFF2-40B4-BE49-F238E27FC236}">
                <a16:creationId xmlns:a16="http://schemas.microsoft.com/office/drawing/2014/main" id="{6EFCB0B4-E9CA-45CB-92EE-7CF6D4D2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110" y="286861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72B4D56A-1DF7-42B7-9587-5EF3A349E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6" y="1434307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368C834F-D647-4450-83DA-6182F85C9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593" y="4102893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2C4C04D7-4E84-4F70-9253-5AACBE09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24" y="4102893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5" name="Oval 8">
            <a:extLst>
              <a:ext uri="{FF2B5EF4-FFF2-40B4-BE49-F238E27FC236}">
                <a16:creationId xmlns:a16="http://schemas.microsoft.com/office/drawing/2014/main" id="{832896E5-B739-46A7-A1C1-6F3531C2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363" y="4107081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345AA32C-5130-45FC-9E15-3F78F8AAE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77" y="453685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DA0B71F7-DA45-408C-8873-F707726C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3" y="453685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9" name="Text Box 23">
            <a:extLst>
              <a:ext uri="{FF2B5EF4-FFF2-40B4-BE49-F238E27FC236}">
                <a16:creationId xmlns:a16="http://schemas.microsoft.com/office/drawing/2014/main" id="{24FF31A0-BCC2-4EAD-B226-5E889A6A8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53" y="453685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20E57994-5E0F-4D26-B911-29BFE820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619" y="279983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8807F34-9343-4008-8864-4B7106C91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7" y="322479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" name="Text Box 23">
            <a:extLst>
              <a:ext uri="{FF2B5EF4-FFF2-40B4-BE49-F238E27FC236}">
                <a16:creationId xmlns:a16="http://schemas.microsoft.com/office/drawing/2014/main" id="{8027A5F0-DEDA-41D9-9AF1-9FDE13E2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663" y="322320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" name="Text Box 23">
            <a:extLst>
              <a:ext uri="{FF2B5EF4-FFF2-40B4-BE49-F238E27FC236}">
                <a16:creationId xmlns:a16="http://schemas.microsoft.com/office/drawing/2014/main" id="{01864D09-50F0-47BB-8F8B-49CBAA15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058" y="3223209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-3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4903E90B-7B8E-455F-99FB-46ADD0416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293" y="1204645"/>
            <a:ext cx="1274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[X1,Y1,-3 ]</a:t>
            </a:r>
          </a:p>
        </p:txBody>
      </p:sp>
      <p:sp>
        <p:nvSpPr>
          <p:cNvPr id="65" name="Text Box 23">
            <a:extLst>
              <a:ext uri="{FF2B5EF4-FFF2-40B4-BE49-F238E27FC236}">
                <a16:creationId xmlns:a16="http://schemas.microsoft.com/office/drawing/2014/main" id="{0BE6FB23-0FB6-49B3-8C86-E57BD3ECF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76" y="1831405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[X2,Y2,1]</a:t>
            </a:r>
          </a:p>
        </p:txBody>
      </p:sp>
      <p:sp>
        <p:nvSpPr>
          <p:cNvPr id="66" name="Text Box 23">
            <a:extLst>
              <a:ext uri="{FF2B5EF4-FFF2-40B4-BE49-F238E27FC236}">
                <a16:creationId xmlns:a16="http://schemas.microsoft.com/office/drawing/2014/main" id="{DDFC7C08-CBA6-4BDA-8D35-EA4B2F1A5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839" y="1797131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[X3,Y3,3]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35068472-FBD7-45DF-8D80-C7A985EE9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289" y="1797131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[X4,Y4,5]</a:t>
            </a:r>
          </a:p>
        </p:txBody>
      </p:sp>
      <p:sp>
        <p:nvSpPr>
          <p:cNvPr id="68" name="Text Box 23">
            <a:extLst>
              <a:ext uri="{FF2B5EF4-FFF2-40B4-BE49-F238E27FC236}">
                <a16:creationId xmlns:a16="http://schemas.microsoft.com/office/drawing/2014/main" id="{817DC4C0-9ECF-4C32-8CF2-3287757DA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9" y="25046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5915C6-8F9B-4144-B104-0F456E3524D1}"/>
              </a:ext>
            </a:extLst>
          </p:cNvPr>
          <p:cNvSpPr txBox="1"/>
          <p:nvPr/>
        </p:nvSpPr>
        <p:spPr>
          <a:xfrm>
            <a:off x="63500" y="3175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7613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0" grpId="0" animBg="1"/>
      <p:bldP spid="32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12" grpId="0" animBg="1"/>
      <p:bldP spid="13" grpId="0" animBg="1"/>
      <p:bldP spid="17" grpId="0" animBg="1"/>
      <p:bldP spid="19" grpId="0" animBg="1"/>
      <p:bldP spid="39" grpId="0" animBg="1"/>
      <p:bldP spid="50" grpId="0" animBg="1"/>
      <p:bldP spid="49" grpId="0" animBg="1"/>
      <p:bldP spid="51" grpId="0" animBg="1"/>
      <p:bldP spid="52" grpId="0" animBg="1"/>
      <p:bldP spid="11" grpId="0" animBg="1"/>
      <p:bldP spid="53" grpId="0" animBg="1"/>
      <p:bldP spid="54" grpId="0" animBg="1"/>
      <p:bldP spid="55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Tech Startup Infographics by Slidesgo">
  <a:themeElements>
    <a:clrScheme name="Simple Light">
      <a:dk1>
        <a:srgbClr val="000000"/>
      </a:dk1>
      <a:lt1>
        <a:srgbClr val="FFFFFF"/>
      </a:lt1>
      <a:dk2>
        <a:srgbClr val="88D3CE"/>
      </a:dk2>
      <a:lt2>
        <a:srgbClr val="423864"/>
      </a:lt2>
      <a:accent1>
        <a:srgbClr val="EFEFEF"/>
      </a:accent1>
      <a:accent2>
        <a:srgbClr val="D9D9D9"/>
      </a:accent2>
      <a:accent3>
        <a:srgbClr val="CCCCCC"/>
      </a:accent3>
      <a:accent4>
        <a:srgbClr val="78909C"/>
      </a:accent4>
      <a:accent5>
        <a:srgbClr val="C0FFFA"/>
      </a:accent5>
      <a:accent6>
        <a:srgbClr val="88D3CE"/>
      </a:accent6>
      <a:hlink>
        <a:srgbClr val="42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610</Words>
  <Application>Microsoft Office PowerPoint</Application>
  <PresentationFormat>Affichage à l'écran (16:9)</PresentationFormat>
  <Paragraphs>155</Paragraphs>
  <Slides>19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Squada One</vt:lpstr>
      <vt:lpstr>Roboto Condensed</vt:lpstr>
      <vt:lpstr>Arial</vt:lpstr>
      <vt:lpstr>Roboto</vt:lpstr>
      <vt:lpstr>Tech Startup Infographics by Slidesgo</vt:lpstr>
      <vt:lpstr>PROJET ALIA OTHELLO</vt:lpstr>
      <vt:lpstr>Sommaire</vt:lpstr>
      <vt:lpstr>MODÉLISATION DU JEU</vt:lpstr>
      <vt:lpstr>MODÉLISATION DU JEU</vt:lpstr>
      <vt:lpstr>MODÉLISATION DU JEU</vt:lpstr>
      <vt:lpstr>MODÉLISATION DU JEU</vt:lpstr>
      <vt:lpstr>Présentation PowerPoint</vt:lpstr>
      <vt:lpstr>Présentation PowerPoint</vt:lpstr>
      <vt:lpstr>Présentation PowerPoint</vt:lpstr>
      <vt:lpstr>Evaluation du jeu</vt:lpstr>
      <vt:lpstr>AVANTAGES</vt:lpstr>
      <vt:lpstr>Présentation PowerPoint</vt:lpstr>
      <vt:lpstr>AVANTAGES</vt:lpstr>
      <vt:lpstr>Présentation PowerPoint</vt:lpstr>
      <vt:lpstr>Sur 50 parties: </vt:lpstr>
      <vt:lpstr>Sur 100 parties: </vt:lpstr>
      <vt:lpstr>Présentation PowerPoint</vt:lpstr>
      <vt:lpstr>Présentation PowerPoint</vt:lpstr>
      <vt:lpstr>CONCLUSION ET POINTS D’AMELIORATION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ALIA OTHELLO</dc:title>
  <cp:lastModifiedBy>Ahmed Salihi</cp:lastModifiedBy>
  <cp:revision>71</cp:revision>
  <dcterms:modified xsi:type="dcterms:W3CDTF">2021-11-10T04:53:38Z</dcterms:modified>
</cp:coreProperties>
</file>