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1"/>
  </p:notesMasterIdLst>
  <p:sldIdLst>
    <p:sldId id="256" r:id="rId2"/>
    <p:sldId id="259" r:id="rId3"/>
    <p:sldId id="260" r:id="rId4"/>
    <p:sldId id="261" r:id="rId5"/>
    <p:sldId id="258" r:id="rId6"/>
    <p:sldId id="270" r:id="rId7"/>
    <p:sldId id="271" r:id="rId8"/>
    <p:sldId id="272" r:id="rId9"/>
    <p:sldId id="273" r:id="rId10"/>
    <p:sldId id="274" r:id="rId11"/>
    <p:sldId id="263" r:id="rId12"/>
    <p:sldId id="275" r:id="rId13"/>
    <p:sldId id="265" r:id="rId14"/>
    <p:sldId id="276" r:id="rId15"/>
    <p:sldId id="262" r:id="rId16"/>
    <p:sldId id="264" r:id="rId17"/>
    <p:sldId id="269" r:id="rId18"/>
    <p:sldId id="267" r:id="rId19"/>
    <p:sldId id="268" r:id="rId20"/>
    <p:sldId id="305" r:id="rId21"/>
    <p:sldId id="295" r:id="rId22"/>
    <p:sldId id="302" r:id="rId23"/>
    <p:sldId id="278" r:id="rId24"/>
    <p:sldId id="296" r:id="rId25"/>
    <p:sldId id="299" r:id="rId26"/>
    <p:sldId id="303" r:id="rId27"/>
    <p:sldId id="279" r:id="rId28"/>
    <p:sldId id="306"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01" autoAdjust="0"/>
    <p:restoredTop sz="67799" autoAdjust="0"/>
  </p:normalViewPr>
  <p:slideViewPr>
    <p:cSldViewPr snapToGrid="0">
      <p:cViewPr varScale="1">
        <p:scale>
          <a:sx n="55" d="100"/>
          <a:sy n="55" d="100"/>
        </p:scale>
        <p:origin x="126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A62BD-5332-436C-AFB8-6BFA013653A0}"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2BB34-BCB0-4713-8626-5C1195F8038A}" type="slidenum">
              <a:rPr lang="en-US" smtClean="0"/>
              <a:t>‹#›</a:t>
            </a:fld>
            <a:endParaRPr lang="en-US"/>
          </a:p>
        </p:txBody>
      </p:sp>
    </p:spTree>
    <p:extLst>
      <p:ext uri="{BB962C8B-B14F-4D97-AF65-F5344CB8AC3E}">
        <p14:creationId xmlns:p14="http://schemas.microsoft.com/office/powerpoint/2010/main" val="233936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1</a:t>
            </a:fld>
            <a:endParaRPr lang="en-US"/>
          </a:p>
        </p:txBody>
      </p:sp>
    </p:spTree>
    <p:extLst>
      <p:ext uri="{BB962C8B-B14F-4D97-AF65-F5344CB8AC3E}">
        <p14:creationId xmlns:p14="http://schemas.microsoft.com/office/powerpoint/2010/main" val="101594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19</a:t>
            </a:fld>
            <a:endParaRPr lang="en-US"/>
          </a:p>
        </p:txBody>
      </p:sp>
    </p:spTree>
    <p:extLst>
      <p:ext uri="{BB962C8B-B14F-4D97-AF65-F5344CB8AC3E}">
        <p14:creationId xmlns:p14="http://schemas.microsoft.com/office/powerpoint/2010/main" val="164988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20</a:t>
            </a:fld>
            <a:endParaRPr lang="en-US"/>
          </a:p>
        </p:txBody>
      </p:sp>
    </p:spTree>
    <p:extLst>
      <p:ext uri="{BB962C8B-B14F-4D97-AF65-F5344CB8AC3E}">
        <p14:creationId xmlns:p14="http://schemas.microsoft.com/office/powerpoint/2010/main" val="324613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2</a:t>
            </a:fld>
            <a:endParaRPr lang="en-US"/>
          </a:p>
        </p:txBody>
      </p:sp>
    </p:spTree>
    <p:extLst>
      <p:ext uri="{BB962C8B-B14F-4D97-AF65-F5344CB8AC3E}">
        <p14:creationId xmlns:p14="http://schemas.microsoft.com/office/powerpoint/2010/main" val="56269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3</a:t>
            </a:fld>
            <a:endParaRPr lang="en-US"/>
          </a:p>
        </p:txBody>
      </p:sp>
    </p:spTree>
    <p:extLst>
      <p:ext uri="{BB962C8B-B14F-4D97-AF65-F5344CB8AC3E}">
        <p14:creationId xmlns:p14="http://schemas.microsoft.com/office/powerpoint/2010/main" val="117512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dataset covers the years from 1985 to 2016. However, we noticed that unfortunately not every year has consistently the same countries  per reported year. For example data of Albania exists in 1985 but not in year 2000.</a:t>
            </a:r>
          </a:p>
          <a:p>
            <a:r>
              <a:rPr lang="en-US" dirty="0"/>
              <a:t>Therefore each team member sliced the data differently while keeping the consistency of years and countries within their data slice.</a:t>
            </a:r>
          </a:p>
          <a:p>
            <a:endParaRPr lang="en-US" dirty="0"/>
          </a:p>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4</a:t>
            </a:fld>
            <a:endParaRPr lang="en-US"/>
          </a:p>
        </p:txBody>
      </p:sp>
    </p:spTree>
    <p:extLst>
      <p:ext uri="{BB962C8B-B14F-4D97-AF65-F5344CB8AC3E}">
        <p14:creationId xmlns:p14="http://schemas.microsoft.com/office/powerpoint/2010/main" val="145400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5</a:t>
            </a:fld>
            <a:endParaRPr lang="en-US"/>
          </a:p>
        </p:txBody>
      </p:sp>
    </p:spTree>
    <p:extLst>
      <p:ext uri="{BB962C8B-B14F-4D97-AF65-F5344CB8AC3E}">
        <p14:creationId xmlns:p14="http://schemas.microsoft.com/office/powerpoint/2010/main" val="13823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taken a look at the data of 15 years from 2000 to 2014.  My findings in demographics relationship, age group and suicide rates confirm Ahmed’s findings.</a:t>
            </a:r>
          </a:p>
          <a:p>
            <a:r>
              <a:rPr lang="en-US" dirty="0"/>
              <a:t>But when I take a look at the suicide rate with respect to years, I noticed that there is a slight increase in year 2009 as compared to the previous couple of years.</a:t>
            </a:r>
          </a:p>
        </p:txBody>
      </p:sp>
      <p:sp>
        <p:nvSpPr>
          <p:cNvPr id="4" name="Slide Number Placeholder 3"/>
          <p:cNvSpPr>
            <a:spLocks noGrp="1"/>
          </p:cNvSpPr>
          <p:nvPr>
            <p:ph type="sldNum" sz="quarter" idx="5"/>
          </p:nvPr>
        </p:nvSpPr>
        <p:spPr/>
        <p:txBody>
          <a:bodyPr/>
          <a:lstStyle/>
          <a:p>
            <a:fld id="{62F2BB34-BCB0-4713-8626-5C1195F8038A}" type="slidenum">
              <a:rPr lang="en-US" smtClean="0"/>
              <a:t>15</a:t>
            </a:fld>
            <a:endParaRPr lang="en-US"/>
          </a:p>
        </p:txBody>
      </p:sp>
    </p:spTree>
    <p:extLst>
      <p:ext uri="{BB962C8B-B14F-4D97-AF65-F5344CB8AC3E}">
        <p14:creationId xmlns:p14="http://schemas.microsoft.com/office/powerpoint/2010/main" val="333373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16</a:t>
            </a:fld>
            <a:endParaRPr lang="en-US"/>
          </a:p>
        </p:txBody>
      </p:sp>
    </p:spTree>
    <p:extLst>
      <p:ext uri="{BB962C8B-B14F-4D97-AF65-F5344CB8AC3E}">
        <p14:creationId xmlns:p14="http://schemas.microsoft.com/office/powerpoint/2010/main" val="28925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17</a:t>
            </a:fld>
            <a:endParaRPr lang="en-US"/>
          </a:p>
        </p:txBody>
      </p:sp>
    </p:spTree>
    <p:extLst>
      <p:ext uri="{BB962C8B-B14F-4D97-AF65-F5344CB8AC3E}">
        <p14:creationId xmlns:p14="http://schemas.microsoft.com/office/powerpoint/2010/main" val="405127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2BB34-BCB0-4713-8626-5C1195F8038A}" type="slidenum">
              <a:rPr lang="en-US" smtClean="0"/>
              <a:t>18</a:t>
            </a:fld>
            <a:endParaRPr lang="en-US"/>
          </a:p>
        </p:txBody>
      </p:sp>
    </p:spTree>
    <p:extLst>
      <p:ext uri="{BB962C8B-B14F-4D97-AF65-F5344CB8AC3E}">
        <p14:creationId xmlns:p14="http://schemas.microsoft.com/office/powerpoint/2010/main" val="436498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A464-246A-466C-BDFD-F7D9C91292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3FDB00-C545-47C8-AFE7-139658F14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AAF967-6C73-446B-811F-34758D090A2B}"/>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5" name="Footer Placeholder 4">
            <a:extLst>
              <a:ext uri="{FF2B5EF4-FFF2-40B4-BE49-F238E27FC236}">
                <a16:creationId xmlns:a16="http://schemas.microsoft.com/office/drawing/2014/main" id="{2264ABB8-2DD7-426E-8949-004C268C8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5B167-78AB-4489-9CF0-A2BBE41AEE99}"/>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357333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2B9A-EED6-4CE6-998B-41A87BA52B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0DD46-2310-4D68-9F8B-996BCC8FF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BD393-82D0-4DFA-9956-A2EB6B50212F}"/>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5" name="Footer Placeholder 4">
            <a:extLst>
              <a:ext uri="{FF2B5EF4-FFF2-40B4-BE49-F238E27FC236}">
                <a16:creationId xmlns:a16="http://schemas.microsoft.com/office/drawing/2014/main" id="{9B6F9C63-43F7-4E3B-B3A7-F06056968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1041B-E7A3-4D1A-918A-55EAD182ED40}"/>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308042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BDBBD-B15D-41FD-B69D-FF4E3CA26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9D66E9-FCC4-4763-9B7C-77B66765E1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14CEC-7E56-4F6C-B8AD-265A70588E82}"/>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5" name="Footer Placeholder 4">
            <a:extLst>
              <a:ext uri="{FF2B5EF4-FFF2-40B4-BE49-F238E27FC236}">
                <a16:creationId xmlns:a16="http://schemas.microsoft.com/office/drawing/2014/main" id="{2803F166-7066-4360-9D40-0FB3DF969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3F4C7-D262-46F5-B215-34C730276C8B}"/>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221372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57C5-5B3C-499E-9F1A-7E33BA229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74717-E111-4DF4-9CAD-C3D98AC88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7D9AE-3657-4B01-9EEA-F3FFB44305C4}"/>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5" name="Footer Placeholder 4">
            <a:extLst>
              <a:ext uri="{FF2B5EF4-FFF2-40B4-BE49-F238E27FC236}">
                <a16:creationId xmlns:a16="http://schemas.microsoft.com/office/drawing/2014/main" id="{671FED2E-0627-4E36-B7A1-5F4FA4A1C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1BFD1-5F1F-4F64-BDF4-A839868E62AA}"/>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5825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49B6-2DC9-475D-9AF9-7F82173CE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B23CC1-1657-4A64-9439-344BC516C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E3CC7-6C67-44FF-94BB-AB1EF8D1CB78}"/>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5" name="Footer Placeholder 4">
            <a:extLst>
              <a:ext uri="{FF2B5EF4-FFF2-40B4-BE49-F238E27FC236}">
                <a16:creationId xmlns:a16="http://schemas.microsoft.com/office/drawing/2014/main" id="{C9801E15-2CC7-4E78-9180-C02FC8FDD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73E28-7AE3-48CF-8F77-4740F0EDB757}"/>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106449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38B8-A7A0-488F-B6BC-7D4EDBA03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F549B-C10D-4258-A8F5-5B37C7C4C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BBDC94-1200-40E5-A616-A705CC84D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C1488-70D2-46C0-B262-8E7007CFFC3C}"/>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6" name="Footer Placeholder 5">
            <a:extLst>
              <a:ext uri="{FF2B5EF4-FFF2-40B4-BE49-F238E27FC236}">
                <a16:creationId xmlns:a16="http://schemas.microsoft.com/office/drawing/2014/main" id="{295B8A2D-D365-4DA4-A9B1-3EFEBBB28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2D960-E0AF-450A-B2DA-E7AD047380DF}"/>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95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BA2D-CF24-4FB7-94FF-D4A84A01AC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33F313-801C-416A-A8CC-49D414817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4D32DC-D0B6-4FE0-ADF8-6865B10A4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AE1C91-1691-4203-A98A-8D1677409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ECA1E-5F10-4B3D-A678-BD0F70A31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1D6A26-CA6F-4709-8CB5-981EC52727F0}"/>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8" name="Footer Placeholder 7">
            <a:extLst>
              <a:ext uri="{FF2B5EF4-FFF2-40B4-BE49-F238E27FC236}">
                <a16:creationId xmlns:a16="http://schemas.microsoft.com/office/drawing/2014/main" id="{B8219E3C-1A2C-432B-880D-0B87639E4A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0B5A5-D421-4C49-9AE3-4DE88CB27FA0}"/>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25559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3871-FEA8-47A9-84B2-EAF4AECC5B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2D5F1-4775-480A-9D8E-0E7865656475}"/>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4" name="Footer Placeholder 3">
            <a:extLst>
              <a:ext uri="{FF2B5EF4-FFF2-40B4-BE49-F238E27FC236}">
                <a16:creationId xmlns:a16="http://schemas.microsoft.com/office/drawing/2014/main" id="{764BA27D-C049-492B-AC4A-9D0502AAC2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7AC87-333D-4B6F-B058-70093048E1C3}"/>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273688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B5EBD-AB9E-4AC3-B0FC-ADCD9571EF9E}"/>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3" name="Footer Placeholder 2">
            <a:extLst>
              <a:ext uri="{FF2B5EF4-FFF2-40B4-BE49-F238E27FC236}">
                <a16:creationId xmlns:a16="http://schemas.microsoft.com/office/drawing/2014/main" id="{FECD1F8D-4C03-4474-92EA-3DB719A0C1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1DB62-F125-46D7-A49D-F33C125EF052}"/>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202885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9BF6-EDFE-4406-9975-5488D5860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E046A6-1C38-43B7-9A40-91238242B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06D6-CE82-4346-BFB0-6BC4BE3C8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DA6C9-5102-462B-9295-F6F4D0946356}"/>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6" name="Footer Placeholder 5">
            <a:extLst>
              <a:ext uri="{FF2B5EF4-FFF2-40B4-BE49-F238E27FC236}">
                <a16:creationId xmlns:a16="http://schemas.microsoft.com/office/drawing/2014/main" id="{7094BC51-6A56-4ABB-BCF3-3EFD8DED2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03A21-8C93-4630-A43D-AED0E673F9D4}"/>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23225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3806-8E9D-4E99-80C5-6B0905174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06237-90B5-415A-BC22-26D71EFA9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5EC865-F518-43B4-9339-E113E5E6F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CFF57-E321-4277-B0B3-0E90594DB696}"/>
              </a:ext>
            </a:extLst>
          </p:cNvPr>
          <p:cNvSpPr>
            <a:spLocks noGrp="1"/>
          </p:cNvSpPr>
          <p:nvPr>
            <p:ph type="dt" sz="half" idx="10"/>
          </p:nvPr>
        </p:nvSpPr>
        <p:spPr/>
        <p:txBody>
          <a:bodyPr/>
          <a:lstStyle/>
          <a:p>
            <a:fld id="{7F9F2379-1FB2-4B83-B1D2-9815F5E4BB0B}" type="datetimeFigureOut">
              <a:rPr lang="en-US" smtClean="0"/>
              <a:t>6/25/2020</a:t>
            </a:fld>
            <a:endParaRPr lang="en-US"/>
          </a:p>
        </p:txBody>
      </p:sp>
      <p:sp>
        <p:nvSpPr>
          <p:cNvPr id="6" name="Footer Placeholder 5">
            <a:extLst>
              <a:ext uri="{FF2B5EF4-FFF2-40B4-BE49-F238E27FC236}">
                <a16:creationId xmlns:a16="http://schemas.microsoft.com/office/drawing/2014/main" id="{E5ED61B7-2CC4-4778-9DAA-CEC309311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6F1E3-4B8A-41C9-8E90-749FFE542EE9}"/>
              </a:ext>
            </a:extLst>
          </p:cNvPr>
          <p:cNvSpPr>
            <a:spLocks noGrp="1"/>
          </p:cNvSpPr>
          <p:nvPr>
            <p:ph type="sldNum" sz="quarter" idx="12"/>
          </p:nvPr>
        </p:nvSpPr>
        <p:spPr/>
        <p:txBody>
          <a:bodyPr/>
          <a:lstStyle/>
          <a:p>
            <a:fld id="{D46C248D-DB30-4A18-A396-D2BB7151E45D}" type="slidenum">
              <a:rPr lang="en-US" smtClean="0"/>
              <a:t>‹#›</a:t>
            </a:fld>
            <a:endParaRPr lang="en-US"/>
          </a:p>
        </p:txBody>
      </p:sp>
    </p:spTree>
    <p:extLst>
      <p:ext uri="{BB962C8B-B14F-4D97-AF65-F5344CB8AC3E}">
        <p14:creationId xmlns:p14="http://schemas.microsoft.com/office/powerpoint/2010/main" val="17329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8DDEB-806E-401E-8192-0FA2F28EE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CC68D-7F43-4FC1-8266-B5A407FC4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A78A8-D955-44D2-90C8-9C935D560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F2379-1FB2-4B83-B1D2-9815F5E4BB0B}" type="datetimeFigureOut">
              <a:rPr lang="en-US" smtClean="0"/>
              <a:t>6/25/2020</a:t>
            </a:fld>
            <a:endParaRPr lang="en-US"/>
          </a:p>
        </p:txBody>
      </p:sp>
      <p:sp>
        <p:nvSpPr>
          <p:cNvPr id="5" name="Footer Placeholder 4">
            <a:extLst>
              <a:ext uri="{FF2B5EF4-FFF2-40B4-BE49-F238E27FC236}">
                <a16:creationId xmlns:a16="http://schemas.microsoft.com/office/drawing/2014/main" id="{3A6AA4B0-6DF2-4ADA-81E2-0ACC495FE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01E20E-7AE3-4C69-8ED4-70A1977DF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C248D-DB30-4A18-A396-D2BB7151E45D}" type="slidenum">
              <a:rPr lang="en-US" smtClean="0"/>
              <a:t>‹#›</a:t>
            </a:fld>
            <a:endParaRPr lang="en-US"/>
          </a:p>
        </p:txBody>
      </p:sp>
    </p:spTree>
    <p:extLst>
      <p:ext uri="{BB962C8B-B14F-4D97-AF65-F5344CB8AC3E}">
        <p14:creationId xmlns:p14="http://schemas.microsoft.com/office/powerpoint/2010/main" val="35832566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hyperlink" Target="https://medium.com/analytics-vidhya/multiple-linear-regression-with-python-98f4a7f1c26c" TargetMode="Externa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hyperlink" Target="https://heartbeat.fritz.ai/implementing-multiple-linear-regression-using-sklearn-43b3d3f2fe8b" TargetMode="External"/><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hyperlink" Target="https://www.ncbi.nlm.nih.gov/pmc/articles/PMC4530125/#:~:text=A%20useful%20rule%20of%20thumb,range%20of%20target%20property%20value." TargetMode="External"/><Relationship Id="rId4" Type="http://schemas.openxmlformats.org/officeDocument/2006/relationships/image" Target="../media/image49.png"/><Relationship Id="rId9" Type="http://schemas.openxmlformats.org/officeDocument/2006/relationships/hyperlink" Target="https://medium.com/analytics-vidhya/multiple-linear-regression-with-python-98f4a7f1c26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26F1F-DB4D-48E5-A411-3F7B88CEF382}"/>
              </a:ext>
            </a:extLst>
          </p:cNvPr>
          <p:cNvSpPr>
            <a:spLocks noGrp="1"/>
          </p:cNvSpPr>
          <p:nvPr>
            <p:ph type="ctrTitle"/>
          </p:nvPr>
        </p:nvSpPr>
        <p:spPr>
          <a:xfrm>
            <a:off x="1450109" y="1565506"/>
            <a:ext cx="9144000" cy="2764028"/>
          </a:xfrm>
        </p:spPr>
        <p:txBody>
          <a:bodyPr vert="horz" lIns="91440" tIns="45720" rIns="91440" bIns="45720" rtlCol="0" anchor="ctr">
            <a:normAutofit/>
          </a:bodyPr>
          <a:lstStyle/>
          <a:p>
            <a:r>
              <a:rPr lang="en-US" kern="1200" dirty="0">
                <a:latin typeface="+mj-lt"/>
                <a:ea typeface="+mj-ea"/>
                <a:cs typeface="+mj-cs"/>
              </a:rPr>
              <a:t>An Analysis of the World Suicide Data</a:t>
            </a:r>
          </a:p>
        </p:txBody>
      </p:sp>
      <p:sp>
        <p:nvSpPr>
          <p:cNvPr id="3" name="Subtitle 2">
            <a:extLst>
              <a:ext uri="{FF2B5EF4-FFF2-40B4-BE49-F238E27FC236}">
                <a16:creationId xmlns:a16="http://schemas.microsoft.com/office/drawing/2014/main" id="{95769E14-EA14-4E7D-9D8B-4747591375F9}"/>
              </a:ext>
            </a:extLst>
          </p:cNvPr>
          <p:cNvSpPr>
            <a:spLocks noGrp="1"/>
          </p:cNvSpPr>
          <p:nvPr>
            <p:ph type="subTitle" idx="1"/>
          </p:nvPr>
        </p:nvSpPr>
        <p:spPr>
          <a:xfrm>
            <a:off x="1893021" y="5470531"/>
            <a:ext cx="8258176" cy="631825"/>
          </a:xfrm>
        </p:spPr>
        <p:txBody>
          <a:bodyPr vert="horz" lIns="91440" tIns="45720" rIns="91440" bIns="45720" rtlCol="0" anchor="ctr">
            <a:noAutofit/>
          </a:bodyPr>
          <a:lstStyle/>
          <a:p>
            <a:pPr indent="-228600">
              <a:buFont typeface="Arial" panose="020B0604020202020204" pitchFamily="34" charset="0"/>
              <a:buChar char="•"/>
            </a:pPr>
            <a:endParaRPr lang="en-US" sz="2800" dirty="0"/>
          </a:p>
          <a:p>
            <a:r>
              <a:rPr lang="en-US" sz="2800" dirty="0"/>
              <a:t>Project Team #7</a:t>
            </a:r>
          </a:p>
          <a:p>
            <a:r>
              <a:rPr lang="en-US" sz="2800" dirty="0"/>
              <a:t>Mujgan Guner, Ahmed </a:t>
            </a:r>
            <a:r>
              <a:rPr lang="en-US" sz="2800" dirty="0" err="1"/>
              <a:t>Lotfy</a:t>
            </a:r>
            <a:r>
              <a:rPr lang="en-US" sz="2800" dirty="0"/>
              <a:t>, </a:t>
            </a:r>
            <a:r>
              <a:rPr lang="en-US" sz="2800" dirty="0" err="1"/>
              <a:t>Shanker</a:t>
            </a:r>
            <a:r>
              <a:rPr lang="en-US" sz="2800" dirty="0"/>
              <a:t> Nair</a:t>
            </a:r>
          </a:p>
          <a:p>
            <a:r>
              <a:rPr lang="en-US" sz="2800" dirty="0"/>
              <a:t>June 25, 2020</a:t>
            </a:r>
          </a:p>
          <a:p>
            <a:pPr indent="-228600">
              <a:buFont typeface="Arial" panose="020B0604020202020204" pitchFamily="34" charset="0"/>
              <a:buChar char="•"/>
            </a:pPr>
            <a:endParaRPr lang="en-US" sz="28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882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F2795AC9-B06D-4498-B362-FF1FBB891327}"/>
              </a:ext>
            </a:extLst>
          </p:cNvPr>
          <p:cNvSpPr txBox="1">
            <a:spLocks noChangeArrowheads="1"/>
          </p:cNvSpPr>
          <p:nvPr/>
        </p:nvSpPr>
        <p:spPr bwMode="auto">
          <a:xfrm>
            <a:off x="804688" y="430092"/>
            <a:ext cx="600408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Suicide Rate Per Continent</a:t>
            </a:r>
          </a:p>
        </p:txBody>
      </p:sp>
      <p:graphicFrame>
        <p:nvGraphicFramePr>
          <p:cNvPr id="2" name="Object 1">
            <a:extLst>
              <a:ext uri="{FF2B5EF4-FFF2-40B4-BE49-F238E27FC236}">
                <a16:creationId xmlns:a16="http://schemas.microsoft.com/office/drawing/2014/main" id="{55D85ADC-657F-4946-85A2-D210E125E568}"/>
              </a:ext>
            </a:extLst>
          </p:cNvPr>
          <p:cNvGraphicFramePr>
            <a:graphicFrameLocks noChangeAspect="1"/>
          </p:cNvGraphicFramePr>
          <p:nvPr/>
        </p:nvGraphicFramePr>
        <p:xfrm>
          <a:off x="1480435" y="1519572"/>
          <a:ext cx="9518792" cy="4800600"/>
        </p:xfrm>
        <a:graphic>
          <a:graphicData uri="http://schemas.openxmlformats.org/presentationml/2006/ole">
            <mc:AlternateContent xmlns:mc="http://schemas.openxmlformats.org/markup-compatibility/2006">
              <mc:Choice xmlns:v="urn:schemas-microsoft-com:vml" Requires="v">
                <p:oleObj spid="_x0000_s11343" name="Acrobat Document" r:id="rId3" imgW="10286821" imgH="4800482" progId="AcroExch.Document.DC">
                  <p:embed/>
                </p:oleObj>
              </mc:Choice>
              <mc:Fallback>
                <p:oleObj name="Acrobat Document" r:id="rId3" imgW="10286821" imgH="4800482" progId="AcroExch.Document.DC">
                  <p:embed/>
                  <p:pic>
                    <p:nvPicPr>
                      <p:cNvPr id="2" name="Object 1">
                        <a:extLst>
                          <a:ext uri="{FF2B5EF4-FFF2-40B4-BE49-F238E27FC236}">
                            <a16:creationId xmlns:a16="http://schemas.microsoft.com/office/drawing/2014/main" id="{55D85ADC-657F-4946-85A2-D210E125E568}"/>
                          </a:ext>
                        </a:extLst>
                      </p:cNvPr>
                      <p:cNvPicPr/>
                      <p:nvPr/>
                    </p:nvPicPr>
                    <p:blipFill>
                      <a:blip r:embed="rId4"/>
                      <a:stretch>
                        <a:fillRect/>
                      </a:stretch>
                    </p:blipFill>
                    <p:spPr>
                      <a:xfrm>
                        <a:off x="1480435" y="1519572"/>
                        <a:ext cx="9518792" cy="4800600"/>
                      </a:xfrm>
                      <a:prstGeom prst="rect">
                        <a:avLst/>
                      </a:prstGeom>
                    </p:spPr>
                  </p:pic>
                </p:oleObj>
              </mc:Fallback>
            </mc:AlternateContent>
          </a:graphicData>
        </a:graphic>
      </p:graphicFrame>
    </p:spTree>
    <p:extLst>
      <p:ext uri="{BB962C8B-B14F-4D97-AF65-F5344CB8AC3E}">
        <p14:creationId xmlns:p14="http://schemas.microsoft.com/office/powerpoint/2010/main" val="243292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AC75CC1F-C485-44B0-9E7A-E2BE9C15E088}"/>
              </a:ext>
            </a:extLst>
          </p:cNvPr>
          <p:cNvSpPr txBox="1">
            <a:spLocks noChangeArrowheads="1"/>
          </p:cNvSpPr>
          <p:nvPr/>
        </p:nvSpPr>
        <p:spPr bwMode="auto">
          <a:xfrm>
            <a:off x="1026361" y="448199"/>
            <a:ext cx="664905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Age Group</a:t>
            </a:r>
          </a:p>
        </p:txBody>
      </p:sp>
      <p:graphicFrame>
        <p:nvGraphicFramePr>
          <p:cNvPr id="2" name="Object 1">
            <a:extLst>
              <a:ext uri="{FF2B5EF4-FFF2-40B4-BE49-F238E27FC236}">
                <a16:creationId xmlns:a16="http://schemas.microsoft.com/office/drawing/2014/main" id="{78ECFEAD-7763-4E6F-AA12-95EB4E30EFBC}"/>
              </a:ext>
            </a:extLst>
          </p:cNvPr>
          <p:cNvGraphicFramePr>
            <a:graphicFrameLocks noChangeAspect="1"/>
          </p:cNvGraphicFramePr>
          <p:nvPr/>
        </p:nvGraphicFramePr>
        <p:xfrm>
          <a:off x="1464020" y="1270647"/>
          <a:ext cx="9511400" cy="4800600"/>
        </p:xfrm>
        <a:graphic>
          <a:graphicData uri="http://schemas.openxmlformats.org/presentationml/2006/ole">
            <mc:AlternateContent xmlns:mc="http://schemas.openxmlformats.org/markup-compatibility/2006">
              <mc:Choice xmlns:v="urn:schemas-microsoft-com:vml" Requires="v">
                <p:oleObj spid="_x0000_s12367" name="Acrobat Document" r:id="rId3" imgW="10286821" imgH="4800482" progId="AcroExch.Document.DC">
                  <p:embed/>
                </p:oleObj>
              </mc:Choice>
              <mc:Fallback>
                <p:oleObj name="Acrobat Document" r:id="rId3" imgW="10286821" imgH="4800482" progId="AcroExch.Document.DC">
                  <p:embed/>
                  <p:pic>
                    <p:nvPicPr>
                      <p:cNvPr id="2" name="Object 1">
                        <a:extLst>
                          <a:ext uri="{FF2B5EF4-FFF2-40B4-BE49-F238E27FC236}">
                            <a16:creationId xmlns:a16="http://schemas.microsoft.com/office/drawing/2014/main" id="{78ECFEAD-7763-4E6F-AA12-95EB4E30EFBC}"/>
                          </a:ext>
                        </a:extLst>
                      </p:cNvPr>
                      <p:cNvPicPr/>
                      <p:nvPr/>
                    </p:nvPicPr>
                    <p:blipFill>
                      <a:blip r:embed="rId4"/>
                      <a:stretch>
                        <a:fillRect/>
                      </a:stretch>
                    </p:blipFill>
                    <p:spPr>
                      <a:xfrm>
                        <a:off x="1464020" y="1270647"/>
                        <a:ext cx="9511400" cy="4800600"/>
                      </a:xfrm>
                      <a:prstGeom prst="rect">
                        <a:avLst/>
                      </a:prstGeom>
                    </p:spPr>
                  </p:pic>
                </p:oleObj>
              </mc:Fallback>
            </mc:AlternateContent>
          </a:graphicData>
        </a:graphic>
      </p:graphicFrame>
    </p:spTree>
    <p:extLst>
      <p:ext uri="{BB962C8B-B14F-4D97-AF65-F5344CB8AC3E}">
        <p14:creationId xmlns:p14="http://schemas.microsoft.com/office/powerpoint/2010/main" val="253025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1AA57ACB-D3DC-42FA-A7D7-5815EED8C0C6}"/>
              </a:ext>
            </a:extLst>
          </p:cNvPr>
          <p:cNvSpPr>
            <a:spLocks noGrp="1" noChangeArrowheads="1"/>
          </p:cNvSpPr>
          <p:nvPr>
            <p:ph type="subTitle" idx="1"/>
          </p:nvPr>
        </p:nvSpPr>
        <p:spPr bwMode="auto">
          <a:xfrm>
            <a:off x="1551709" y="5802107"/>
            <a:ext cx="9744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buSzTx/>
            </a:pPr>
            <a:r>
              <a:rPr kumimoji="0" lang="en-US" altLang="en-US" b="0" i="0" u="none" strike="noStrike" cap="none" normalizeH="0" baseline="0" dirty="0">
                <a:ln>
                  <a:noFill/>
                </a:ln>
                <a:effectLst/>
                <a:cs typeface="Arial" panose="020B0604020202020204" pitchFamily="34" charset="0"/>
              </a:rPr>
              <a:t>The </a:t>
            </a:r>
            <a:r>
              <a:rPr kumimoji="0" lang="en-US" altLang="en-US" b="0" i="0" u="none" strike="noStrike" normalizeH="0" baseline="0" dirty="0">
                <a:ln>
                  <a:noFill/>
                </a:ln>
                <a:effectLst/>
                <a:cs typeface="Arial" panose="020B0604020202020204" pitchFamily="34" charset="0"/>
              </a:rPr>
              <a:t>m</a:t>
            </a:r>
            <a:r>
              <a:rPr kumimoji="0" lang="en-US" altLang="en-US" b="0" i="0" u="none" strike="noStrike" cap="none" normalizeH="0" baseline="0" dirty="0">
                <a:ln>
                  <a:noFill/>
                </a:ln>
                <a:effectLst/>
                <a:cs typeface="Arial" panose="020B0604020202020204" pitchFamily="34" charset="0"/>
              </a:rPr>
              <a:t>ale has 3.6 times higher suicide rate comparing to the female  </a:t>
            </a:r>
          </a:p>
        </p:txBody>
      </p:sp>
      <p:sp>
        <p:nvSpPr>
          <p:cNvPr id="9" name="Rectangle 1">
            <a:extLst>
              <a:ext uri="{FF2B5EF4-FFF2-40B4-BE49-F238E27FC236}">
                <a16:creationId xmlns:a16="http://schemas.microsoft.com/office/drawing/2014/main" id="{9F0DF977-D8F2-444F-9A36-6F4280DCDBE0}"/>
              </a:ext>
            </a:extLst>
          </p:cNvPr>
          <p:cNvSpPr txBox="1">
            <a:spLocks noChangeArrowheads="1"/>
          </p:cNvSpPr>
          <p:nvPr/>
        </p:nvSpPr>
        <p:spPr bwMode="auto">
          <a:xfrm>
            <a:off x="1196277" y="357578"/>
            <a:ext cx="42446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Gender Likelihood </a:t>
            </a:r>
          </a:p>
        </p:txBody>
      </p:sp>
      <p:pic>
        <p:nvPicPr>
          <p:cNvPr id="6" name="Picture 5" descr="A close up of a logo&#10;&#10;Description automatically generated">
            <a:extLst>
              <a:ext uri="{FF2B5EF4-FFF2-40B4-BE49-F238E27FC236}">
                <a16:creationId xmlns:a16="http://schemas.microsoft.com/office/drawing/2014/main" id="{8287153A-3355-4EA8-B2A3-5CC52814BB3A}"/>
              </a:ext>
            </a:extLst>
          </p:cNvPr>
          <p:cNvPicPr>
            <a:picLocks noChangeAspect="1"/>
          </p:cNvPicPr>
          <p:nvPr/>
        </p:nvPicPr>
        <p:blipFill>
          <a:blip r:embed="rId2"/>
          <a:stretch>
            <a:fillRect/>
          </a:stretch>
        </p:blipFill>
        <p:spPr>
          <a:xfrm>
            <a:off x="2465859" y="1523761"/>
            <a:ext cx="5950212" cy="3962743"/>
          </a:xfrm>
          <a:prstGeom prst="rect">
            <a:avLst/>
          </a:prstGeom>
        </p:spPr>
      </p:pic>
    </p:spTree>
    <p:extLst>
      <p:ext uri="{BB962C8B-B14F-4D97-AF65-F5344CB8AC3E}">
        <p14:creationId xmlns:p14="http://schemas.microsoft.com/office/powerpoint/2010/main" val="372218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8815134-2E4E-449D-ACBB-A632F5EBDDCE}"/>
              </a:ext>
            </a:extLst>
          </p:cNvPr>
          <p:cNvSpPr>
            <a:spLocks noGrp="1" noChangeArrowheads="1"/>
          </p:cNvSpPr>
          <p:nvPr>
            <p:ph type="subTitle" idx="1"/>
          </p:nvPr>
        </p:nvSpPr>
        <p:spPr bwMode="auto">
          <a:xfrm>
            <a:off x="2987386" y="5925434"/>
            <a:ext cx="60638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n-lt"/>
                <a:cs typeface="Arial" panose="020B0604020202020204" pitchFamily="34" charset="0"/>
              </a:rPr>
              <a:t>The correlation coefficient between both factors is 0.09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cs typeface="Arial" panose="020B0604020202020204" pitchFamily="34" charset="0"/>
              </a:rPr>
              <a:t>V</a:t>
            </a:r>
            <a:r>
              <a:rPr kumimoji="0" lang="en-US" altLang="en-US" sz="1800" b="0" i="0" u="none" strike="noStrike" cap="none" normalizeH="0" baseline="0" dirty="0">
                <a:ln>
                  <a:noFill/>
                </a:ln>
                <a:effectLst/>
                <a:latin typeface="+mn-lt"/>
                <a:cs typeface="Arial" panose="020B0604020202020204" pitchFamily="34" charset="0"/>
              </a:rPr>
              <a:t>ery weak correlation between the GDP and the Suicide Rate</a:t>
            </a:r>
          </a:p>
        </p:txBody>
      </p:sp>
      <p:sp>
        <p:nvSpPr>
          <p:cNvPr id="8" name="Rectangle 1">
            <a:extLst>
              <a:ext uri="{FF2B5EF4-FFF2-40B4-BE49-F238E27FC236}">
                <a16:creationId xmlns:a16="http://schemas.microsoft.com/office/drawing/2014/main" id="{110E9585-2096-4364-9DA1-CD9698C62999}"/>
              </a:ext>
            </a:extLst>
          </p:cNvPr>
          <p:cNvSpPr txBox="1">
            <a:spLocks noChangeArrowheads="1"/>
          </p:cNvSpPr>
          <p:nvPr/>
        </p:nvSpPr>
        <p:spPr bwMode="auto">
          <a:xfrm>
            <a:off x="2470150" y="247863"/>
            <a:ext cx="573174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pPr>
            <a:r>
              <a:rPr lang="en-US" altLang="en-US" sz="4000" cap="none" dirty="0">
                <a:latin typeface="+mj-lt"/>
                <a:cs typeface="Arial" panose="020B0604020202020204" pitchFamily="34" charset="0"/>
              </a:rPr>
              <a:t>Economic Impact </a:t>
            </a:r>
          </a:p>
          <a:p>
            <a:pPr>
              <a:lnSpc>
                <a:spcPct val="100000"/>
              </a:lnSpc>
              <a:buSzTx/>
            </a:pPr>
            <a:r>
              <a:rPr lang="en-US" altLang="en-US" sz="4000" cap="none" dirty="0">
                <a:latin typeface="+mj-lt"/>
                <a:cs typeface="Arial" panose="020B0604020202020204" pitchFamily="34" charset="0"/>
              </a:rPr>
              <a:t>  </a:t>
            </a:r>
            <a:r>
              <a:rPr lang="en-US" altLang="en-US" sz="3200" cap="none" dirty="0">
                <a:latin typeface="+mj-lt"/>
                <a:cs typeface="Arial" panose="020B0604020202020204" pitchFamily="34" charset="0"/>
              </a:rPr>
              <a:t>Correlation </a:t>
            </a:r>
          </a:p>
        </p:txBody>
      </p:sp>
      <p:graphicFrame>
        <p:nvGraphicFramePr>
          <p:cNvPr id="2" name="Object 1">
            <a:extLst>
              <a:ext uri="{FF2B5EF4-FFF2-40B4-BE49-F238E27FC236}">
                <a16:creationId xmlns:a16="http://schemas.microsoft.com/office/drawing/2014/main" id="{AA591B36-81B9-4F49-B616-14FD99BAE45A}"/>
              </a:ext>
            </a:extLst>
          </p:cNvPr>
          <p:cNvGraphicFramePr>
            <a:graphicFrameLocks noChangeAspect="1"/>
          </p:cNvGraphicFramePr>
          <p:nvPr/>
        </p:nvGraphicFramePr>
        <p:xfrm>
          <a:off x="2470150" y="1478969"/>
          <a:ext cx="6470520" cy="4313680"/>
        </p:xfrm>
        <a:graphic>
          <a:graphicData uri="http://schemas.openxmlformats.org/presentationml/2006/ole">
            <mc:AlternateContent xmlns:mc="http://schemas.openxmlformats.org/markup-compatibility/2006">
              <mc:Choice xmlns:v="urn:schemas-microsoft-com:vml" Requires="v">
                <p:oleObj spid="_x0000_s13391" name="Acrobat Document" r:id="rId3" imgW="4114800" imgH="2743082" progId="AcroExch.Document.DC">
                  <p:embed/>
                </p:oleObj>
              </mc:Choice>
              <mc:Fallback>
                <p:oleObj name="Acrobat Document" r:id="rId3" imgW="4114800" imgH="2743082" progId="AcroExch.Document.DC">
                  <p:embed/>
                  <p:pic>
                    <p:nvPicPr>
                      <p:cNvPr id="2" name="Object 1">
                        <a:extLst>
                          <a:ext uri="{FF2B5EF4-FFF2-40B4-BE49-F238E27FC236}">
                            <a16:creationId xmlns:a16="http://schemas.microsoft.com/office/drawing/2014/main" id="{AA591B36-81B9-4F49-B616-14FD99BAE45A}"/>
                          </a:ext>
                        </a:extLst>
                      </p:cNvPr>
                      <p:cNvPicPr/>
                      <p:nvPr/>
                    </p:nvPicPr>
                    <p:blipFill>
                      <a:blip r:embed="rId4"/>
                      <a:stretch>
                        <a:fillRect/>
                      </a:stretch>
                    </p:blipFill>
                    <p:spPr>
                      <a:xfrm>
                        <a:off x="2470150" y="1478969"/>
                        <a:ext cx="6470520" cy="4313680"/>
                      </a:xfrm>
                      <a:prstGeom prst="rect">
                        <a:avLst/>
                      </a:prstGeom>
                    </p:spPr>
                  </p:pic>
                </p:oleObj>
              </mc:Fallback>
            </mc:AlternateContent>
          </a:graphicData>
        </a:graphic>
      </p:graphicFrame>
    </p:spTree>
    <p:extLst>
      <p:ext uri="{BB962C8B-B14F-4D97-AF65-F5344CB8AC3E}">
        <p14:creationId xmlns:p14="http://schemas.microsoft.com/office/powerpoint/2010/main" val="356798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8815134-2E4E-449D-ACBB-A632F5EBDDCE}"/>
              </a:ext>
            </a:extLst>
          </p:cNvPr>
          <p:cNvSpPr>
            <a:spLocks noGrp="1" noChangeArrowheads="1"/>
          </p:cNvSpPr>
          <p:nvPr>
            <p:ph type="subTitle" idx="1"/>
          </p:nvPr>
        </p:nvSpPr>
        <p:spPr bwMode="auto">
          <a:xfrm>
            <a:off x="1652733" y="5897382"/>
            <a:ext cx="8344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buSzTx/>
            </a:pPr>
            <a:r>
              <a:rPr lang="en-US" altLang="en-US" sz="2000" cap="none" dirty="0">
                <a:latin typeface="+mn-lt"/>
                <a:cs typeface="Arial" panose="020B0604020202020204" pitchFamily="34" charset="0"/>
              </a:rPr>
              <a:t>The R-squared value (1 %) indicates that none of  the variability around its mean</a:t>
            </a:r>
            <a:endParaRPr kumimoji="0" lang="en-US" altLang="en-US" sz="2000" b="0" i="0" u="none" strike="noStrike" cap="none" normalizeH="0" baseline="0" dirty="0">
              <a:ln>
                <a:noFill/>
              </a:ln>
              <a:effectLst/>
              <a:latin typeface="+mn-lt"/>
              <a:cs typeface="Arial" panose="020B0604020202020204" pitchFamily="34" charset="0"/>
            </a:endParaRPr>
          </a:p>
        </p:txBody>
      </p:sp>
      <p:sp>
        <p:nvSpPr>
          <p:cNvPr id="8" name="Rectangle 1">
            <a:extLst>
              <a:ext uri="{FF2B5EF4-FFF2-40B4-BE49-F238E27FC236}">
                <a16:creationId xmlns:a16="http://schemas.microsoft.com/office/drawing/2014/main" id="{110E9585-2096-4364-9DA1-CD9698C62999}"/>
              </a:ext>
            </a:extLst>
          </p:cNvPr>
          <p:cNvSpPr txBox="1">
            <a:spLocks noChangeArrowheads="1"/>
          </p:cNvSpPr>
          <p:nvPr/>
        </p:nvSpPr>
        <p:spPr bwMode="auto">
          <a:xfrm>
            <a:off x="1020040" y="521930"/>
            <a:ext cx="83094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Economic Impact</a:t>
            </a:r>
          </a:p>
        </p:txBody>
      </p:sp>
      <p:graphicFrame>
        <p:nvGraphicFramePr>
          <p:cNvPr id="3" name="Object 2">
            <a:extLst>
              <a:ext uri="{FF2B5EF4-FFF2-40B4-BE49-F238E27FC236}">
                <a16:creationId xmlns:a16="http://schemas.microsoft.com/office/drawing/2014/main" id="{74B69756-488F-4329-88E3-0BA1040771D8}"/>
              </a:ext>
            </a:extLst>
          </p:cNvPr>
          <p:cNvGraphicFramePr>
            <a:graphicFrameLocks noChangeAspect="1"/>
          </p:cNvGraphicFramePr>
          <p:nvPr/>
        </p:nvGraphicFramePr>
        <p:xfrm>
          <a:off x="1652733" y="1520634"/>
          <a:ext cx="7676719" cy="4055152"/>
        </p:xfrm>
        <a:graphic>
          <a:graphicData uri="http://schemas.openxmlformats.org/presentationml/2006/ole">
            <mc:AlternateContent xmlns:mc="http://schemas.openxmlformats.org/markup-compatibility/2006">
              <mc:Choice xmlns:v="urn:schemas-microsoft-com:vml" Requires="v">
                <p:oleObj spid="_x0000_s14415" name="Acrobat Document" r:id="rId3" imgW="4114800" imgH="2743082" progId="AcroExch.Document.DC">
                  <p:embed/>
                </p:oleObj>
              </mc:Choice>
              <mc:Fallback>
                <p:oleObj name="Acrobat Document" r:id="rId3" imgW="4114800" imgH="2743082" progId="AcroExch.Document.DC">
                  <p:embed/>
                  <p:pic>
                    <p:nvPicPr>
                      <p:cNvPr id="3" name="Object 2">
                        <a:extLst>
                          <a:ext uri="{FF2B5EF4-FFF2-40B4-BE49-F238E27FC236}">
                            <a16:creationId xmlns:a16="http://schemas.microsoft.com/office/drawing/2014/main" id="{74B69756-488F-4329-88E3-0BA1040771D8}"/>
                          </a:ext>
                        </a:extLst>
                      </p:cNvPr>
                      <p:cNvPicPr/>
                      <p:nvPr/>
                    </p:nvPicPr>
                    <p:blipFill>
                      <a:blip r:embed="rId4"/>
                      <a:stretch>
                        <a:fillRect/>
                      </a:stretch>
                    </p:blipFill>
                    <p:spPr>
                      <a:xfrm>
                        <a:off x="1652733" y="1520634"/>
                        <a:ext cx="7676719" cy="4055152"/>
                      </a:xfrm>
                      <a:prstGeom prst="rect">
                        <a:avLst/>
                      </a:prstGeom>
                    </p:spPr>
                  </p:pic>
                </p:oleObj>
              </mc:Fallback>
            </mc:AlternateContent>
          </a:graphicData>
        </a:graphic>
      </p:graphicFrame>
    </p:spTree>
    <p:extLst>
      <p:ext uri="{BB962C8B-B14F-4D97-AF65-F5344CB8AC3E}">
        <p14:creationId xmlns:p14="http://schemas.microsoft.com/office/powerpoint/2010/main" val="69185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4998-7695-4C5C-87FE-B3C296D4F87F}"/>
              </a:ext>
            </a:extLst>
          </p:cNvPr>
          <p:cNvSpPr>
            <a:spLocks noGrp="1"/>
          </p:cNvSpPr>
          <p:nvPr>
            <p:ph type="title"/>
          </p:nvPr>
        </p:nvSpPr>
        <p:spPr>
          <a:xfrm>
            <a:off x="122791" y="-13716"/>
            <a:ext cx="11111266" cy="1197864"/>
          </a:xfrm>
        </p:spPr>
        <p:txBody>
          <a:bodyPr vert="horz" lIns="91440" tIns="45720" rIns="91440" bIns="45720" rtlCol="0" anchor="b">
            <a:normAutofit/>
          </a:bodyPr>
          <a:lstStyle/>
          <a:p>
            <a:pPr algn="ctr"/>
            <a:r>
              <a:rPr lang="en-US" sz="3800" kern="1200" dirty="0">
                <a:solidFill>
                  <a:schemeClr val="tx1"/>
                </a:solidFill>
                <a:latin typeface="+mj-lt"/>
                <a:ea typeface="+mj-ea"/>
                <a:cs typeface="+mj-cs"/>
              </a:rPr>
              <a:t>Global Suicide Rate Between 2000-2014 (58 Countries)</a:t>
            </a:r>
          </a:p>
        </p:txBody>
      </p:sp>
      <p:pic>
        <p:nvPicPr>
          <p:cNvPr id="3" name="Picture 2">
            <a:extLst>
              <a:ext uri="{FF2B5EF4-FFF2-40B4-BE49-F238E27FC236}">
                <a16:creationId xmlns:a16="http://schemas.microsoft.com/office/drawing/2014/main" id="{0067B9E5-0C81-42F7-9505-ECA489CB4EE7}"/>
              </a:ext>
            </a:extLst>
          </p:cNvPr>
          <p:cNvPicPr>
            <a:picLocks noChangeAspect="1"/>
          </p:cNvPicPr>
          <p:nvPr/>
        </p:nvPicPr>
        <p:blipFill rotWithShape="1">
          <a:blip r:embed="rId3"/>
          <a:srcRect r="1" b="1191"/>
          <a:stretch/>
        </p:blipFill>
        <p:spPr>
          <a:xfrm>
            <a:off x="249936" y="2194560"/>
            <a:ext cx="5742432" cy="4078224"/>
          </a:xfrm>
          <a:prstGeom prst="rect">
            <a:avLst/>
          </a:prstGeom>
        </p:spPr>
      </p:pic>
      <p:pic>
        <p:nvPicPr>
          <p:cNvPr id="10" name="Picture 9">
            <a:extLst>
              <a:ext uri="{FF2B5EF4-FFF2-40B4-BE49-F238E27FC236}">
                <a16:creationId xmlns:a16="http://schemas.microsoft.com/office/drawing/2014/main" id="{54665865-C57A-481D-9D81-3C9704A882BA}"/>
              </a:ext>
            </a:extLst>
          </p:cNvPr>
          <p:cNvPicPr>
            <a:picLocks noChangeAspect="1"/>
          </p:cNvPicPr>
          <p:nvPr/>
        </p:nvPicPr>
        <p:blipFill>
          <a:blip r:embed="rId4"/>
          <a:stretch>
            <a:fillRect/>
          </a:stretch>
        </p:blipFill>
        <p:spPr>
          <a:xfrm>
            <a:off x="6400799" y="2194560"/>
            <a:ext cx="4946905" cy="3704146"/>
          </a:xfrm>
          <a:prstGeom prst="rect">
            <a:avLst/>
          </a:prstGeom>
        </p:spPr>
      </p:pic>
      <p:sp>
        <p:nvSpPr>
          <p:cNvPr id="7" name="Oval 6">
            <a:extLst>
              <a:ext uri="{FF2B5EF4-FFF2-40B4-BE49-F238E27FC236}">
                <a16:creationId xmlns:a16="http://schemas.microsoft.com/office/drawing/2014/main" id="{44033345-5B1A-4C5F-A505-EC989119F922}"/>
              </a:ext>
            </a:extLst>
          </p:cNvPr>
          <p:cNvSpPr/>
          <p:nvPr/>
        </p:nvSpPr>
        <p:spPr>
          <a:xfrm>
            <a:off x="3728964" y="2451217"/>
            <a:ext cx="475861" cy="3609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11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005A-3AD7-434A-9C43-4D5C5B8FE33C}"/>
              </a:ext>
            </a:extLst>
          </p:cNvPr>
          <p:cNvSpPr>
            <a:spLocks noGrp="1"/>
          </p:cNvSpPr>
          <p:nvPr>
            <p:ph type="title"/>
          </p:nvPr>
        </p:nvSpPr>
        <p:spPr>
          <a:xfrm>
            <a:off x="4389004" y="457200"/>
            <a:ext cx="7433542" cy="1325563"/>
          </a:xfrm>
        </p:spPr>
        <p:txBody>
          <a:bodyPr>
            <a:normAutofit/>
          </a:bodyPr>
          <a:lstStyle/>
          <a:p>
            <a:r>
              <a:rPr lang="en-US" sz="3600" dirty="0"/>
              <a:t>Global Suicide Rate and GDP per Capita</a:t>
            </a:r>
          </a:p>
        </p:txBody>
      </p:sp>
      <p:sp>
        <p:nvSpPr>
          <p:cNvPr id="3" name="Content Placeholder 2">
            <a:extLst>
              <a:ext uri="{FF2B5EF4-FFF2-40B4-BE49-F238E27FC236}">
                <a16:creationId xmlns:a16="http://schemas.microsoft.com/office/drawing/2014/main" id="{583D0384-C823-4165-83D0-2D62D57F4150}"/>
              </a:ext>
            </a:extLst>
          </p:cNvPr>
          <p:cNvSpPr>
            <a:spLocks noGrp="1"/>
          </p:cNvSpPr>
          <p:nvPr>
            <p:ph idx="1"/>
          </p:nvPr>
        </p:nvSpPr>
        <p:spPr>
          <a:xfrm>
            <a:off x="5046316" y="1613311"/>
            <a:ext cx="6487670" cy="4208548"/>
          </a:xfrm>
        </p:spPr>
        <p:txBody>
          <a:bodyPr>
            <a:normAutofit/>
          </a:bodyPr>
          <a:lstStyle/>
          <a:p>
            <a:endParaRPr lang="en-US" sz="2200" dirty="0"/>
          </a:p>
          <a:p>
            <a:r>
              <a:rPr lang="en-US" sz="2200" dirty="0"/>
              <a:t>Overall, GDP per capita in the world increased over the year, while the suicide rate was decreasing.  </a:t>
            </a:r>
          </a:p>
          <a:p>
            <a:r>
              <a:rPr lang="en-US" sz="2200" dirty="0"/>
              <a:t>There is a slight increase in the suicide rate in 2009, while the total GDP per capita shows a decrease.</a:t>
            </a:r>
          </a:p>
        </p:txBody>
      </p:sp>
      <p:pic>
        <p:nvPicPr>
          <p:cNvPr id="22" name="Picture 21">
            <a:extLst>
              <a:ext uri="{FF2B5EF4-FFF2-40B4-BE49-F238E27FC236}">
                <a16:creationId xmlns:a16="http://schemas.microsoft.com/office/drawing/2014/main" id="{13B4FA90-6959-4293-B625-978771879226}"/>
              </a:ext>
            </a:extLst>
          </p:cNvPr>
          <p:cNvPicPr>
            <a:picLocks noChangeAspect="1"/>
          </p:cNvPicPr>
          <p:nvPr/>
        </p:nvPicPr>
        <p:blipFill>
          <a:blip r:embed="rId3"/>
          <a:stretch>
            <a:fillRect/>
          </a:stretch>
        </p:blipFill>
        <p:spPr>
          <a:xfrm>
            <a:off x="276224" y="1012485"/>
            <a:ext cx="4048125" cy="2705100"/>
          </a:xfrm>
          <a:prstGeom prst="rect">
            <a:avLst/>
          </a:prstGeom>
        </p:spPr>
      </p:pic>
      <p:grpSp>
        <p:nvGrpSpPr>
          <p:cNvPr id="25" name="Group 24">
            <a:extLst>
              <a:ext uri="{FF2B5EF4-FFF2-40B4-BE49-F238E27FC236}">
                <a16:creationId xmlns:a16="http://schemas.microsoft.com/office/drawing/2014/main" id="{3C82D817-8CE6-4D35-A9ED-E4FDF5DD8535}"/>
              </a:ext>
            </a:extLst>
          </p:cNvPr>
          <p:cNvGrpSpPr/>
          <p:nvPr/>
        </p:nvGrpSpPr>
        <p:grpSpPr>
          <a:xfrm>
            <a:off x="302691" y="3829050"/>
            <a:ext cx="4371975" cy="2571750"/>
            <a:chOff x="302691" y="3829050"/>
            <a:chExt cx="4371975" cy="2571750"/>
          </a:xfrm>
        </p:grpSpPr>
        <p:pic>
          <p:nvPicPr>
            <p:cNvPr id="23" name="Picture 22">
              <a:extLst>
                <a:ext uri="{FF2B5EF4-FFF2-40B4-BE49-F238E27FC236}">
                  <a16:creationId xmlns:a16="http://schemas.microsoft.com/office/drawing/2014/main" id="{F078924F-5348-4744-9E7C-7155C7D57535}"/>
                </a:ext>
              </a:extLst>
            </p:cNvPr>
            <p:cNvPicPr>
              <a:picLocks noChangeAspect="1"/>
            </p:cNvPicPr>
            <p:nvPr/>
          </p:nvPicPr>
          <p:blipFill>
            <a:blip r:embed="rId4"/>
            <a:stretch>
              <a:fillRect/>
            </a:stretch>
          </p:blipFill>
          <p:spPr>
            <a:xfrm>
              <a:off x="302691" y="3829050"/>
              <a:ext cx="4371975" cy="2571750"/>
            </a:xfrm>
            <a:prstGeom prst="rect">
              <a:avLst/>
            </a:prstGeom>
          </p:spPr>
        </p:pic>
        <p:pic>
          <p:nvPicPr>
            <p:cNvPr id="24" name="Picture 23">
              <a:extLst>
                <a:ext uri="{FF2B5EF4-FFF2-40B4-BE49-F238E27FC236}">
                  <a16:creationId xmlns:a16="http://schemas.microsoft.com/office/drawing/2014/main" id="{467340FA-0DFC-4105-974B-F307DB341E36}"/>
                </a:ext>
              </a:extLst>
            </p:cNvPr>
            <p:cNvPicPr>
              <a:picLocks noChangeAspect="1"/>
            </p:cNvPicPr>
            <p:nvPr/>
          </p:nvPicPr>
          <p:blipFill>
            <a:blip r:embed="rId5"/>
            <a:stretch>
              <a:fillRect/>
            </a:stretch>
          </p:blipFill>
          <p:spPr>
            <a:xfrm>
              <a:off x="1573684" y="5550372"/>
              <a:ext cx="1168118" cy="393228"/>
            </a:xfrm>
            <a:prstGeom prst="rect">
              <a:avLst/>
            </a:prstGeom>
          </p:spPr>
        </p:pic>
      </p:grpSp>
    </p:spTree>
    <p:extLst>
      <p:ext uri="{BB962C8B-B14F-4D97-AF65-F5344CB8AC3E}">
        <p14:creationId xmlns:p14="http://schemas.microsoft.com/office/powerpoint/2010/main" val="103867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4BC3-2B95-4B07-9302-0D73713496B5}"/>
              </a:ext>
            </a:extLst>
          </p:cNvPr>
          <p:cNvSpPr>
            <a:spLocks noGrp="1"/>
          </p:cNvSpPr>
          <p:nvPr>
            <p:ph type="title"/>
          </p:nvPr>
        </p:nvSpPr>
        <p:spPr/>
        <p:txBody>
          <a:bodyPr/>
          <a:lstStyle/>
          <a:p>
            <a:r>
              <a:rPr lang="en-US" dirty="0"/>
              <a:t>Data Slice of Year 2009 (86 countries)</a:t>
            </a:r>
          </a:p>
        </p:txBody>
      </p:sp>
      <p:sp>
        <p:nvSpPr>
          <p:cNvPr id="3" name="Content Placeholder 2">
            <a:extLst>
              <a:ext uri="{FF2B5EF4-FFF2-40B4-BE49-F238E27FC236}">
                <a16:creationId xmlns:a16="http://schemas.microsoft.com/office/drawing/2014/main" id="{01AB7486-6E99-4A28-8F80-36A09235799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F870AE8-1EE6-4658-8BC2-7C0D8BA46F24}"/>
              </a:ext>
            </a:extLst>
          </p:cNvPr>
          <p:cNvPicPr>
            <a:picLocks noChangeAspect="1"/>
          </p:cNvPicPr>
          <p:nvPr/>
        </p:nvPicPr>
        <p:blipFill>
          <a:blip r:embed="rId3"/>
          <a:stretch>
            <a:fillRect/>
          </a:stretch>
        </p:blipFill>
        <p:spPr>
          <a:xfrm>
            <a:off x="1158960" y="1825624"/>
            <a:ext cx="4225839" cy="3790185"/>
          </a:xfrm>
          <a:prstGeom prst="rect">
            <a:avLst/>
          </a:prstGeom>
        </p:spPr>
      </p:pic>
      <p:pic>
        <p:nvPicPr>
          <p:cNvPr id="6" name="Picture 5">
            <a:extLst>
              <a:ext uri="{FF2B5EF4-FFF2-40B4-BE49-F238E27FC236}">
                <a16:creationId xmlns:a16="http://schemas.microsoft.com/office/drawing/2014/main" id="{8D11DAC3-3C80-43F1-885A-C3056F45F42B}"/>
              </a:ext>
            </a:extLst>
          </p:cNvPr>
          <p:cNvPicPr>
            <a:picLocks noChangeAspect="1"/>
          </p:cNvPicPr>
          <p:nvPr/>
        </p:nvPicPr>
        <p:blipFill>
          <a:blip r:embed="rId4"/>
          <a:stretch>
            <a:fillRect/>
          </a:stretch>
        </p:blipFill>
        <p:spPr>
          <a:xfrm>
            <a:off x="6714836" y="1735739"/>
            <a:ext cx="4112256" cy="4326436"/>
          </a:xfrm>
          <a:prstGeom prst="rect">
            <a:avLst/>
          </a:prstGeom>
        </p:spPr>
      </p:pic>
      <p:pic>
        <p:nvPicPr>
          <p:cNvPr id="7" name="Picture 6">
            <a:extLst>
              <a:ext uri="{FF2B5EF4-FFF2-40B4-BE49-F238E27FC236}">
                <a16:creationId xmlns:a16="http://schemas.microsoft.com/office/drawing/2014/main" id="{17FBBB19-66B3-43C4-AEB0-97B86296FCEB}"/>
              </a:ext>
            </a:extLst>
          </p:cNvPr>
          <p:cNvPicPr>
            <a:picLocks noChangeAspect="1"/>
          </p:cNvPicPr>
          <p:nvPr/>
        </p:nvPicPr>
        <p:blipFill>
          <a:blip r:embed="rId5"/>
          <a:stretch>
            <a:fillRect/>
          </a:stretch>
        </p:blipFill>
        <p:spPr>
          <a:xfrm>
            <a:off x="126612" y="1773647"/>
            <a:ext cx="12065388" cy="2982063"/>
          </a:xfrm>
          <a:prstGeom prst="rect">
            <a:avLst/>
          </a:prstGeom>
        </p:spPr>
      </p:pic>
    </p:spTree>
    <p:extLst>
      <p:ext uri="{BB962C8B-B14F-4D97-AF65-F5344CB8AC3E}">
        <p14:creationId xmlns:p14="http://schemas.microsoft.com/office/powerpoint/2010/main" val="32444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4998-7695-4C5C-87FE-B3C296D4F87F}"/>
              </a:ext>
            </a:extLst>
          </p:cNvPr>
          <p:cNvSpPr>
            <a:spLocks noGrp="1"/>
          </p:cNvSpPr>
          <p:nvPr>
            <p:ph type="title"/>
          </p:nvPr>
        </p:nvSpPr>
        <p:spPr>
          <a:xfrm>
            <a:off x="838200" y="251983"/>
            <a:ext cx="10515600" cy="1325563"/>
          </a:xfrm>
        </p:spPr>
        <p:txBody>
          <a:bodyPr>
            <a:normAutofit/>
          </a:bodyPr>
          <a:lstStyle/>
          <a:p>
            <a:r>
              <a:rPr lang="en-US" sz="4000" dirty="0"/>
              <a:t>Suicide Rate and Latitude (Data Slice for 2009) </a:t>
            </a:r>
          </a:p>
        </p:txBody>
      </p:sp>
      <p:sp>
        <p:nvSpPr>
          <p:cNvPr id="9" name="Content Placeholder 8">
            <a:extLst>
              <a:ext uri="{FF2B5EF4-FFF2-40B4-BE49-F238E27FC236}">
                <a16:creationId xmlns:a16="http://schemas.microsoft.com/office/drawing/2014/main" id="{75F18D3D-87BA-4BAF-9C70-8F65C4F3ADCB}"/>
              </a:ext>
            </a:extLst>
          </p:cNvPr>
          <p:cNvSpPr>
            <a:spLocks noGrp="1"/>
          </p:cNvSpPr>
          <p:nvPr>
            <p:ph idx="1"/>
          </p:nvPr>
        </p:nvSpPr>
        <p:spPr>
          <a:xfrm>
            <a:off x="6729704" y="1825625"/>
            <a:ext cx="5257509" cy="4351338"/>
          </a:xfrm>
        </p:spPr>
        <p:txBody>
          <a:bodyPr>
            <a:normAutofit/>
          </a:bodyPr>
          <a:lstStyle/>
          <a:p>
            <a:endParaRPr lang="en-US" sz="2000" dirty="0"/>
          </a:p>
          <a:p>
            <a:endParaRPr lang="en-US" sz="2000" dirty="0"/>
          </a:p>
          <a:p>
            <a:endParaRPr lang="en-US" sz="2000" dirty="0"/>
          </a:p>
          <a:p>
            <a:r>
              <a:rPr lang="en-US" sz="2000" dirty="0"/>
              <a:t>Weak correlation between latitude and suicide rate</a:t>
            </a:r>
          </a:p>
          <a:p>
            <a:endParaRPr lang="en-US" sz="2000" dirty="0"/>
          </a:p>
          <a:p>
            <a:endParaRPr lang="en-US" sz="2000" dirty="0"/>
          </a:p>
        </p:txBody>
      </p:sp>
      <p:sp>
        <p:nvSpPr>
          <p:cNvPr id="11" name="TextBox 10">
            <a:extLst>
              <a:ext uri="{FF2B5EF4-FFF2-40B4-BE49-F238E27FC236}">
                <a16:creationId xmlns:a16="http://schemas.microsoft.com/office/drawing/2014/main" id="{5CF5D011-C099-4129-B551-56636A9549F8}"/>
              </a:ext>
            </a:extLst>
          </p:cNvPr>
          <p:cNvSpPr txBox="1"/>
          <p:nvPr/>
        </p:nvSpPr>
        <p:spPr>
          <a:xfrm>
            <a:off x="3953406" y="2375519"/>
            <a:ext cx="2649894" cy="369332"/>
          </a:xfrm>
          <a:prstGeom prst="rect">
            <a:avLst/>
          </a:prstGeom>
          <a:noFill/>
        </p:spPr>
        <p:txBody>
          <a:bodyPr wrap="square" rtlCol="0">
            <a:spAutoFit/>
          </a:bodyPr>
          <a:lstStyle/>
          <a:p>
            <a:r>
              <a:rPr lang="en-US" dirty="0"/>
              <a:t>Northern Hemisphere</a:t>
            </a:r>
          </a:p>
        </p:txBody>
      </p:sp>
      <p:sp>
        <p:nvSpPr>
          <p:cNvPr id="12" name="TextBox 11">
            <a:extLst>
              <a:ext uri="{FF2B5EF4-FFF2-40B4-BE49-F238E27FC236}">
                <a16:creationId xmlns:a16="http://schemas.microsoft.com/office/drawing/2014/main" id="{CF7EDB0F-BB28-47F8-89F2-3433DB7CF66B}"/>
              </a:ext>
            </a:extLst>
          </p:cNvPr>
          <p:cNvSpPr txBox="1"/>
          <p:nvPr/>
        </p:nvSpPr>
        <p:spPr>
          <a:xfrm>
            <a:off x="460310" y="5000614"/>
            <a:ext cx="2649894" cy="369332"/>
          </a:xfrm>
          <a:prstGeom prst="rect">
            <a:avLst/>
          </a:prstGeom>
          <a:noFill/>
        </p:spPr>
        <p:txBody>
          <a:bodyPr wrap="square" rtlCol="0">
            <a:spAutoFit/>
          </a:bodyPr>
          <a:lstStyle/>
          <a:p>
            <a:r>
              <a:rPr lang="en-US" dirty="0"/>
              <a:t>Southern Hemisphere</a:t>
            </a:r>
          </a:p>
        </p:txBody>
      </p:sp>
      <p:pic>
        <p:nvPicPr>
          <p:cNvPr id="3" name="Picture 2">
            <a:extLst>
              <a:ext uri="{FF2B5EF4-FFF2-40B4-BE49-F238E27FC236}">
                <a16:creationId xmlns:a16="http://schemas.microsoft.com/office/drawing/2014/main" id="{1F034832-B570-46CA-A62C-9982FE4A9B0B}"/>
              </a:ext>
            </a:extLst>
          </p:cNvPr>
          <p:cNvPicPr>
            <a:picLocks noChangeAspect="1"/>
          </p:cNvPicPr>
          <p:nvPr/>
        </p:nvPicPr>
        <p:blipFill>
          <a:blip r:embed="rId3"/>
          <a:stretch>
            <a:fillRect/>
          </a:stretch>
        </p:blipFill>
        <p:spPr>
          <a:xfrm>
            <a:off x="173783" y="1577546"/>
            <a:ext cx="3829050" cy="2590800"/>
          </a:xfrm>
          <a:prstGeom prst="rect">
            <a:avLst/>
          </a:prstGeom>
        </p:spPr>
      </p:pic>
      <p:pic>
        <p:nvPicPr>
          <p:cNvPr id="4" name="Picture 3">
            <a:extLst>
              <a:ext uri="{FF2B5EF4-FFF2-40B4-BE49-F238E27FC236}">
                <a16:creationId xmlns:a16="http://schemas.microsoft.com/office/drawing/2014/main" id="{BAED3F90-A67C-495D-9300-C7604B6CB924}"/>
              </a:ext>
            </a:extLst>
          </p:cNvPr>
          <p:cNvPicPr>
            <a:picLocks noChangeAspect="1"/>
          </p:cNvPicPr>
          <p:nvPr/>
        </p:nvPicPr>
        <p:blipFill>
          <a:blip r:embed="rId4"/>
          <a:stretch>
            <a:fillRect/>
          </a:stretch>
        </p:blipFill>
        <p:spPr>
          <a:xfrm>
            <a:off x="3110204" y="4098358"/>
            <a:ext cx="3619500" cy="2543175"/>
          </a:xfrm>
          <a:prstGeom prst="rect">
            <a:avLst/>
          </a:prstGeom>
        </p:spPr>
      </p:pic>
    </p:spTree>
    <p:extLst>
      <p:ext uri="{BB962C8B-B14F-4D97-AF65-F5344CB8AC3E}">
        <p14:creationId xmlns:p14="http://schemas.microsoft.com/office/powerpoint/2010/main" val="155609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41A0-FCAB-4105-969C-BF46390919E6}"/>
              </a:ext>
            </a:extLst>
          </p:cNvPr>
          <p:cNvSpPr>
            <a:spLocks noGrp="1"/>
          </p:cNvSpPr>
          <p:nvPr>
            <p:ph type="title"/>
          </p:nvPr>
        </p:nvSpPr>
        <p:spPr/>
        <p:txBody>
          <a:bodyPr/>
          <a:lstStyle/>
          <a:p>
            <a:r>
              <a:rPr lang="en-US" dirty="0"/>
              <a:t>Correlation Matrix of 2009 Data</a:t>
            </a:r>
          </a:p>
        </p:txBody>
      </p:sp>
      <p:sp>
        <p:nvSpPr>
          <p:cNvPr id="3" name="Content Placeholder 2">
            <a:extLst>
              <a:ext uri="{FF2B5EF4-FFF2-40B4-BE49-F238E27FC236}">
                <a16:creationId xmlns:a16="http://schemas.microsoft.com/office/drawing/2014/main" id="{43FA4BB8-1793-4E56-9CCB-308B4F9FCF42}"/>
              </a:ext>
            </a:extLst>
          </p:cNvPr>
          <p:cNvSpPr>
            <a:spLocks noGrp="1"/>
          </p:cNvSpPr>
          <p:nvPr>
            <p:ph idx="1"/>
          </p:nvPr>
        </p:nvSpPr>
        <p:spPr/>
        <p:txBody>
          <a:bodyPr/>
          <a:lstStyle/>
          <a:p>
            <a:r>
              <a:rPr lang="en-US" dirty="0"/>
              <a:t>Pearson r Values </a:t>
            </a:r>
          </a:p>
        </p:txBody>
      </p:sp>
      <p:grpSp>
        <p:nvGrpSpPr>
          <p:cNvPr id="10" name="Group 9">
            <a:extLst>
              <a:ext uri="{FF2B5EF4-FFF2-40B4-BE49-F238E27FC236}">
                <a16:creationId xmlns:a16="http://schemas.microsoft.com/office/drawing/2014/main" id="{76AC7345-5E34-427C-B205-4D4343471B3A}"/>
              </a:ext>
            </a:extLst>
          </p:cNvPr>
          <p:cNvGrpSpPr/>
          <p:nvPr/>
        </p:nvGrpSpPr>
        <p:grpSpPr>
          <a:xfrm>
            <a:off x="1042730" y="2640527"/>
            <a:ext cx="9546239" cy="2682554"/>
            <a:chOff x="1042730" y="2640527"/>
            <a:chExt cx="9546239" cy="2682554"/>
          </a:xfrm>
        </p:grpSpPr>
        <p:pic>
          <p:nvPicPr>
            <p:cNvPr id="5" name="Picture 4">
              <a:extLst>
                <a:ext uri="{FF2B5EF4-FFF2-40B4-BE49-F238E27FC236}">
                  <a16:creationId xmlns:a16="http://schemas.microsoft.com/office/drawing/2014/main" id="{35F97CE3-BE19-4048-8FD9-768E2EC28B4E}"/>
                </a:ext>
              </a:extLst>
            </p:cNvPr>
            <p:cNvPicPr>
              <a:picLocks noChangeAspect="1"/>
            </p:cNvPicPr>
            <p:nvPr/>
          </p:nvPicPr>
          <p:blipFill>
            <a:blip r:embed="rId3"/>
            <a:stretch>
              <a:fillRect/>
            </a:stretch>
          </p:blipFill>
          <p:spPr>
            <a:xfrm>
              <a:off x="1042730" y="2679507"/>
              <a:ext cx="9546239" cy="2643574"/>
            </a:xfrm>
            <a:prstGeom prst="rect">
              <a:avLst/>
            </a:prstGeom>
          </p:spPr>
        </p:pic>
        <p:grpSp>
          <p:nvGrpSpPr>
            <p:cNvPr id="8" name="Group 7">
              <a:extLst>
                <a:ext uri="{FF2B5EF4-FFF2-40B4-BE49-F238E27FC236}">
                  <a16:creationId xmlns:a16="http://schemas.microsoft.com/office/drawing/2014/main" id="{0809C3B8-57BF-40E6-BDEF-C88727E57A68}"/>
                </a:ext>
              </a:extLst>
            </p:cNvPr>
            <p:cNvGrpSpPr/>
            <p:nvPr/>
          </p:nvGrpSpPr>
          <p:grpSpPr>
            <a:xfrm>
              <a:off x="1171575" y="2640527"/>
              <a:ext cx="7315200" cy="2650090"/>
              <a:chOff x="1171575" y="2640527"/>
              <a:chExt cx="7315200" cy="2650090"/>
            </a:xfrm>
          </p:grpSpPr>
          <p:sp>
            <p:nvSpPr>
              <p:cNvPr id="6" name="Oval 5">
                <a:extLst>
                  <a:ext uri="{FF2B5EF4-FFF2-40B4-BE49-F238E27FC236}">
                    <a16:creationId xmlns:a16="http://schemas.microsoft.com/office/drawing/2014/main" id="{6A421F11-1600-4C0D-9880-355B01AD5131}"/>
                  </a:ext>
                </a:extLst>
              </p:cNvPr>
              <p:cNvSpPr/>
              <p:nvPr/>
            </p:nvSpPr>
            <p:spPr>
              <a:xfrm>
                <a:off x="1171575" y="4719117"/>
                <a:ext cx="1957387"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6556E2-A46B-42C7-9C73-758BBCA2D321}"/>
                  </a:ext>
                </a:extLst>
              </p:cNvPr>
              <p:cNvSpPr/>
              <p:nvPr/>
            </p:nvSpPr>
            <p:spPr>
              <a:xfrm>
                <a:off x="7200900" y="2640527"/>
                <a:ext cx="1285875" cy="4027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a:extLst>
                <a:ext uri="{FF2B5EF4-FFF2-40B4-BE49-F238E27FC236}">
                  <a16:creationId xmlns:a16="http://schemas.microsoft.com/office/drawing/2014/main" id="{A1938EA8-E92E-4520-837C-AA997C70289C}"/>
                </a:ext>
              </a:extLst>
            </p:cNvPr>
            <p:cNvSpPr/>
            <p:nvPr/>
          </p:nvSpPr>
          <p:spPr>
            <a:xfrm>
              <a:off x="7279409" y="4803511"/>
              <a:ext cx="1285875" cy="4027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383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A3CC-2C0D-42D2-9B01-12D9E30114E4}"/>
              </a:ext>
            </a:extLst>
          </p:cNvPr>
          <p:cNvSpPr>
            <a:spLocks noGrp="1"/>
          </p:cNvSpPr>
          <p:nvPr>
            <p:ph type="title"/>
          </p:nvPr>
        </p:nvSpPr>
        <p:spPr>
          <a:xfrm>
            <a:off x="838200" y="351129"/>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F98D0FB1-8DC6-4884-BF68-8903025502C8}"/>
              </a:ext>
            </a:extLst>
          </p:cNvPr>
          <p:cNvSpPr>
            <a:spLocks noGrp="1"/>
          </p:cNvSpPr>
          <p:nvPr>
            <p:ph idx="1"/>
          </p:nvPr>
        </p:nvSpPr>
        <p:spPr>
          <a:xfrm>
            <a:off x="838200" y="1825625"/>
            <a:ext cx="10515600" cy="4351338"/>
          </a:xfrm>
        </p:spPr>
        <p:txBody>
          <a:bodyPr/>
          <a:lstStyle/>
          <a:p>
            <a:r>
              <a:rPr lang="en-US" dirty="0"/>
              <a:t>Suicide is a public health problem and one of the leading cause of death globally.</a:t>
            </a:r>
          </a:p>
          <a:p>
            <a:r>
              <a:rPr lang="en-US" dirty="0"/>
              <a:t>Organizations such as WHO, NIMH and many countries’ public health organizations collect and analyze data related to suicide.</a:t>
            </a:r>
          </a:p>
          <a:p>
            <a:r>
              <a:rPr lang="en-US" dirty="0"/>
              <a:t>“Suicide rates overview 1985 to 2016” from Kaggle is used.</a:t>
            </a:r>
          </a:p>
          <a:p>
            <a:r>
              <a:rPr lang="en-US" dirty="0"/>
              <a:t>The dataset is in “csv” format.</a:t>
            </a:r>
          </a:p>
          <a:p>
            <a:endParaRPr lang="en-US" dirty="0"/>
          </a:p>
        </p:txBody>
      </p:sp>
    </p:spTree>
    <p:extLst>
      <p:ext uri="{BB962C8B-B14F-4D97-AF65-F5344CB8AC3E}">
        <p14:creationId xmlns:p14="http://schemas.microsoft.com/office/powerpoint/2010/main" val="1551012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4998-7695-4C5C-87FE-B3C296D4F87F}"/>
              </a:ext>
            </a:extLst>
          </p:cNvPr>
          <p:cNvSpPr>
            <a:spLocks noGrp="1"/>
          </p:cNvSpPr>
          <p:nvPr>
            <p:ph type="title"/>
          </p:nvPr>
        </p:nvSpPr>
        <p:spPr>
          <a:xfrm>
            <a:off x="838200" y="251983"/>
            <a:ext cx="10515600" cy="1325563"/>
          </a:xfrm>
        </p:spPr>
        <p:txBody>
          <a:bodyPr>
            <a:normAutofit/>
          </a:bodyPr>
          <a:lstStyle/>
          <a:p>
            <a:r>
              <a:rPr lang="en-US" sz="4000" dirty="0"/>
              <a:t>Multiple Linear Regression</a:t>
            </a:r>
          </a:p>
        </p:txBody>
      </p:sp>
      <p:pic>
        <p:nvPicPr>
          <p:cNvPr id="5" name="Picture 4">
            <a:extLst>
              <a:ext uri="{FF2B5EF4-FFF2-40B4-BE49-F238E27FC236}">
                <a16:creationId xmlns:a16="http://schemas.microsoft.com/office/drawing/2014/main" id="{11719B51-03EC-4B40-81CA-DCD1D7C20D7B}"/>
              </a:ext>
            </a:extLst>
          </p:cNvPr>
          <p:cNvPicPr>
            <a:picLocks noChangeAspect="1"/>
          </p:cNvPicPr>
          <p:nvPr/>
        </p:nvPicPr>
        <p:blipFill>
          <a:blip r:embed="rId3"/>
          <a:stretch>
            <a:fillRect/>
          </a:stretch>
        </p:blipFill>
        <p:spPr>
          <a:xfrm>
            <a:off x="6699539" y="2053561"/>
            <a:ext cx="3409950" cy="771525"/>
          </a:xfrm>
          <a:prstGeom prst="rect">
            <a:avLst/>
          </a:prstGeom>
        </p:spPr>
      </p:pic>
      <p:pic>
        <p:nvPicPr>
          <p:cNvPr id="17" name="Picture 16">
            <a:extLst>
              <a:ext uri="{FF2B5EF4-FFF2-40B4-BE49-F238E27FC236}">
                <a16:creationId xmlns:a16="http://schemas.microsoft.com/office/drawing/2014/main" id="{7D2DE861-0FE6-48EA-A709-19E79C4F4D46}"/>
              </a:ext>
            </a:extLst>
          </p:cNvPr>
          <p:cNvPicPr>
            <a:picLocks noChangeAspect="1"/>
          </p:cNvPicPr>
          <p:nvPr/>
        </p:nvPicPr>
        <p:blipFill>
          <a:blip r:embed="rId4"/>
          <a:stretch>
            <a:fillRect/>
          </a:stretch>
        </p:blipFill>
        <p:spPr>
          <a:xfrm>
            <a:off x="345242" y="1998981"/>
            <a:ext cx="5474969" cy="3611031"/>
          </a:xfrm>
          <a:prstGeom prst="rect">
            <a:avLst/>
          </a:prstGeom>
        </p:spPr>
      </p:pic>
      <p:pic>
        <p:nvPicPr>
          <p:cNvPr id="28" name="Picture 27">
            <a:extLst>
              <a:ext uri="{FF2B5EF4-FFF2-40B4-BE49-F238E27FC236}">
                <a16:creationId xmlns:a16="http://schemas.microsoft.com/office/drawing/2014/main" id="{2E94365C-080E-4F0A-8E13-0F7283289399}"/>
              </a:ext>
            </a:extLst>
          </p:cNvPr>
          <p:cNvPicPr>
            <a:picLocks noChangeAspect="1"/>
          </p:cNvPicPr>
          <p:nvPr/>
        </p:nvPicPr>
        <p:blipFill>
          <a:blip r:embed="rId5"/>
          <a:stretch>
            <a:fillRect/>
          </a:stretch>
        </p:blipFill>
        <p:spPr>
          <a:xfrm>
            <a:off x="6606805" y="2754846"/>
            <a:ext cx="2905125" cy="1619250"/>
          </a:xfrm>
          <a:prstGeom prst="rect">
            <a:avLst/>
          </a:prstGeom>
        </p:spPr>
      </p:pic>
      <p:pic>
        <p:nvPicPr>
          <p:cNvPr id="29" name="Picture 28">
            <a:extLst>
              <a:ext uri="{FF2B5EF4-FFF2-40B4-BE49-F238E27FC236}">
                <a16:creationId xmlns:a16="http://schemas.microsoft.com/office/drawing/2014/main" id="{6E210E41-72AB-43C9-B667-B8810997CED4}"/>
              </a:ext>
            </a:extLst>
          </p:cNvPr>
          <p:cNvPicPr>
            <a:picLocks noChangeAspect="1"/>
          </p:cNvPicPr>
          <p:nvPr/>
        </p:nvPicPr>
        <p:blipFill>
          <a:blip r:embed="rId6"/>
          <a:stretch>
            <a:fillRect/>
          </a:stretch>
        </p:blipFill>
        <p:spPr>
          <a:xfrm>
            <a:off x="6699539" y="4781337"/>
            <a:ext cx="1543050" cy="1657350"/>
          </a:xfrm>
          <a:prstGeom prst="rect">
            <a:avLst/>
          </a:prstGeom>
        </p:spPr>
      </p:pic>
      <p:sp>
        <p:nvSpPr>
          <p:cNvPr id="32" name="TextBox 31">
            <a:extLst>
              <a:ext uri="{FF2B5EF4-FFF2-40B4-BE49-F238E27FC236}">
                <a16:creationId xmlns:a16="http://schemas.microsoft.com/office/drawing/2014/main" id="{C3B94558-B853-430A-A68B-0CFB999DD98F}"/>
              </a:ext>
            </a:extLst>
          </p:cNvPr>
          <p:cNvSpPr txBox="1"/>
          <p:nvPr/>
        </p:nvSpPr>
        <p:spPr>
          <a:xfrm>
            <a:off x="6648120" y="4353266"/>
            <a:ext cx="2587482" cy="369332"/>
          </a:xfrm>
          <a:prstGeom prst="rect">
            <a:avLst/>
          </a:prstGeom>
          <a:noFill/>
        </p:spPr>
        <p:txBody>
          <a:bodyPr wrap="square" rtlCol="0">
            <a:spAutoFit/>
          </a:bodyPr>
          <a:lstStyle/>
          <a:p>
            <a:r>
              <a:rPr lang="en-US" dirty="0"/>
              <a:t>Coefficients Calculated</a:t>
            </a:r>
          </a:p>
        </p:txBody>
      </p:sp>
    </p:spTree>
    <p:extLst>
      <p:ext uri="{BB962C8B-B14F-4D97-AF65-F5344CB8AC3E}">
        <p14:creationId xmlns:p14="http://schemas.microsoft.com/office/powerpoint/2010/main" val="367334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6" y="-13175"/>
            <a:ext cx="10515600" cy="795179"/>
          </a:xfrm>
        </p:spPr>
        <p:txBody>
          <a:bodyPr/>
          <a:lstStyle/>
          <a:p>
            <a:r>
              <a:rPr lang="en-US" dirty="0"/>
              <a:t>Data QC and Clean-up</a:t>
            </a:r>
          </a:p>
        </p:txBody>
      </p:sp>
      <p:sp>
        <p:nvSpPr>
          <p:cNvPr id="3" name="Content Placeholder 2"/>
          <p:cNvSpPr>
            <a:spLocks noGrp="1"/>
          </p:cNvSpPr>
          <p:nvPr>
            <p:ph idx="1"/>
          </p:nvPr>
        </p:nvSpPr>
        <p:spPr>
          <a:xfrm>
            <a:off x="481584" y="1005840"/>
            <a:ext cx="6861048" cy="5134547"/>
          </a:xfrm>
        </p:spPr>
        <p:txBody>
          <a:bodyPr/>
          <a:lstStyle/>
          <a:p>
            <a:r>
              <a:rPr lang="en-US" dirty="0"/>
              <a:t>Append </a:t>
            </a:r>
            <a:r>
              <a:rPr lang="en-US" dirty="0" err="1"/>
              <a:t>kaggle</a:t>
            </a:r>
            <a:r>
              <a:rPr lang="en-US" dirty="0"/>
              <a:t> data with continents</a:t>
            </a:r>
          </a:p>
          <a:p>
            <a:r>
              <a:rPr lang="en-US" dirty="0"/>
              <a:t>Data filtering methodology:</a:t>
            </a:r>
          </a:p>
          <a:p>
            <a:pPr lvl="1"/>
            <a:r>
              <a:rPr lang="en-US" dirty="0"/>
              <a:t>Data over multiple years?</a:t>
            </a:r>
          </a:p>
          <a:p>
            <a:pPr marL="457200" lvl="1" indent="0">
              <a:buNone/>
            </a:pPr>
            <a:r>
              <a:rPr lang="en-US" dirty="0"/>
              <a:t>    OR</a:t>
            </a:r>
          </a:p>
          <a:p>
            <a:pPr lvl="1"/>
            <a:r>
              <a:rPr lang="en-US" dirty="0"/>
              <a:t>Data over multiple countries?</a:t>
            </a:r>
          </a:p>
          <a:p>
            <a:pPr marL="457200" lvl="1" indent="0">
              <a:buNone/>
            </a:pPr>
            <a:endParaRPr lang="en-US" dirty="0"/>
          </a:p>
        </p:txBody>
      </p:sp>
      <p:sp>
        <p:nvSpPr>
          <p:cNvPr id="4" name="Down Arrow 3"/>
          <p:cNvSpPr/>
          <p:nvPr/>
        </p:nvSpPr>
        <p:spPr>
          <a:xfrm>
            <a:off x="2496312" y="3419856"/>
            <a:ext cx="484632" cy="62179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16458" y="4041648"/>
            <a:ext cx="5628894" cy="2706624"/>
          </a:xfrm>
          <a:prstGeom prst="rect">
            <a:avLst/>
          </a:prstGeom>
          <a:ln>
            <a:solidFill>
              <a:schemeClr val="bg2">
                <a:lumMod val="90000"/>
              </a:schemeClr>
            </a:solidFill>
          </a:ln>
        </p:spPr>
      </p:pic>
      <p:sp>
        <p:nvSpPr>
          <p:cNvPr id="13" name="Rectangle 12"/>
          <p:cNvSpPr/>
          <p:nvPr/>
        </p:nvSpPr>
        <p:spPr>
          <a:xfrm>
            <a:off x="838200" y="4937760"/>
            <a:ext cx="5352288" cy="201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3064" y="5987096"/>
            <a:ext cx="5352288" cy="377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529584" y="4645152"/>
            <a:ext cx="2569464" cy="171907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31 years * 12 months</a:t>
            </a:r>
          </a:p>
          <a:p>
            <a:pPr algn="ctr"/>
            <a:r>
              <a:rPr lang="en-US" b="1" dirty="0">
                <a:solidFill>
                  <a:schemeClr val="tx1"/>
                </a:solidFill>
              </a:rPr>
              <a:t>=</a:t>
            </a:r>
          </a:p>
          <a:p>
            <a:pPr algn="ctr"/>
            <a:r>
              <a:rPr lang="en-US" b="1" dirty="0">
                <a:solidFill>
                  <a:schemeClr val="tx1"/>
                </a:solidFill>
              </a:rPr>
              <a:t>372</a:t>
            </a:r>
          </a:p>
        </p:txBody>
      </p:sp>
      <p:pic>
        <p:nvPicPr>
          <p:cNvPr id="16" name="Picture 15"/>
          <p:cNvPicPr>
            <a:picLocks noChangeAspect="1"/>
          </p:cNvPicPr>
          <p:nvPr/>
        </p:nvPicPr>
        <p:blipFill>
          <a:blip r:embed="rId3"/>
          <a:stretch>
            <a:fillRect/>
          </a:stretch>
        </p:blipFill>
        <p:spPr>
          <a:xfrm>
            <a:off x="7031482" y="2928746"/>
            <a:ext cx="2019300" cy="3819525"/>
          </a:xfrm>
          <a:prstGeom prst="rect">
            <a:avLst/>
          </a:prstGeom>
          <a:ln>
            <a:solidFill>
              <a:schemeClr val="bg2">
                <a:lumMod val="90000"/>
              </a:schemeClr>
            </a:solidFill>
          </a:ln>
        </p:spPr>
      </p:pic>
      <p:sp>
        <p:nvSpPr>
          <p:cNvPr id="17" name="Content Placeholder 2"/>
          <p:cNvSpPr txBox="1">
            <a:spLocks/>
          </p:cNvSpPr>
          <p:nvPr/>
        </p:nvSpPr>
        <p:spPr>
          <a:xfrm>
            <a:off x="6524751" y="861820"/>
            <a:ext cx="5052060" cy="144990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Total countries: 18</a:t>
            </a:r>
          </a:p>
          <a:p>
            <a:pPr lvl="1"/>
            <a:r>
              <a:rPr lang="en-US" dirty="0"/>
              <a:t>Time frame: 31 years</a:t>
            </a:r>
          </a:p>
          <a:p>
            <a:pPr marL="457200" lvl="1" indent="0">
              <a:buNone/>
            </a:pPr>
            <a:r>
              <a:rPr lang="en-US" dirty="0"/>
              <a:t>		       (1987 to 2016)</a:t>
            </a:r>
          </a:p>
          <a:p>
            <a:pPr marL="457200" lvl="1" indent="0">
              <a:buFont typeface="Arial" panose="020B0604020202020204" pitchFamily="34" charset="0"/>
              <a:buNone/>
            </a:pPr>
            <a:endParaRPr lang="en-US" dirty="0"/>
          </a:p>
        </p:txBody>
      </p:sp>
      <p:sp>
        <p:nvSpPr>
          <p:cNvPr id="18" name="Down Arrow 17"/>
          <p:cNvSpPr/>
          <p:nvPr/>
        </p:nvSpPr>
        <p:spPr>
          <a:xfrm rot="16200000">
            <a:off x="6409944" y="3520249"/>
            <a:ext cx="484632" cy="62179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nvGraphicFramePr>
        <p:xfrm>
          <a:off x="9357360" y="2919606"/>
          <a:ext cx="2260600" cy="3819521"/>
        </p:xfrm>
        <a:graphic>
          <a:graphicData uri="http://schemas.openxmlformats.org/drawingml/2006/table">
            <a:tbl>
              <a:tblPr/>
              <a:tblGrid>
                <a:gridCol w="2260600">
                  <a:extLst>
                    <a:ext uri="{9D8B030D-6E8A-4147-A177-3AD203B41FA5}">
                      <a16:colId xmlns:a16="http://schemas.microsoft.com/office/drawing/2014/main" val="20000"/>
                    </a:ext>
                  </a:extLst>
                </a:gridCol>
              </a:tblGrid>
              <a:tr h="292559">
                <a:tc>
                  <a:txBody>
                    <a:bodyPr/>
                    <a:lstStyle/>
                    <a:p>
                      <a:pPr algn="l" fontAlgn="ctr"/>
                      <a:r>
                        <a:rPr lang="en-US" sz="1400" b="1" i="0" u="none" strike="noStrike" dirty="0">
                          <a:solidFill>
                            <a:srgbClr val="000000"/>
                          </a:solidFill>
                          <a:effectLst/>
                          <a:latin typeface="Arial" panose="020B0604020202020204" pitchFamily="34" charset="0"/>
                        </a:rPr>
                        <a:t> Country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559">
                <a:tc>
                  <a:txBody>
                    <a:bodyPr/>
                    <a:lstStyle/>
                    <a:p>
                      <a:pPr algn="l" fontAlgn="ctr"/>
                      <a:r>
                        <a:rPr lang="en-US" sz="1400" b="1" i="0" u="none" strike="noStrike">
                          <a:solidFill>
                            <a:srgbClr val="000000"/>
                          </a:solidFill>
                          <a:effectLst/>
                          <a:latin typeface="Arial" panose="020B0604020202020204" pitchFamily="34" charset="0"/>
                        </a:rPr>
                        <a:t> Year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559">
                <a:tc>
                  <a:txBody>
                    <a:bodyPr/>
                    <a:lstStyle/>
                    <a:p>
                      <a:pPr algn="l" fontAlgn="ctr"/>
                      <a:r>
                        <a:rPr lang="en-US" sz="1400" b="1" i="0" u="none" strike="noStrike">
                          <a:solidFill>
                            <a:srgbClr val="000000"/>
                          </a:solidFill>
                          <a:effectLst/>
                          <a:latin typeface="Arial" panose="020B0604020202020204" pitchFamily="34" charset="0"/>
                        </a:rPr>
                        <a:t> Sex</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559">
                <a:tc>
                  <a:txBody>
                    <a:bodyPr/>
                    <a:lstStyle/>
                    <a:p>
                      <a:pPr algn="l" fontAlgn="ctr"/>
                      <a:r>
                        <a:rPr lang="en-US" sz="1400" b="1" i="0" u="none" strike="noStrike">
                          <a:solidFill>
                            <a:srgbClr val="000000"/>
                          </a:solidFill>
                          <a:effectLst/>
                          <a:latin typeface="Arial" panose="020B0604020202020204" pitchFamily="34" charset="0"/>
                        </a:rPr>
                        <a:t> 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559">
                <a:tc>
                  <a:txBody>
                    <a:bodyPr/>
                    <a:lstStyle/>
                    <a:p>
                      <a:pPr algn="l" fontAlgn="ctr"/>
                      <a:r>
                        <a:rPr lang="en-US" sz="1400" b="1" i="0" u="none" strike="noStrike">
                          <a:solidFill>
                            <a:srgbClr val="000000"/>
                          </a:solidFill>
                          <a:effectLst/>
                          <a:latin typeface="Arial" panose="020B0604020202020204" pitchFamily="34" charset="0"/>
                        </a:rPr>
                        <a:t> Suicides_No</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559">
                <a:tc>
                  <a:txBody>
                    <a:bodyPr/>
                    <a:lstStyle/>
                    <a:p>
                      <a:pPr algn="l" fontAlgn="ctr"/>
                      <a:r>
                        <a:rPr lang="en-US" sz="1400" b="1" i="0" u="none" strike="noStrike">
                          <a:solidFill>
                            <a:srgbClr val="000000"/>
                          </a:solidFill>
                          <a:effectLst/>
                          <a:latin typeface="Arial" panose="020B0604020202020204" pitchFamily="34" charset="0"/>
                        </a:rPr>
                        <a:t> Population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559">
                <a:tc>
                  <a:txBody>
                    <a:bodyPr/>
                    <a:lstStyle/>
                    <a:p>
                      <a:pPr algn="l" fontAlgn="ctr"/>
                      <a:r>
                        <a:rPr lang="en-US" sz="1400" b="1" i="0" u="none" strike="noStrike">
                          <a:solidFill>
                            <a:srgbClr val="000000"/>
                          </a:solidFill>
                          <a:effectLst/>
                          <a:latin typeface="Arial" panose="020B0604020202020204" pitchFamily="34" charset="0"/>
                        </a:rPr>
                        <a:t> Suicides/100K Pop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2559">
                <a:tc>
                  <a:txBody>
                    <a:bodyPr/>
                    <a:lstStyle/>
                    <a:p>
                      <a:pPr algn="l" fontAlgn="ctr"/>
                      <a:r>
                        <a:rPr lang="en-US" sz="1400" b="1" i="0" u="none" strike="noStrike">
                          <a:solidFill>
                            <a:srgbClr val="000000"/>
                          </a:solidFill>
                          <a:effectLst/>
                          <a:latin typeface="Arial" panose="020B0604020202020204" pitchFamily="34" charset="0"/>
                        </a:rPr>
                        <a:t> Country-Year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2559">
                <a:tc>
                  <a:txBody>
                    <a:bodyPr/>
                    <a:lstStyle/>
                    <a:p>
                      <a:pPr algn="l" fontAlgn="ctr"/>
                      <a:r>
                        <a:rPr lang="en-US" sz="1400" b="1" i="0" u="none" strike="noStrike">
                          <a:solidFill>
                            <a:srgbClr val="000000"/>
                          </a:solidFill>
                          <a:effectLst/>
                          <a:latin typeface="Arial" panose="020B0604020202020204" pitchFamily="34" charset="0"/>
                        </a:rPr>
                        <a:t> Hdi For Year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2559">
                <a:tc>
                  <a:txBody>
                    <a:bodyPr/>
                    <a:lstStyle/>
                    <a:p>
                      <a:pPr algn="l" fontAlgn="ctr"/>
                      <a:r>
                        <a:rPr lang="en-US" sz="1400" b="1" i="0" u="none" strike="noStrike">
                          <a:solidFill>
                            <a:srgbClr val="000000"/>
                          </a:solidFill>
                          <a:effectLst/>
                          <a:latin typeface="Arial" panose="020B0604020202020204" pitchFamily="34" charset="0"/>
                        </a:rPr>
                        <a:t> Gdp_For_Year ($)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0686">
                <a:tc>
                  <a:txBody>
                    <a:bodyPr/>
                    <a:lstStyle/>
                    <a:p>
                      <a:pPr algn="l" fontAlgn="ctr"/>
                      <a:r>
                        <a:rPr lang="en-US" sz="1400" b="1" i="0" u="none" strike="noStrike">
                          <a:solidFill>
                            <a:srgbClr val="000000"/>
                          </a:solidFill>
                          <a:effectLst/>
                          <a:latin typeface="Arial" panose="020B0604020202020204" pitchFamily="34" charset="0"/>
                        </a:rPr>
                        <a:t> Gdp_Per_Capita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2559">
                <a:tc>
                  <a:txBody>
                    <a:bodyPr/>
                    <a:lstStyle/>
                    <a:p>
                      <a:pPr algn="l" fontAlgn="ctr"/>
                      <a:r>
                        <a:rPr lang="en-US" sz="1400" b="1" i="0" u="none" strike="noStrike">
                          <a:solidFill>
                            <a:srgbClr val="000000"/>
                          </a:solidFill>
                          <a:effectLst/>
                          <a:latin typeface="Arial" panose="020B0604020202020204" pitchFamily="34" charset="0"/>
                        </a:rPr>
                        <a:t> Generation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0686">
                <a:tc>
                  <a:txBody>
                    <a:bodyPr/>
                    <a:lstStyle/>
                    <a:p>
                      <a:pPr algn="l" fontAlgn="ctr"/>
                      <a:r>
                        <a:rPr lang="en-US" sz="1400" b="1" i="0" u="none" strike="noStrike" dirty="0">
                          <a:solidFill>
                            <a:srgbClr val="000000"/>
                          </a:solidFill>
                          <a:effectLst/>
                          <a:latin typeface="Arial" panose="020B0604020202020204" pitchFamily="34" charset="0"/>
                        </a:rPr>
                        <a:t> Continent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21" name="TextBox 20"/>
          <p:cNvSpPr txBox="1"/>
          <p:nvPr/>
        </p:nvSpPr>
        <p:spPr>
          <a:xfrm>
            <a:off x="7031482" y="2543356"/>
            <a:ext cx="2019299" cy="369332"/>
          </a:xfrm>
          <a:prstGeom prst="rect">
            <a:avLst/>
          </a:prstGeom>
          <a:solidFill>
            <a:schemeClr val="accent2">
              <a:lumMod val="60000"/>
              <a:lumOff val="40000"/>
            </a:schemeClr>
          </a:solidFill>
          <a:ln>
            <a:solidFill>
              <a:schemeClr val="bg2">
                <a:lumMod val="90000"/>
              </a:schemeClr>
            </a:solidFill>
          </a:ln>
        </p:spPr>
        <p:txBody>
          <a:bodyPr wrap="square" rtlCol="0">
            <a:spAutoFit/>
          </a:bodyPr>
          <a:lstStyle/>
          <a:p>
            <a:r>
              <a:rPr lang="en-US" b="1" dirty="0"/>
              <a:t>Final country list</a:t>
            </a:r>
          </a:p>
        </p:txBody>
      </p:sp>
      <p:sp>
        <p:nvSpPr>
          <p:cNvPr id="22" name="TextBox 21"/>
          <p:cNvSpPr txBox="1"/>
          <p:nvPr/>
        </p:nvSpPr>
        <p:spPr>
          <a:xfrm>
            <a:off x="9357360" y="2548468"/>
            <a:ext cx="2260600" cy="369332"/>
          </a:xfrm>
          <a:prstGeom prst="rect">
            <a:avLst/>
          </a:prstGeom>
          <a:solidFill>
            <a:schemeClr val="accent2">
              <a:lumMod val="60000"/>
              <a:lumOff val="40000"/>
            </a:schemeClr>
          </a:solidFill>
          <a:ln>
            <a:solidFill>
              <a:schemeClr val="bg2">
                <a:lumMod val="90000"/>
              </a:schemeClr>
            </a:solidFill>
          </a:ln>
        </p:spPr>
        <p:txBody>
          <a:bodyPr wrap="square" rtlCol="0">
            <a:spAutoFit/>
          </a:bodyPr>
          <a:lstStyle/>
          <a:p>
            <a:r>
              <a:rPr lang="en-US" b="1" dirty="0"/>
              <a:t>Final column list</a:t>
            </a:r>
          </a:p>
        </p:txBody>
      </p:sp>
    </p:spTree>
    <p:extLst>
      <p:ext uri="{BB962C8B-B14F-4D97-AF65-F5344CB8AC3E}">
        <p14:creationId xmlns:p14="http://schemas.microsoft.com/office/powerpoint/2010/main" val="267716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61" y="0"/>
            <a:ext cx="10515600" cy="1325563"/>
          </a:xfrm>
        </p:spPr>
        <p:txBody>
          <a:bodyPr/>
          <a:lstStyle/>
          <a:p>
            <a:r>
              <a:rPr lang="en-US" dirty="0"/>
              <a:t>Suicide Rate by Age Group</a:t>
            </a:r>
          </a:p>
        </p:txBody>
      </p:sp>
      <p:sp>
        <p:nvSpPr>
          <p:cNvPr id="8" name="TextBox 7"/>
          <p:cNvSpPr txBox="1"/>
          <p:nvPr/>
        </p:nvSpPr>
        <p:spPr>
          <a:xfrm>
            <a:off x="8695945" y="1242914"/>
            <a:ext cx="3374136" cy="3170099"/>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suicide rate increases systematically/proportionally with age increase.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Lowest age group- Lowest suicide rate.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Highest age group – Highest suicide rate</a:t>
            </a:r>
          </a:p>
        </p:txBody>
      </p:sp>
      <p:pic>
        <p:nvPicPr>
          <p:cNvPr id="9" name="Picture 8"/>
          <p:cNvPicPr>
            <a:picLocks noChangeAspect="1"/>
          </p:cNvPicPr>
          <p:nvPr/>
        </p:nvPicPr>
        <p:blipFill>
          <a:blip r:embed="rId2"/>
          <a:stretch>
            <a:fillRect/>
          </a:stretch>
        </p:blipFill>
        <p:spPr>
          <a:xfrm>
            <a:off x="19813" y="1325563"/>
            <a:ext cx="8410955" cy="5011229"/>
          </a:xfrm>
          <a:prstGeom prst="rect">
            <a:avLst/>
          </a:prstGeom>
          <a:ln>
            <a:solidFill>
              <a:schemeClr val="bg2">
                <a:lumMod val="75000"/>
              </a:schemeClr>
            </a:solidFill>
          </a:ln>
        </p:spPr>
      </p:pic>
    </p:spTree>
    <p:extLst>
      <p:ext uri="{BB962C8B-B14F-4D97-AF65-F5344CB8AC3E}">
        <p14:creationId xmlns:p14="http://schemas.microsoft.com/office/powerpoint/2010/main" val="427052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663" y="3876738"/>
            <a:ext cx="5487650" cy="2847460"/>
          </a:xfrm>
          <a:prstGeom prst="rect">
            <a:avLst/>
          </a:prstGeom>
          <a:ln>
            <a:solidFill>
              <a:schemeClr val="bg2">
                <a:lumMod val="75000"/>
              </a:schemeClr>
            </a:solid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11" y="914083"/>
            <a:ext cx="5487650" cy="2734373"/>
          </a:xfrm>
          <a:prstGeom prst="rect">
            <a:avLst/>
          </a:prstGeom>
          <a:ln>
            <a:solidFill>
              <a:schemeClr val="bg2">
                <a:lumMod val="75000"/>
              </a:schemeClr>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05" y="3876738"/>
            <a:ext cx="5697962" cy="2853233"/>
          </a:xfrm>
          <a:prstGeom prst="rect">
            <a:avLst/>
          </a:prstGeom>
          <a:ln>
            <a:solidFill>
              <a:schemeClr val="bg2">
                <a:lumMod val="75000"/>
              </a:schemeClr>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004" y="914083"/>
            <a:ext cx="5487650" cy="2734373"/>
          </a:xfrm>
          <a:prstGeom prst="rect">
            <a:avLst/>
          </a:prstGeom>
          <a:ln>
            <a:solidFill>
              <a:schemeClr val="bg2">
                <a:lumMod val="75000"/>
              </a:schemeClr>
            </a:solidFill>
          </a:ln>
        </p:spPr>
      </p:pic>
      <p:sp>
        <p:nvSpPr>
          <p:cNvPr id="2" name="Title 1"/>
          <p:cNvSpPr>
            <a:spLocks noGrp="1"/>
          </p:cNvSpPr>
          <p:nvPr>
            <p:ph type="title"/>
          </p:nvPr>
        </p:nvSpPr>
        <p:spPr>
          <a:xfrm>
            <a:off x="0" y="77249"/>
            <a:ext cx="10515600" cy="722693"/>
          </a:xfrm>
        </p:spPr>
        <p:txBody>
          <a:bodyPr/>
          <a:lstStyle/>
          <a:p>
            <a:r>
              <a:rPr lang="en-US" dirty="0"/>
              <a:t>Top 5 Countries by Year</a:t>
            </a:r>
          </a:p>
        </p:txBody>
      </p:sp>
      <p:sp>
        <p:nvSpPr>
          <p:cNvPr id="6" name="TextBox 5"/>
          <p:cNvSpPr txBox="1"/>
          <p:nvPr/>
        </p:nvSpPr>
        <p:spPr>
          <a:xfrm>
            <a:off x="181004" y="3279124"/>
            <a:ext cx="780913" cy="369332"/>
          </a:xfrm>
          <a:prstGeom prst="rect">
            <a:avLst/>
          </a:prstGeom>
          <a:solidFill>
            <a:schemeClr val="accent2"/>
          </a:solidFill>
        </p:spPr>
        <p:txBody>
          <a:bodyPr wrap="square" rtlCol="0">
            <a:spAutoFit/>
          </a:bodyPr>
          <a:lstStyle/>
          <a:p>
            <a:r>
              <a:rPr lang="en-US" dirty="0"/>
              <a:t>1985</a:t>
            </a:r>
          </a:p>
        </p:txBody>
      </p:sp>
      <p:sp>
        <p:nvSpPr>
          <p:cNvPr id="7" name="TextBox 6"/>
          <p:cNvSpPr txBox="1"/>
          <p:nvPr/>
        </p:nvSpPr>
        <p:spPr>
          <a:xfrm>
            <a:off x="181005" y="6354866"/>
            <a:ext cx="780913" cy="369332"/>
          </a:xfrm>
          <a:prstGeom prst="rect">
            <a:avLst/>
          </a:prstGeom>
          <a:solidFill>
            <a:schemeClr val="accent2"/>
          </a:solidFill>
        </p:spPr>
        <p:txBody>
          <a:bodyPr wrap="square" rtlCol="0">
            <a:spAutoFit/>
          </a:bodyPr>
          <a:lstStyle/>
          <a:p>
            <a:r>
              <a:rPr lang="en-US" dirty="0"/>
              <a:t>1995</a:t>
            </a:r>
          </a:p>
        </p:txBody>
      </p:sp>
      <p:sp>
        <p:nvSpPr>
          <p:cNvPr id="8" name="TextBox 7"/>
          <p:cNvSpPr txBox="1"/>
          <p:nvPr/>
        </p:nvSpPr>
        <p:spPr>
          <a:xfrm>
            <a:off x="6040511" y="3279124"/>
            <a:ext cx="802249" cy="369332"/>
          </a:xfrm>
          <a:prstGeom prst="rect">
            <a:avLst/>
          </a:prstGeom>
          <a:solidFill>
            <a:schemeClr val="accent2"/>
          </a:solidFill>
        </p:spPr>
        <p:txBody>
          <a:bodyPr wrap="square" rtlCol="0">
            <a:spAutoFit/>
          </a:bodyPr>
          <a:lstStyle/>
          <a:p>
            <a:r>
              <a:rPr lang="en-US" dirty="0"/>
              <a:t>2005</a:t>
            </a:r>
          </a:p>
        </p:txBody>
      </p:sp>
      <p:sp>
        <p:nvSpPr>
          <p:cNvPr id="9" name="TextBox 8"/>
          <p:cNvSpPr txBox="1"/>
          <p:nvPr/>
        </p:nvSpPr>
        <p:spPr>
          <a:xfrm>
            <a:off x="6113663" y="6354866"/>
            <a:ext cx="826633" cy="369332"/>
          </a:xfrm>
          <a:prstGeom prst="rect">
            <a:avLst/>
          </a:prstGeom>
          <a:solidFill>
            <a:schemeClr val="accent2"/>
          </a:solidFill>
        </p:spPr>
        <p:txBody>
          <a:bodyPr wrap="square" rtlCol="0">
            <a:spAutoFit/>
          </a:bodyPr>
          <a:lstStyle/>
          <a:p>
            <a:r>
              <a:rPr lang="en-US" dirty="0"/>
              <a:t>2015</a:t>
            </a:r>
          </a:p>
        </p:txBody>
      </p:sp>
    </p:spTree>
    <p:extLst>
      <p:ext uri="{BB962C8B-B14F-4D97-AF65-F5344CB8AC3E}">
        <p14:creationId xmlns:p14="http://schemas.microsoft.com/office/powerpoint/2010/main" val="299928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503" y="3794760"/>
            <a:ext cx="5791825" cy="2929438"/>
          </a:xfrm>
          <a:prstGeom prst="rect">
            <a:avLst/>
          </a:prstGeom>
          <a:ln>
            <a:solidFill>
              <a:schemeClr val="bg2">
                <a:lumMod val="75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502" y="685801"/>
            <a:ext cx="5791825" cy="2962656"/>
          </a:xfrm>
          <a:prstGeom prst="rect">
            <a:avLst/>
          </a:prstGeom>
          <a:ln>
            <a:solidFill>
              <a:schemeClr val="bg2">
                <a:lumMod val="75000"/>
              </a:schemeClr>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05" y="1636299"/>
            <a:ext cx="5487650" cy="4480877"/>
          </a:xfrm>
          <a:prstGeom prst="rect">
            <a:avLst/>
          </a:prstGeom>
          <a:ln>
            <a:solidFill>
              <a:schemeClr val="bg2">
                <a:lumMod val="75000"/>
              </a:schemeClr>
            </a:solidFill>
          </a:ln>
        </p:spPr>
      </p:pic>
      <p:sp>
        <p:nvSpPr>
          <p:cNvPr id="2" name="Title 1"/>
          <p:cNvSpPr>
            <a:spLocks noGrp="1"/>
          </p:cNvSpPr>
          <p:nvPr>
            <p:ph type="title"/>
          </p:nvPr>
        </p:nvSpPr>
        <p:spPr>
          <a:xfrm>
            <a:off x="0" y="0"/>
            <a:ext cx="10515600" cy="722693"/>
          </a:xfrm>
        </p:spPr>
        <p:txBody>
          <a:bodyPr/>
          <a:lstStyle/>
          <a:p>
            <a:r>
              <a:rPr lang="en-US" dirty="0"/>
              <a:t>Top 5 Countries by North America</a:t>
            </a:r>
          </a:p>
        </p:txBody>
      </p:sp>
      <p:sp>
        <p:nvSpPr>
          <p:cNvPr id="7" name="TextBox 6"/>
          <p:cNvSpPr txBox="1"/>
          <p:nvPr/>
        </p:nvSpPr>
        <p:spPr>
          <a:xfrm>
            <a:off x="181005" y="5747844"/>
            <a:ext cx="780913" cy="369332"/>
          </a:xfrm>
          <a:prstGeom prst="rect">
            <a:avLst/>
          </a:prstGeom>
          <a:solidFill>
            <a:schemeClr val="accent2"/>
          </a:solidFill>
        </p:spPr>
        <p:txBody>
          <a:bodyPr wrap="square" rtlCol="0">
            <a:spAutoFit/>
          </a:bodyPr>
          <a:lstStyle/>
          <a:p>
            <a:r>
              <a:rPr lang="en-US" dirty="0"/>
              <a:t>1995</a:t>
            </a:r>
          </a:p>
        </p:txBody>
      </p:sp>
      <p:sp>
        <p:nvSpPr>
          <p:cNvPr id="8" name="TextBox 7"/>
          <p:cNvSpPr txBox="1"/>
          <p:nvPr/>
        </p:nvSpPr>
        <p:spPr>
          <a:xfrm>
            <a:off x="5976503" y="3279125"/>
            <a:ext cx="802249" cy="369332"/>
          </a:xfrm>
          <a:prstGeom prst="rect">
            <a:avLst/>
          </a:prstGeom>
          <a:solidFill>
            <a:schemeClr val="accent2"/>
          </a:solidFill>
        </p:spPr>
        <p:txBody>
          <a:bodyPr wrap="square" rtlCol="0">
            <a:spAutoFit/>
          </a:bodyPr>
          <a:lstStyle/>
          <a:p>
            <a:r>
              <a:rPr lang="en-US" dirty="0"/>
              <a:t>2005</a:t>
            </a:r>
          </a:p>
        </p:txBody>
      </p:sp>
      <p:sp>
        <p:nvSpPr>
          <p:cNvPr id="9" name="TextBox 8"/>
          <p:cNvSpPr txBox="1"/>
          <p:nvPr/>
        </p:nvSpPr>
        <p:spPr>
          <a:xfrm>
            <a:off x="5976503" y="6354866"/>
            <a:ext cx="826633" cy="369332"/>
          </a:xfrm>
          <a:prstGeom prst="rect">
            <a:avLst/>
          </a:prstGeom>
          <a:solidFill>
            <a:schemeClr val="accent2"/>
          </a:solidFill>
        </p:spPr>
        <p:txBody>
          <a:bodyPr wrap="square" rtlCol="0">
            <a:spAutoFit/>
          </a:bodyPr>
          <a:lstStyle/>
          <a:p>
            <a:r>
              <a:rPr lang="en-US" dirty="0"/>
              <a:t>2015</a:t>
            </a:r>
          </a:p>
        </p:txBody>
      </p:sp>
    </p:spTree>
    <p:extLst>
      <p:ext uri="{BB962C8B-B14F-4D97-AF65-F5344CB8AC3E}">
        <p14:creationId xmlns:p14="http://schemas.microsoft.com/office/powerpoint/2010/main" val="2312737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 y="295564"/>
            <a:ext cx="10515600" cy="1029999"/>
          </a:xfrm>
        </p:spPr>
        <p:txBody>
          <a:bodyPr/>
          <a:lstStyle/>
          <a:p>
            <a:r>
              <a:rPr lang="en-US" dirty="0"/>
              <a:t>Correlation Matrix</a:t>
            </a:r>
          </a:p>
        </p:txBody>
      </p:sp>
      <p:pic>
        <p:nvPicPr>
          <p:cNvPr id="4" name="Picture 3"/>
          <p:cNvPicPr>
            <a:picLocks noChangeAspect="1"/>
          </p:cNvPicPr>
          <p:nvPr/>
        </p:nvPicPr>
        <p:blipFill>
          <a:blip r:embed="rId2"/>
          <a:stretch>
            <a:fillRect/>
          </a:stretch>
        </p:blipFill>
        <p:spPr>
          <a:xfrm>
            <a:off x="173976" y="1761173"/>
            <a:ext cx="5821200" cy="4370070"/>
          </a:xfrm>
          <a:prstGeom prst="rect">
            <a:avLst/>
          </a:prstGeom>
          <a:ln>
            <a:solidFill>
              <a:schemeClr val="bg2">
                <a:lumMod val="75000"/>
              </a:schemeClr>
            </a:solidFill>
          </a:ln>
        </p:spPr>
      </p:pic>
      <p:sp>
        <p:nvSpPr>
          <p:cNvPr id="5" name="Rectangle 4"/>
          <p:cNvSpPr/>
          <p:nvPr/>
        </p:nvSpPr>
        <p:spPr>
          <a:xfrm>
            <a:off x="367855" y="3434842"/>
            <a:ext cx="4852416" cy="47548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4880188" y="3110738"/>
            <a:ext cx="390144" cy="42062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1941378" y="3110738"/>
            <a:ext cx="390144" cy="42062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3106427" y="3119374"/>
            <a:ext cx="390144" cy="42062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960" y="1435291"/>
            <a:ext cx="4884570" cy="4695952"/>
          </a:xfrm>
          <a:prstGeom prst="rect">
            <a:avLst/>
          </a:prstGeom>
          <a:ln>
            <a:solidFill>
              <a:schemeClr val="bg2">
                <a:lumMod val="90000"/>
              </a:schemeClr>
            </a:solidFill>
          </a:ln>
        </p:spPr>
      </p:pic>
    </p:spTree>
    <p:extLst>
      <p:ext uri="{BB962C8B-B14F-4D97-AF65-F5344CB8AC3E}">
        <p14:creationId xmlns:p14="http://schemas.microsoft.com/office/powerpoint/2010/main" val="93952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81" y="295009"/>
            <a:ext cx="10515600" cy="682625"/>
          </a:xfrm>
        </p:spPr>
        <p:txBody>
          <a:bodyPr>
            <a:normAutofit fontScale="90000"/>
          </a:bodyPr>
          <a:lstStyle/>
          <a:p>
            <a:r>
              <a:rPr lang="en-US" dirty="0"/>
              <a:t>Suicide Rate versus GDP by Country</a:t>
            </a:r>
          </a:p>
        </p:txBody>
      </p:sp>
      <p:pic>
        <p:nvPicPr>
          <p:cNvPr id="4" name="Picture 3"/>
          <p:cNvPicPr>
            <a:picLocks noChangeAspect="1"/>
          </p:cNvPicPr>
          <p:nvPr/>
        </p:nvPicPr>
        <p:blipFill>
          <a:blip r:embed="rId2"/>
          <a:stretch>
            <a:fillRect/>
          </a:stretch>
        </p:blipFill>
        <p:spPr>
          <a:xfrm>
            <a:off x="271462" y="1347787"/>
            <a:ext cx="3814763" cy="2357271"/>
          </a:xfrm>
          <a:prstGeom prst="rect">
            <a:avLst/>
          </a:prstGeom>
          <a:ln>
            <a:solidFill>
              <a:schemeClr val="bg2">
                <a:lumMod val="90000"/>
              </a:schemeClr>
            </a:solidFill>
          </a:ln>
        </p:spPr>
      </p:pic>
      <p:sp>
        <p:nvSpPr>
          <p:cNvPr id="5" name="TextBox 4"/>
          <p:cNvSpPr txBox="1"/>
          <p:nvPr/>
        </p:nvSpPr>
        <p:spPr>
          <a:xfrm>
            <a:off x="2933126" y="2965573"/>
            <a:ext cx="809625" cy="369332"/>
          </a:xfrm>
          <a:prstGeom prst="rect">
            <a:avLst/>
          </a:prstGeom>
          <a:solidFill>
            <a:schemeClr val="accent2">
              <a:lumMod val="40000"/>
              <a:lumOff val="60000"/>
            </a:schemeClr>
          </a:solidFill>
        </p:spPr>
        <p:txBody>
          <a:bodyPr wrap="square" rtlCol="0">
            <a:spAutoFit/>
          </a:bodyPr>
          <a:lstStyle/>
          <a:p>
            <a:r>
              <a:rPr lang="en-US" dirty="0"/>
              <a:t>USA</a:t>
            </a:r>
          </a:p>
        </p:txBody>
      </p:sp>
      <p:pic>
        <p:nvPicPr>
          <p:cNvPr id="6" name="Picture 5"/>
          <p:cNvPicPr>
            <a:picLocks noChangeAspect="1"/>
          </p:cNvPicPr>
          <p:nvPr/>
        </p:nvPicPr>
        <p:blipFill>
          <a:blip r:embed="rId3"/>
          <a:stretch>
            <a:fillRect/>
          </a:stretch>
        </p:blipFill>
        <p:spPr>
          <a:xfrm>
            <a:off x="295781" y="3913144"/>
            <a:ext cx="3819019" cy="2638592"/>
          </a:xfrm>
          <a:prstGeom prst="rect">
            <a:avLst/>
          </a:prstGeom>
          <a:ln>
            <a:solidFill>
              <a:schemeClr val="bg2">
                <a:lumMod val="90000"/>
              </a:schemeClr>
            </a:solidFill>
          </a:ln>
        </p:spPr>
      </p:pic>
      <p:sp>
        <p:nvSpPr>
          <p:cNvPr id="9" name="TextBox 8"/>
          <p:cNvSpPr txBox="1"/>
          <p:nvPr/>
        </p:nvSpPr>
        <p:spPr>
          <a:xfrm>
            <a:off x="3390899" y="5741944"/>
            <a:ext cx="561975" cy="369332"/>
          </a:xfrm>
          <a:prstGeom prst="rect">
            <a:avLst/>
          </a:prstGeom>
          <a:solidFill>
            <a:schemeClr val="accent2">
              <a:lumMod val="40000"/>
              <a:lumOff val="60000"/>
            </a:schemeClr>
          </a:solidFill>
        </p:spPr>
        <p:txBody>
          <a:bodyPr wrap="square" rtlCol="0">
            <a:spAutoFit/>
          </a:bodyPr>
          <a:lstStyle/>
          <a:p>
            <a:r>
              <a:rPr lang="en-US" dirty="0"/>
              <a:t>UK</a:t>
            </a:r>
          </a:p>
        </p:txBody>
      </p:sp>
      <p:pic>
        <p:nvPicPr>
          <p:cNvPr id="10" name="Picture 9"/>
          <p:cNvPicPr>
            <a:picLocks noChangeAspect="1"/>
          </p:cNvPicPr>
          <p:nvPr/>
        </p:nvPicPr>
        <p:blipFill>
          <a:blip r:embed="rId4"/>
          <a:stretch>
            <a:fillRect/>
          </a:stretch>
        </p:blipFill>
        <p:spPr>
          <a:xfrm>
            <a:off x="4151752" y="1347787"/>
            <a:ext cx="3849247" cy="2357271"/>
          </a:xfrm>
          <a:prstGeom prst="rect">
            <a:avLst/>
          </a:prstGeom>
          <a:ln>
            <a:solidFill>
              <a:schemeClr val="bg2">
                <a:lumMod val="90000"/>
              </a:schemeClr>
            </a:solidFill>
          </a:ln>
        </p:spPr>
      </p:pic>
      <p:sp>
        <p:nvSpPr>
          <p:cNvPr id="11" name="TextBox 10"/>
          <p:cNvSpPr txBox="1"/>
          <p:nvPr/>
        </p:nvSpPr>
        <p:spPr>
          <a:xfrm>
            <a:off x="6512718" y="2897659"/>
            <a:ext cx="1390650" cy="369332"/>
          </a:xfrm>
          <a:prstGeom prst="rect">
            <a:avLst/>
          </a:prstGeom>
          <a:solidFill>
            <a:schemeClr val="accent2">
              <a:lumMod val="40000"/>
              <a:lumOff val="60000"/>
            </a:schemeClr>
          </a:solidFill>
        </p:spPr>
        <p:txBody>
          <a:bodyPr wrap="square" rtlCol="0">
            <a:spAutoFit/>
          </a:bodyPr>
          <a:lstStyle/>
          <a:p>
            <a:r>
              <a:rPr lang="en-US" dirty="0"/>
              <a:t>Argentina</a:t>
            </a:r>
          </a:p>
        </p:txBody>
      </p:sp>
      <p:pic>
        <p:nvPicPr>
          <p:cNvPr id="12" name="Picture 11"/>
          <p:cNvPicPr>
            <a:picLocks noChangeAspect="1"/>
          </p:cNvPicPr>
          <p:nvPr/>
        </p:nvPicPr>
        <p:blipFill>
          <a:blip r:embed="rId5"/>
          <a:stretch>
            <a:fillRect/>
          </a:stretch>
        </p:blipFill>
        <p:spPr>
          <a:xfrm>
            <a:off x="4151753" y="3913144"/>
            <a:ext cx="3849247" cy="2638592"/>
          </a:xfrm>
          <a:prstGeom prst="rect">
            <a:avLst/>
          </a:prstGeom>
          <a:ln>
            <a:solidFill>
              <a:schemeClr val="bg2">
                <a:lumMod val="90000"/>
              </a:schemeClr>
            </a:solidFill>
          </a:ln>
        </p:spPr>
      </p:pic>
      <p:sp>
        <p:nvSpPr>
          <p:cNvPr id="13" name="TextBox 12"/>
          <p:cNvSpPr txBox="1"/>
          <p:nvPr/>
        </p:nvSpPr>
        <p:spPr>
          <a:xfrm>
            <a:off x="7017037" y="5732419"/>
            <a:ext cx="840582" cy="369332"/>
          </a:xfrm>
          <a:prstGeom prst="rect">
            <a:avLst/>
          </a:prstGeom>
          <a:solidFill>
            <a:schemeClr val="accent2">
              <a:lumMod val="40000"/>
              <a:lumOff val="60000"/>
            </a:schemeClr>
          </a:solidFill>
        </p:spPr>
        <p:txBody>
          <a:bodyPr wrap="square" rtlCol="0">
            <a:spAutoFit/>
          </a:bodyPr>
          <a:lstStyle/>
          <a:p>
            <a:r>
              <a:rPr lang="en-US" dirty="0"/>
              <a:t>Japan</a:t>
            </a:r>
          </a:p>
        </p:txBody>
      </p:sp>
      <p:pic>
        <p:nvPicPr>
          <p:cNvPr id="14" name="Picture 13"/>
          <p:cNvPicPr>
            <a:picLocks noChangeAspect="1"/>
          </p:cNvPicPr>
          <p:nvPr/>
        </p:nvPicPr>
        <p:blipFill>
          <a:blip r:embed="rId6"/>
          <a:stretch>
            <a:fillRect/>
          </a:stretch>
        </p:blipFill>
        <p:spPr>
          <a:xfrm>
            <a:off x="8162923" y="1347787"/>
            <a:ext cx="3761396" cy="2362141"/>
          </a:xfrm>
          <a:prstGeom prst="rect">
            <a:avLst/>
          </a:prstGeom>
          <a:ln>
            <a:solidFill>
              <a:schemeClr val="bg2">
                <a:lumMod val="90000"/>
              </a:schemeClr>
            </a:solidFill>
          </a:ln>
        </p:spPr>
      </p:pic>
      <p:sp>
        <p:nvSpPr>
          <p:cNvPr id="15" name="TextBox 14"/>
          <p:cNvSpPr txBox="1"/>
          <p:nvPr/>
        </p:nvSpPr>
        <p:spPr>
          <a:xfrm>
            <a:off x="10932318" y="2907184"/>
            <a:ext cx="821532" cy="369332"/>
          </a:xfrm>
          <a:prstGeom prst="rect">
            <a:avLst/>
          </a:prstGeom>
          <a:solidFill>
            <a:schemeClr val="accent2">
              <a:lumMod val="40000"/>
              <a:lumOff val="60000"/>
            </a:schemeClr>
          </a:solidFill>
        </p:spPr>
        <p:txBody>
          <a:bodyPr wrap="square" rtlCol="0">
            <a:spAutoFit/>
          </a:bodyPr>
          <a:lstStyle/>
          <a:p>
            <a:r>
              <a:rPr lang="en-US" dirty="0"/>
              <a:t>Brazil</a:t>
            </a:r>
          </a:p>
        </p:txBody>
      </p:sp>
      <p:pic>
        <p:nvPicPr>
          <p:cNvPr id="16" name="Picture 15"/>
          <p:cNvPicPr>
            <a:picLocks noChangeAspect="1"/>
          </p:cNvPicPr>
          <p:nvPr/>
        </p:nvPicPr>
        <p:blipFill>
          <a:blip r:embed="rId7"/>
          <a:stretch>
            <a:fillRect/>
          </a:stretch>
        </p:blipFill>
        <p:spPr>
          <a:xfrm>
            <a:off x="8162922" y="3913144"/>
            <a:ext cx="3761397" cy="2638592"/>
          </a:xfrm>
          <a:prstGeom prst="rect">
            <a:avLst/>
          </a:prstGeom>
          <a:ln>
            <a:solidFill>
              <a:schemeClr val="bg2">
                <a:lumMod val="90000"/>
              </a:schemeClr>
            </a:solidFill>
          </a:ln>
        </p:spPr>
      </p:pic>
      <p:sp>
        <p:nvSpPr>
          <p:cNvPr id="17" name="TextBox 16"/>
          <p:cNvSpPr txBox="1"/>
          <p:nvPr/>
        </p:nvSpPr>
        <p:spPr>
          <a:xfrm>
            <a:off x="10544175" y="5713369"/>
            <a:ext cx="1181100" cy="369332"/>
          </a:xfrm>
          <a:prstGeom prst="rect">
            <a:avLst/>
          </a:prstGeom>
          <a:solidFill>
            <a:schemeClr val="accent2">
              <a:lumMod val="40000"/>
              <a:lumOff val="60000"/>
            </a:schemeClr>
          </a:solidFill>
        </p:spPr>
        <p:txBody>
          <a:bodyPr wrap="square" rtlCol="0">
            <a:spAutoFit/>
          </a:bodyPr>
          <a:lstStyle/>
          <a:p>
            <a:r>
              <a:rPr lang="en-US" dirty="0"/>
              <a:t>Singapore</a:t>
            </a:r>
          </a:p>
        </p:txBody>
      </p:sp>
    </p:spTree>
    <p:extLst>
      <p:ext uri="{BB962C8B-B14F-4D97-AF65-F5344CB8AC3E}">
        <p14:creationId xmlns:p14="http://schemas.microsoft.com/office/powerpoint/2010/main" val="383093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0649"/>
          </a:xfrm>
        </p:spPr>
        <p:txBody>
          <a:bodyPr/>
          <a:lstStyle/>
          <a:p>
            <a:r>
              <a:rPr lang="en-US" dirty="0"/>
              <a:t>Multivariate Regression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31" y="2688336"/>
            <a:ext cx="5561997" cy="3636264"/>
          </a:xfrm>
          <a:ln>
            <a:solidFill>
              <a:schemeClr val="bg2">
                <a:lumMod val="7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947" y="2688336"/>
            <a:ext cx="4831080" cy="3636264"/>
          </a:xfrm>
          <a:prstGeom prst="rect">
            <a:avLst/>
          </a:prstGeom>
          <a:ln>
            <a:solidFill>
              <a:schemeClr val="bg2">
                <a:lumMod val="75000"/>
              </a:schemeClr>
            </a:solidFill>
          </a:ln>
        </p:spPr>
      </p:pic>
      <p:sp>
        <p:nvSpPr>
          <p:cNvPr id="8" name="TextBox 7"/>
          <p:cNvSpPr txBox="1"/>
          <p:nvPr/>
        </p:nvSpPr>
        <p:spPr>
          <a:xfrm>
            <a:off x="186531" y="2688336"/>
            <a:ext cx="2019299" cy="369332"/>
          </a:xfrm>
          <a:prstGeom prst="rect">
            <a:avLst/>
          </a:prstGeom>
          <a:solidFill>
            <a:schemeClr val="accent2">
              <a:lumMod val="60000"/>
              <a:lumOff val="40000"/>
            </a:schemeClr>
          </a:solidFill>
          <a:ln>
            <a:solidFill>
              <a:schemeClr val="bg2">
                <a:lumMod val="90000"/>
              </a:schemeClr>
            </a:solidFill>
          </a:ln>
        </p:spPr>
        <p:txBody>
          <a:bodyPr wrap="square" rtlCol="0">
            <a:spAutoFit/>
          </a:bodyPr>
          <a:lstStyle/>
          <a:p>
            <a:r>
              <a:rPr lang="en-US" b="1" dirty="0"/>
              <a:t>No. of Suicides</a:t>
            </a:r>
          </a:p>
        </p:txBody>
      </p:sp>
      <p:sp>
        <p:nvSpPr>
          <p:cNvPr id="9" name="TextBox 8"/>
          <p:cNvSpPr txBox="1"/>
          <p:nvPr/>
        </p:nvSpPr>
        <p:spPr>
          <a:xfrm>
            <a:off x="6480947" y="2688336"/>
            <a:ext cx="2019299" cy="369332"/>
          </a:xfrm>
          <a:prstGeom prst="rect">
            <a:avLst/>
          </a:prstGeom>
          <a:solidFill>
            <a:schemeClr val="accent2">
              <a:lumMod val="60000"/>
              <a:lumOff val="40000"/>
            </a:schemeClr>
          </a:solidFill>
          <a:ln>
            <a:solidFill>
              <a:schemeClr val="bg2">
                <a:lumMod val="90000"/>
              </a:schemeClr>
            </a:solidFill>
          </a:ln>
        </p:spPr>
        <p:txBody>
          <a:bodyPr wrap="square" rtlCol="0">
            <a:spAutoFit/>
          </a:bodyPr>
          <a:lstStyle/>
          <a:p>
            <a:r>
              <a:rPr lang="en-US" b="1" dirty="0"/>
              <a:t>Suicide Rate</a:t>
            </a:r>
          </a:p>
        </p:txBody>
      </p:sp>
      <p:pic>
        <p:nvPicPr>
          <p:cNvPr id="3" name="Picture 2"/>
          <p:cNvPicPr>
            <a:picLocks noChangeAspect="1"/>
          </p:cNvPicPr>
          <p:nvPr/>
        </p:nvPicPr>
        <p:blipFill>
          <a:blip r:embed="rId4"/>
          <a:stretch>
            <a:fillRect/>
          </a:stretch>
        </p:blipFill>
        <p:spPr>
          <a:xfrm>
            <a:off x="186531" y="946126"/>
            <a:ext cx="5162550" cy="1619250"/>
          </a:xfrm>
          <a:prstGeom prst="rect">
            <a:avLst/>
          </a:prstGeom>
          <a:ln>
            <a:solidFill>
              <a:schemeClr val="bg2">
                <a:lumMod val="90000"/>
              </a:schemeClr>
            </a:solidFill>
          </a:ln>
        </p:spPr>
      </p:pic>
      <p:sp>
        <p:nvSpPr>
          <p:cNvPr id="10" name="Rectangle 9"/>
          <p:cNvSpPr/>
          <p:nvPr/>
        </p:nvSpPr>
        <p:spPr>
          <a:xfrm>
            <a:off x="2271955" y="946126"/>
            <a:ext cx="3104558" cy="25468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23561" y="946126"/>
            <a:ext cx="882269" cy="2546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03528" y="1155586"/>
            <a:ext cx="2829603" cy="1323439"/>
          </a:xfrm>
          <a:prstGeom prst="rect">
            <a:avLst/>
          </a:prstGeom>
          <a:noFill/>
        </p:spPr>
        <p:txBody>
          <a:bodyPr wrap="square" rtlCol="0">
            <a:spAutoFit/>
          </a:bodyPr>
          <a:lstStyle/>
          <a:p>
            <a:r>
              <a:rPr lang="en-US" sz="2000" b="1" u="sng" dirty="0"/>
              <a:t>Independent variables:  </a:t>
            </a:r>
          </a:p>
          <a:p>
            <a:r>
              <a:rPr lang="en-US" sz="2000" dirty="0"/>
              <a:t>Population</a:t>
            </a:r>
          </a:p>
          <a:p>
            <a:r>
              <a:rPr lang="en-US" sz="2000" dirty="0" err="1"/>
              <a:t>Gdp</a:t>
            </a:r>
            <a:r>
              <a:rPr lang="en-US" sz="2000" dirty="0"/>
              <a:t> per capita</a:t>
            </a:r>
          </a:p>
          <a:p>
            <a:r>
              <a:rPr lang="en-US" sz="2000" dirty="0"/>
              <a:t>Year</a:t>
            </a:r>
          </a:p>
        </p:txBody>
      </p:sp>
      <p:sp>
        <p:nvSpPr>
          <p:cNvPr id="13" name="TextBox 12"/>
          <p:cNvSpPr txBox="1"/>
          <p:nvPr/>
        </p:nvSpPr>
        <p:spPr>
          <a:xfrm>
            <a:off x="8542758" y="1155585"/>
            <a:ext cx="2829603" cy="707886"/>
          </a:xfrm>
          <a:prstGeom prst="rect">
            <a:avLst/>
          </a:prstGeom>
          <a:noFill/>
        </p:spPr>
        <p:txBody>
          <a:bodyPr wrap="square" rtlCol="0">
            <a:spAutoFit/>
          </a:bodyPr>
          <a:lstStyle/>
          <a:p>
            <a:r>
              <a:rPr lang="en-US" sz="2000" b="1" u="sng" dirty="0"/>
              <a:t>Dependent variables:  </a:t>
            </a:r>
          </a:p>
          <a:p>
            <a:r>
              <a:rPr lang="en-US" sz="2000" dirty="0"/>
              <a:t>Suicide Rate</a:t>
            </a:r>
          </a:p>
        </p:txBody>
      </p:sp>
      <p:pic>
        <p:nvPicPr>
          <p:cNvPr id="14" name="Picture 13"/>
          <p:cNvPicPr>
            <a:picLocks noChangeAspect="1"/>
          </p:cNvPicPr>
          <p:nvPr/>
        </p:nvPicPr>
        <p:blipFill>
          <a:blip r:embed="rId5"/>
          <a:stretch>
            <a:fillRect/>
          </a:stretch>
        </p:blipFill>
        <p:spPr>
          <a:xfrm>
            <a:off x="186530" y="2565376"/>
            <a:ext cx="11319669" cy="3882333"/>
          </a:xfrm>
          <a:prstGeom prst="rect">
            <a:avLst/>
          </a:prstGeom>
        </p:spPr>
      </p:pic>
      <p:sp>
        <p:nvSpPr>
          <p:cNvPr id="15" name="Rectangle 14"/>
          <p:cNvSpPr/>
          <p:nvPr/>
        </p:nvSpPr>
        <p:spPr>
          <a:xfrm>
            <a:off x="173976" y="6341555"/>
            <a:ext cx="11887200" cy="369332"/>
          </a:xfrm>
          <a:prstGeom prst="rect">
            <a:avLst/>
          </a:prstGeom>
        </p:spPr>
        <p:txBody>
          <a:bodyPr wrap="square">
            <a:spAutoFit/>
          </a:bodyPr>
          <a:lstStyle/>
          <a:p>
            <a:r>
              <a:rPr lang="en-US" dirty="0">
                <a:hlinkClick r:id="rId6"/>
              </a:rPr>
              <a:t>https://medium.com/analytics-vidhya/multiple-linear-regression-with-python-98f4a7f1c26c</a:t>
            </a:r>
            <a:endParaRPr lang="en-US" dirty="0"/>
          </a:p>
        </p:txBody>
      </p:sp>
      <p:sp>
        <p:nvSpPr>
          <p:cNvPr id="16" name="Rectangle 15"/>
          <p:cNvSpPr/>
          <p:nvPr/>
        </p:nvSpPr>
        <p:spPr>
          <a:xfrm>
            <a:off x="5395688" y="1200807"/>
            <a:ext cx="3104558" cy="127821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95031" y="1191282"/>
            <a:ext cx="2492069" cy="6626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58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689254" y="2727084"/>
            <a:ext cx="5520357" cy="3615963"/>
            <a:chOff x="1857375" y="2176182"/>
            <a:chExt cx="5815113" cy="3566525"/>
          </a:xfrm>
        </p:grpSpPr>
        <p:pic>
          <p:nvPicPr>
            <p:cNvPr id="32" name="Picture 31"/>
            <p:cNvPicPr>
              <a:picLocks noChangeAspect="1"/>
            </p:cNvPicPr>
            <p:nvPr/>
          </p:nvPicPr>
          <p:blipFill>
            <a:blip r:embed="rId2"/>
            <a:stretch>
              <a:fillRect/>
            </a:stretch>
          </p:blipFill>
          <p:spPr>
            <a:xfrm>
              <a:off x="1857375" y="2176182"/>
              <a:ext cx="5815113" cy="3566525"/>
            </a:xfrm>
            <a:prstGeom prst="rect">
              <a:avLst/>
            </a:prstGeom>
            <a:ln>
              <a:solidFill>
                <a:schemeClr val="bg2">
                  <a:lumMod val="75000"/>
                </a:schemeClr>
              </a:solidFill>
            </a:ln>
          </p:spPr>
        </p:pic>
        <p:sp>
          <p:nvSpPr>
            <p:cNvPr id="31" name="TextBox 30"/>
            <p:cNvSpPr txBox="1"/>
            <p:nvPr/>
          </p:nvSpPr>
          <p:spPr>
            <a:xfrm>
              <a:off x="5615810" y="3959479"/>
              <a:ext cx="1755089" cy="1183918"/>
            </a:xfrm>
            <a:prstGeom prst="rect">
              <a:avLst/>
            </a:prstGeom>
            <a:solidFill>
              <a:schemeClr val="accent2">
                <a:lumMod val="40000"/>
                <a:lumOff val="60000"/>
              </a:schemeClr>
            </a:solidFill>
          </p:spPr>
          <p:txBody>
            <a:bodyPr wrap="square" rtlCol="0">
              <a:spAutoFit/>
            </a:bodyPr>
            <a:lstStyle/>
            <a:p>
              <a:r>
                <a:rPr lang="en-US" b="1" dirty="0"/>
                <a:t>ITALY</a:t>
              </a:r>
            </a:p>
            <a:p>
              <a:r>
                <a:rPr lang="en-US" b="1" i="1" dirty="0">
                  <a:solidFill>
                    <a:srgbClr val="FF0000"/>
                  </a:solidFill>
                </a:rPr>
                <a:t>RMSE: 0.25</a:t>
              </a:r>
            </a:p>
            <a:p>
              <a:r>
                <a:rPr lang="en-US" b="1" i="1" dirty="0">
                  <a:solidFill>
                    <a:srgbClr val="FF0000"/>
                  </a:solidFill>
                </a:rPr>
                <a:t>Range: 3.5</a:t>
              </a:r>
            </a:p>
            <a:p>
              <a:r>
                <a:rPr lang="en-US" b="1" dirty="0"/>
                <a:t>R^2: 0.78</a:t>
              </a:r>
            </a:p>
          </p:txBody>
        </p:sp>
      </p:grpSp>
      <p:grpSp>
        <p:nvGrpSpPr>
          <p:cNvPr id="5" name="Group 4"/>
          <p:cNvGrpSpPr/>
          <p:nvPr/>
        </p:nvGrpSpPr>
        <p:grpSpPr>
          <a:xfrm>
            <a:off x="264443" y="2557412"/>
            <a:ext cx="5112371" cy="3548059"/>
            <a:chOff x="766762" y="2469730"/>
            <a:chExt cx="5112371" cy="3548059"/>
          </a:xfrm>
        </p:grpSpPr>
        <p:pic>
          <p:nvPicPr>
            <p:cNvPr id="21" name="Picture 20"/>
            <p:cNvPicPr>
              <a:picLocks noChangeAspect="1"/>
            </p:cNvPicPr>
            <p:nvPr/>
          </p:nvPicPr>
          <p:blipFill>
            <a:blip r:embed="rId3"/>
            <a:stretch>
              <a:fillRect/>
            </a:stretch>
          </p:blipFill>
          <p:spPr>
            <a:xfrm>
              <a:off x="766762" y="2876980"/>
              <a:ext cx="1090613" cy="3140809"/>
            </a:xfrm>
            <a:prstGeom prst="rect">
              <a:avLst/>
            </a:prstGeom>
            <a:ln>
              <a:solidFill>
                <a:schemeClr val="bg2">
                  <a:lumMod val="75000"/>
                </a:schemeClr>
              </a:solidFill>
            </a:ln>
          </p:spPr>
        </p:pic>
        <p:pic>
          <p:nvPicPr>
            <p:cNvPr id="22" name="Picture 21"/>
            <p:cNvPicPr>
              <a:picLocks noChangeAspect="1"/>
            </p:cNvPicPr>
            <p:nvPr/>
          </p:nvPicPr>
          <p:blipFill>
            <a:blip r:embed="rId4"/>
            <a:stretch>
              <a:fillRect/>
            </a:stretch>
          </p:blipFill>
          <p:spPr>
            <a:xfrm>
              <a:off x="1930992" y="2876980"/>
              <a:ext cx="1371600" cy="3140809"/>
            </a:xfrm>
            <a:prstGeom prst="rect">
              <a:avLst/>
            </a:prstGeom>
            <a:ln>
              <a:solidFill>
                <a:schemeClr val="bg2">
                  <a:lumMod val="75000"/>
                </a:schemeClr>
              </a:solidFill>
            </a:ln>
          </p:spPr>
        </p:pic>
        <p:sp>
          <p:nvSpPr>
            <p:cNvPr id="23" name="TextBox 22"/>
            <p:cNvSpPr txBox="1"/>
            <p:nvPr/>
          </p:nvSpPr>
          <p:spPr>
            <a:xfrm>
              <a:off x="976313" y="2476870"/>
              <a:ext cx="1966913" cy="400110"/>
            </a:xfrm>
            <a:prstGeom prst="rect">
              <a:avLst/>
            </a:prstGeom>
            <a:noFill/>
            <a:ln>
              <a:solidFill>
                <a:schemeClr val="bg2">
                  <a:lumMod val="75000"/>
                </a:schemeClr>
              </a:solidFill>
            </a:ln>
          </p:spPr>
          <p:txBody>
            <a:bodyPr wrap="square" rtlCol="0">
              <a:spAutoFit/>
            </a:bodyPr>
            <a:lstStyle/>
            <a:p>
              <a:r>
                <a:rPr lang="en-US" sz="2000" b="1" dirty="0"/>
                <a:t>Training Data set</a:t>
              </a:r>
            </a:p>
          </p:txBody>
        </p:sp>
        <p:sp>
          <p:nvSpPr>
            <p:cNvPr id="24" name="TextBox 23"/>
            <p:cNvSpPr txBox="1"/>
            <p:nvPr/>
          </p:nvSpPr>
          <p:spPr>
            <a:xfrm>
              <a:off x="3859285" y="2469730"/>
              <a:ext cx="1966913" cy="400110"/>
            </a:xfrm>
            <a:prstGeom prst="rect">
              <a:avLst/>
            </a:prstGeom>
            <a:noFill/>
            <a:ln>
              <a:solidFill>
                <a:schemeClr val="bg2">
                  <a:lumMod val="75000"/>
                </a:schemeClr>
              </a:solidFill>
            </a:ln>
          </p:spPr>
          <p:txBody>
            <a:bodyPr wrap="square" rtlCol="0">
              <a:spAutoFit/>
            </a:bodyPr>
            <a:lstStyle/>
            <a:p>
              <a:r>
                <a:rPr lang="en-US" sz="2000" b="1" dirty="0"/>
                <a:t>Test Data set</a:t>
              </a:r>
            </a:p>
          </p:txBody>
        </p:sp>
        <p:pic>
          <p:nvPicPr>
            <p:cNvPr id="25" name="Picture 24"/>
            <p:cNvPicPr>
              <a:picLocks noChangeAspect="1"/>
            </p:cNvPicPr>
            <p:nvPr/>
          </p:nvPicPr>
          <p:blipFill>
            <a:blip r:embed="rId5"/>
            <a:stretch>
              <a:fillRect/>
            </a:stretch>
          </p:blipFill>
          <p:spPr>
            <a:xfrm>
              <a:off x="3695700" y="3035266"/>
              <a:ext cx="2183433" cy="2962275"/>
            </a:xfrm>
            <a:prstGeom prst="rect">
              <a:avLst/>
            </a:prstGeom>
            <a:ln>
              <a:solidFill>
                <a:schemeClr val="bg2">
                  <a:lumMod val="75000"/>
                </a:schemeClr>
              </a:solidFill>
            </a:ln>
          </p:spPr>
        </p:pic>
      </p:grpSp>
      <p:grpSp>
        <p:nvGrpSpPr>
          <p:cNvPr id="4" name="Group 3"/>
          <p:cNvGrpSpPr/>
          <p:nvPr/>
        </p:nvGrpSpPr>
        <p:grpSpPr>
          <a:xfrm>
            <a:off x="208386" y="2540181"/>
            <a:ext cx="6146425" cy="3802943"/>
            <a:chOff x="410384" y="2389166"/>
            <a:chExt cx="6078056" cy="3802943"/>
          </a:xfrm>
        </p:grpSpPr>
        <p:pic>
          <p:nvPicPr>
            <p:cNvPr id="3" name="Picture 2"/>
            <p:cNvPicPr>
              <a:picLocks noChangeAspect="1"/>
            </p:cNvPicPr>
            <p:nvPr/>
          </p:nvPicPr>
          <p:blipFill>
            <a:blip r:embed="rId6"/>
            <a:stretch>
              <a:fillRect/>
            </a:stretch>
          </p:blipFill>
          <p:spPr>
            <a:xfrm>
              <a:off x="410384" y="2389166"/>
              <a:ext cx="6078056" cy="3802943"/>
            </a:xfrm>
            <a:prstGeom prst="rect">
              <a:avLst/>
            </a:prstGeom>
          </p:spPr>
        </p:pic>
        <p:sp>
          <p:nvSpPr>
            <p:cNvPr id="29" name="TextBox 28"/>
            <p:cNvSpPr txBox="1"/>
            <p:nvPr/>
          </p:nvSpPr>
          <p:spPr>
            <a:xfrm>
              <a:off x="4440095" y="4715507"/>
              <a:ext cx="1832146" cy="923330"/>
            </a:xfrm>
            <a:prstGeom prst="rect">
              <a:avLst/>
            </a:prstGeom>
            <a:solidFill>
              <a:schemeClr val="accent2">
                <a:lumMod val="40000"/>
                <a:lumOff val="60000"/>
              </a:schemeClr>
            </a:solidFill>
          </p:spPr>
          <p:txBody>
            <a:bodyPr wrap="square" rtlCol="0">
              <a:spAutoFit/>
            </a:bodyPr>
            <a:lstStyle/>
            <a:p>
              <a:r>
                <a:rPr lang="en-US" b="1" dirty="0"/>
                <a:t>ITALY</a:t>
              </a:r>
            </a:p>
            <a:p>
              <a:r>
                <a:rPr lang="en-US" b="1" dirty="0"/>
                <a:t>RMSE: 0.38</a:t>
              </a:r>
            </a:p>
            <a:p>
              <a:r>
                <a:rPr lang="en-US" b="1" dirty="0"/>
                <a:t>R^2: 0.68</a:t>
              </a:r>
            </a:p>
          </p:txBody>
        </p:sp>
      </p:grpSp>
      <p:pic>
        <p:nvPicPr>
          <p:cNvPr id="7" name="Picture 6"/>
          <p:cNvPicPr>
            <a:picLocks noChangeAspect="1"/>
          </p:cNvPicPr>
          <p:nvPr/>
        </p:nvPicPr>
        <p:blipFill>
          <a:blip r:embed="rId7"/>
          <a:stretch>
            <a:fillRect/>
          </a:stretch>
        </p:blipFill>
        <p:spPr>
          <a:xfrm>
            <a:off x="776287" y="878825"/>
            <a:ext cx="2714625" cy="1600200"/>
          </a:xfrm>
          <a:prstGeom prst="rect">
            <a:avLst/>
          </a:prstGeom>
        </p:spPr>
      </p:pic>
      <p:sp>
        <p:nvSpPr>
          <p:cNvPr id="2" name="Title 1"/>
          <p:cNvSpPr>
            <a:spLocks noGrp="1"/>
          </p:cNvSpPr>
          <p:nvPr>
            <p:ph type="title"/>
          </p:nvPr>
        </p:nvSpPr>
        <p:spPr>
          <a:xfrm>
            <a:off x="344424" y="72517"/>
            <a:ext cx="10515600" cy="750649"/>
          </a:xfrm>
        </p:spPr>
        <p:txBody>
          <a:bodyPr/>
          <a:lstStyle/>
          <a:p>
            <a:r>
              <a:rPr lang="en-US" dirty="0"/>
              <a:t>Multivariate regression- Method 2</a:t>
            </a:r>
          </a:p>
        </p:txBody>
      </p:sp>
      <p:sp>
        <p:nvSpPr>
          <p:cNvPr id="11" name="Rectangle 10"/>
          <p:cNvSpPr/>
          <p:nvPr/>
        </p:nvSpPr>
        <p:spPr>
          <a:xfrm>
            <a:off x="2813431" y="873866"/>
            <a:ext cx="882269" cy="2546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6826" y="6227255"/>
            <a:ext cx="11887200" cy="830997"/>
          </a:xfrm>
          <a:prstGeom prst="rect">
            <a:avLst/>
          </a:prstGeom>
        </p:spPr>
        <p:txBody>
          <a:bodyPr wrap="square">
            <a:spAutoFit/>
          </a:bodyPr>
          <a:lstStyle/>
          <a:p>
            <a:r>
              <a:rPr lang="en-US" sz="1200" dirty="0">
                <a:hlinkClick r:id="rId8"/>
              </a:rPr>
              <a:t>https://heartbeat.fritz.ai/implementing-multiple-linear-regression-using-sklearn-43b3d3f2fe8b</a:t>
            </a:r>
            <a:endParaRPr lang="en-US" sz="1200" dirty="0"/>
          </a:p>
          <a:p>
            <a:r>
              <a:rPr lang="en-US" sz="1200" dirty="0">
                <a:hlinkClick r:id="rId9"/>
              </a:rPr>
              <a:t>https://medium.com/analytics-vidhya/multiple-linear-regression-with-python-98f4a7f1c26c</a:t>
            </a:r>
            <a:endParaRPr lang="en-US" sz="1200" dirty="0"/>
          </a:p>
          <a:p>
            <a:r>
              <a:rPr lang="en-US" sz="1200" dirty="0">
                <a:hlinkClick r:id="rId10"/>
              </a:rPr>
              <a:t>https://www.ncbi.nlm.nih.gov/pmc/articles/PMC4530125/#:~:text=A%20useful%20rule%20of%20thumb,range%20of%20target%20property%20value.</a:t>
            </a:r>
            <a:endParaRPr lang="en-US" sz="1200" dirty="0"/>
          </a:p>
          <a:p>
            <a:endParaRPr lang="en-US" sz="1200" dirty="0"/>
          </a:p>
        </p:txBody>
      </p:sp>
      <p:sp>
        <p:nvSpPr>
          <p:cNvPr id="16" name="Rectangle 15"/>
          <p:cNvSpPr/>
          <p:nvPr/>
        </p:nvSpPr>
        <p:spPr>
          <a:xfrm>
            <a:off x="981075" y="846829"/>
            <a:ext cx="1752600" cy="308756"/>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31790" y="1078387"/>
            <a:ext cx="2835931" cy="1200329"/>
          </a:xfrm>
          <a:prstGeom prst="rect">
            <a:avLst/>
          </a:prstGeom>
          <a:noFill/>
          <a:ln>
            <a:solidFill>
              <a:schemeClr val="bg2">
                <a:lumMod val="75000"/>
              </a:schemeClr>
            </a:solidFill>
          </a:ln>
        </p:spPr>
        <p:txBody>
          <a:bodyPr wrap="square" rtlCol="0">
            <a:spAutoFit/>
          </a:bodyPr>
          <a:lstStyle/>
          <a:p>
            <a:r>
              <a:rPr lang="en-US" b="1" dirty="0"/>
              <a:t>Training Data set</a:t>
            </a:r>
          </a:p>
          <a:p>
            <a:endParaRPr lang="en-US" b="1" u="sng" dirty="0"/>
          </a:p>
          <a:p>
            <a:pPr marL="342900" indent="-342900">
              <a:buFontTx/>
              <a:buChar char="-"/>
            </a:pPr>
            <a:r>
              <a:rPr lang="en-US" dirty="0"/>
              <a:t>90% data for training model</a:t>
            </a:r>
          </a:p>
        </p:txBody>
      </p:sp>
      <p:sp>
        <p:nvSpPr>
          <p:cNvPr id="19" name="TextBox 18"/>
          <p:cNvSpPr txBox="1"/>
          <p:nvPr/>
        </p:nvSpPr>
        <p:spPr>
          <a:xfrm>
            <a:off x="9716999" y="1084776"/>
            <a:ext cx="2287027" cy="923330"/>
          </a:xfrm>
          <a:prstGeom prst="rect">
            <a:avLst/>
          </a:prstGeom>
          <a:noFill/>
          <a:ln>
            <a:solidFill>
              <a:schemeClr val="bg2">
                <a:lumMod val="75000"/>
              </a:schemeClr>
            </a:solidFill>
          </a:ln>
        </p:spPr>
        <p:txBody>
          <a:bodyPr wrap="square" rtlCol="0">
            <a:spAutoFit/>
          </a:bodyPr>
          <a:lstStyle/>
          <a:p>
            <a:r>
              <a:rPr lang="en-US" b="1" dirty="0"/>
              <a:t>Test Data set</a:t>
            </a:r>
          </a:p>
          <a:p>
            <a:endParaRPr lang="en-US" b="1" u="sng" dirty="0"/>
          </a:p>
          <a:p>
            <a:r>
              <a:rPr lang="en-US" dirty="0"/>
              <a:t>- 10% data  for testing</a:t>
            </a:r>
          </a:p>
        </p:txBody>
      </p:sp>
      <p:sp>
        <p:nvSpPr>
          <p:cNvPr id="20" name="TextBox 19"/>
          <p:cNvSpPr txBox="1"/>
          <p:nvPr/>
        </p:nvSpPr>
        <p:spPr>
          <a:xfrm>
            <a:off x="8620664" y="673811"/>
            <a:ext cx="2638891" cy="400110"/>
          </a:xfrm>
          <a:prstGeom prst="rect">
            <a:avLst/>
          </a:prstGeom>
          <a:noFill/>
        </p:spPr>
        <p:txBody>
          <a:bodyPr wrap="square" rtlCol="0">
            <a:spAutoFit/>
          </a:bodyPr>
          <a:lstStyle/>
          <a:p>
            <a:r>
              <a:rPr lang="en-US" sz="2000" b="1" u="sng" dirty="0"/>
              <a:t>31 years total</a:t>
            </a:r>
            <a:endParaRPr lang="en-US" sz="2000" dirty="0"/>
          </a:p>
        </p:txBody>
      </p:sp>
      <p:grpSp>
        <p:nvGrpSpPr>
          <p:cNvPr id="28" name="Group 27"/>
          <p:cNvGrpSpPr/>
          <p:nvPr/>
        </p:nvGrpSpPr>
        <p:grpSpPr>
          <a:xfrm>
            <a:off x="6631791" y="2729411"/>
            <a:ext cx="5441082" cy="3560136"/>
            <a:chOff x="6194570" y="2631540"/>
            <a:chExt cx="5809455" cy="3560136"/>
          </a:xfrm>
        </p:grpSpPr>
        <p:pic>
          <p:nvPicPr>
            <p:cNvPr id="26" name="Picture 25"/>
            <p:cNvPicPr>
              <a:picLocks noChangeAspect="1"/>
            </p:cNvPicPr>
            <p:nvPr/>
          </p:nvPicPr>
          <p:blipFill>
            <a:blip r:embed="rId11"/>
            <a:stretch>
              <a:fillRect/>
            </a:stretch>
          </p:blipFill>
          <p:spPr>
            <a:xfrm>
              <a:off x="6194570" y="2631540"/>
              <a:ext cx="5809455" cy="3560136"/>
            </a:xfrm>
            <a:prstGeom prst="rect">
              <a:avLst/>
            </a:prstGeom>
            <a:ln>
              <a:solidFill>
                <a:schemeClr val="bg2">
                  <a:lumMod val="75000"/>
                </a:schemeClr>
              </a:solidFill>
            </a:ln>
          </p:spPr>
        </p:pic>
        <p:sp>
          <p:nvSpPr>
            <p:cNvPr id="27" name="TextBox 26"/>
            <p:cNvSpPr txBox="1"/>
            <p:nvPr/>
          </p:nvSpPr>
          <p:spPr>
            <a:xfrm>
              <a:off x="9960799" y="4318559"/>
              <a:ext cx="1755089" cy="1200329"/>
            </a:xfrm>
            <a:prstGeom prst="rect">
              <a:avLst/>
            </a:prstGeom>
            <a:solidFill>
              <a:schemeClr val="accent2">
                <a:lumMod val="40000"/>
                <a:lumOff val="60000"/>
              </a:schemeClr>
            </a:solidFill>
          </p:spPr>
          <p:txBody>
            <a:bodyPr wrap="square" rtlCol="0">
              <a:spAutoFit/>
            </a:bodyPr>
            <a:lstStyle/>
            <a:p>
              <a:r>
                <a:rPr lang="en-US" b="1" dirty="0"/>
                <a:t>USA</a:t>
              </a:r>
            </a:p>
            <a:p>
              <a:r>
                <a:rPr lang="en-US" b="1" i="1" dirty="0">
                  <a:solidFill>
                    <a:srgbClr val="FF0000"/>
                  </a:solidFill>
                </a:rPr>
                <a:t>RMSE: 0.23</a:t>
              </a:r>
            </a:p>
            <a:p>
              <a:r>
                <a:rPr lang="en-US" b="1" i="1" dirty="0">
                  <a:solidFill>
                    <a:srgbClr val="FF0000"/>
                  </a:solidFill>
                </a:rPr>
                <a:t>Range: 3.5</a:t>
              </a:r>
            </a:p>
            <a:p>
              <a:r>
                <a:rPr lang="en-US" b="1" dirty="0"/>
                <a:t>R^2: 0.81</a:t>
              </a:r>
            </a:p>
          </p:txBody>
        </p:sp>
      </p:grpSp>
      <p:sp>
        <p:nvSpPr>
          <p:cNvPr id="39" name="Rectangle 38"/>
          <p:cNvSpPr/>
          <p:nvPr/>
        </p:nvSpPr>
        <p:spPr>
          <a:xfrm>
            <a:off x="6320962" y="675001"/>
            <a:ext cx="5791571" cy="16292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22798" y="2564552"/>
            <a:ext cx="6078055" cy="3609575"/>
            <a:chOff x="2270936" y="1678925"/>
            <a:chExt cx="5822422" cy="3577536"/>
          </a:xfrm>
        </p:grpSpPr>
        <p:pic>
          <p:nvPicPr>
            <p:cNvPr id="35" name="Picture 34"/>
            <p:cNvPicPr>
              <a:picLocks noChangeAspect="1"/>
            </p:cNvPicPr>
            <p:nvPr/>
          </p:nvPicPr>
          <p:blipFill>
            <a:blip r:embed="rId12"/>
            <a:stretch>
              <a:fillRect/>
            </a:stretch>
          </p:blipFill>
          <p:spPr>
            <a:xfrm>
              <a:off x="2270936" y="1678925"/>
              <a:ext cx="5822422" cy="3577536"/>
            </a:xfrm>
            <a:prstGeom prst="rect">
              <a:avLst/>
            </a:prstGeom>
            <a:ln>
              <a:solidFill>
                <a:schemeClr val="bg2">
                  <a:lumMod val="90000"/>
                </a:schemeClr>
              </a:solidFill>
            </a:ln>
          </p:spPr>
        </p:pic>
        <p:sp>
          <p:nvSpPr>
            <p:cNvPr id="36" name="TextBox 35"/>
            <p:cNvSpPr txBox="1"/>
            <p:nvPr/>
          </p:nvSpPr>
          <p:spPr>
            <a:xfrm>
              <a:off x="6032365" y="3765962"/>
              <a:ext cx="1755089" cy="923330"/>
            </a:xfrm>
            <a:prstGeom prst="rect">
              <a:avLst/>
            </a:prstGeom>
            <a:solidFill>
              <a:schemeClr val="accent2">
                <a:lumMod val="40000"/>
                <a:lumOff val="60000"/>
              </a:schemeClr>
            </a:solidFill>
          </p:spPr>
          <p:txBody>
            <a:bodyPr wrap="square" rtlCol="0">
              <a:spAutoFit/>
            </a:bodyPr>
            <a:lstStyle/>
            <a:p>
              <a:r>
                <a:rPr lang="en-US" b="1" dirty="0"/>
                <a:t>SINGAPORE</a:t>
              </a:r>
            </a:p>
            <a:p>
              <a:r>
                <a:rPr lang="en-US" b="1" dirty="0"/>
                <a:t>RMSE: 1.3</a:t>
              </a:r>
            </a:p>
            <a:p>
              <a:r>
                <a:rPr lang="en-US" b="1" dirty="0"/>
                <a:t>R^2: 0.56</a:t>
              </a:r>
            </a:p>
          </p:txBody>
        </p:sp>
      </p:grpSp>
    </p:spTree>
    <p:extLst>
      <p:ext uri="{BB962C8B-B14F-4D97-AF65-F5344CB8AC3E}">
        <p14:creationId xmlns:p14="http://schemas.microsoft.com/office/powerpoint/2010/main" val="7263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4634"/>
            <a:ext cx="10515600" cy="713232"/>
          </a:xfrm>
        </p:spPr>
        <p:txBody>
          <a:bodyPr>
            <a:normAutofit/>
          </a:bodyPr>
          <a:lstStyle/>
          <a:p>
            <a:r>
              <a:rPr lang="en-US" dirty="0"/>
              <a:t>CONCLUSIONS</a:t>
            </a:r>
          </a:p>
        </p:txBody>
      </p:sp>
      <p:sp>
        <p:nvSpPr>
          <p:cNvPr id="3" name="Content Placeholder 2"/>
          <p:cNvSpPr>
            <a:spLocks noGrp="1"/>
          </p:cNvSpPr>
          <p:nvPr>
            <p:ph idx="1"/>
          </p:nvPr>
        </p:nvSpPr>
        <p:spPr>
          <a:xfrm>
            <a:off x="838200" y="1597890"/>
            <a:ext cx="10515600" cy="5063705"/>
          </a:xfrm>
        </p:spPr>
        <p:txBody>
          <a:bodyPr/>
          <a:lstStyle/>
          <a:p>
            <a:r>
              <a:rPr lang="en-US" dirty="0"/>
              <a:t>The male suicide rate was much more than the female suicide rate.</a:t>
            </a:r>
          </a:p>
          <a:p>
            <a:endParaRPr lang="en-US" dirty="0"/>
          </a:p>
          <a:p>
            <a:r>
              <a:rPr lang="en-US" dirty="0"/>
              <a:t>The highest suicide rate was observed in the oldest age group (75+). </a:t>
            </a:r>
          </a:p>
          <a:p>
            <a:endParaRPr lang="en-US" dirty="0"/>
          </a:p>
          <a:p>
            <a:r>
              <a:rPr lang="en-US" dirty="0"/>
              <a:t>On a population normalized basis, Europe had the highest suicide rate out of 6 other continents.</a:t>
            </a:r>
          </a:p>
          <a:p>
            <a:endParaRPr lang="en-US" dirty="0"/>
          </a:p>
          <a:p>
            <a:r>
              <a:rPr lang="en-US" dirty="0"/>
              <a:t>Strong correlations are not observed between suicide rate, population, GDP per capita and the central latitude of the countries.</a:t>
            </a:r>
          </a:p>
        </p:txBody>
      </p:sp>
    </p:spTree>
    <p:extLst>
      <p:ext uri="{BB962C8B-B14F-4D97-AF65-F5344CB8AC3E}">
        <p14:creationId xmlns:p14="http://schemas.microsoft.com/office/powerpoint/2010/main" val="122006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A3CC-2C0D-42D2-9B01-12D9E30114E4}"/>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F98D0FB1-8DC6-4884-BF68-8903025502C8}"/>
              </a:ext>
            </a:extLst>
          </p:cNvPr>
          <p:cNvSpPr>
            <a:spLocks noGrp="1"/>
          </p:cNvSpPr>
          <p:nvPr>
            <p:ph idx="1"/>
          </p:nvPr>
        </p:nvSpPr>
        <p:spPr>
          <a:xfrm>
            <a:off x="838200" y="1770207"/>
            <a:ext cx="10515600" cy="4351338"/>
          </a:xfrm>
        </p:spPr>
        <p:txBody>
          <a:bodyPr/>
          <a:lstStyle/>
          <a:p>
            <a:r>
              <a:rPr lang="en-US" dirty="0"/>
              <a:t>There are 12 columns and 27820 rows  in the dataset.</a:t>
            </a:r>
          </a:p>
          <a:p>
            <a:r>
              <a:rPr lang="en-US" dirty="0"/>
              <a:t>Continents and Latitudes data are added later for further analysis.</a:t>
            </a:r>
          </a:p>
          <a:p>
            <a:pPr lvl="1"/>
            <a:r>
              <a:rPr lang="en-US" dirty="0"/>
              <a:t>14 columns</a:t>
            </a:r>
          </a:p>
          <a:p>
            <a:r>
              <a:rPr lang="en-US" dirty="0"/>
              <a:t>HDI for year column is removed due to Null values.</a:t>
            </a:r>
          </a:p>
        </p:txBody>
      </p:sp>
      <p:pic>
        <p:nvPicPr>
          <p:cNvPr id="5" name="Picture 4">
            <a:extLst>
              <a:ext uri="{FF2B5EF4-FFF2-40B4-BE49-F238E27FC236}">
                <a16:creationId xmlns:a16="http://schemas.microsoft.com/office/drawing/2014/main" id="{68732E45-4704-4FBF-9E6F-C2954D5CA06F}"/>
              </a:ext>
            </a:extLst>
          </p:cNvPr>
          <p:cNvPicPr>
            <a:picLocks noChangeAspect="1"/>
          </p:cNvPicPr>
          <p:nvPr/>
        </p:nvPicPr>
        <p:blipFill>
          <a:blip r:embed="rId3"/>
          <a:stretch>
            <a:fillRect/>
          </a:stretch>
        </p:blipFill>
        <p:spPr>
          <a:xfrm>
            <a:off x="662709" y="3782093"/>
            <a:ext cx="10452454" cy="2978636"/>
          </a:xfrm>
          <a:prstGeom prst="rect">
            <a:avLst/>
          </a:prstGeom>
        </p:spPr>
      </p:pic>
    </p:spTree>
    <p:extLst>
      <p:ext uri="{BB962C8B-B14F-4D97-AF65-F5344CB8AC3E}">
        <p14:creationId xmlns:p14="http://schemas.microsoft.com/office/powerpoint/2010/main" val="109096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A3CC-2C0D-42D2-9B01-12D9E30114E4}"/>
              </a:ext>
            </a:extLst>
          </p:cNvPr>
          <p:cNvSpPr>
            <a:spLocks noGrp="1"/>
          </p:cNvSpPr>
          <p:nvPr>
            <p:ph type="title"/>
          </p:nvPr>
        </p:nvSpPr>
        <p:spPr/>
        <p:txBody>
          <a:bodyPr/>
          <a:lstStyle/>
          <a:p>
            <a:r>
              <a:rPr lang="en-US" dirty="0"/>
              <a:t>Dataset Overview …</a:t>
            </a:r>
          </a:p>
        </p:txBody>
      </p:sp>
      <p:sp>
        <p:nvSpPr>
          <p:cNvPr id="3" name="Content Placeholder 2">
            <a:extLst>
              <a:ext uri="{FF2B5EF4-FFF2-40B4-BE49-F238E27FC236}">
                <a16:creationId xmlns:a16="http://schemas.microsoft.com/office/drawing/2014/main" id="{F98D0FB1-8DC6-4884-BF68-8903025502C8}"/>
              </a:ext>
            </a:extLst>
          </p:cNvPr>
          <p:cNvSpPr>
            <a:spLocks noGrp="1"/>
          </p:cNvSpPr>
          <p:nvPr>
            <p:ph idx="1"/>
          </p:nvPr>
        </p:nvSpPr>
        <p:spPr>
          <a:xfrm>
            <a:off x="838200" y="1779443"/>
            <a:ext cx="10515600" cy="4351338"/>
          </a:xfrm>
        </p:spPr>
        <p:txBody>
          <a:bodyPr/>
          <a:lstStyle/>
          <a:p>
            <a:r>
              <a:rPr lang="en-US" dirty="0"/>
              <a:t>The dataset covers the years from 1985 to 2016.</a:t>
            </a:r>
          </a:p>
          <a:p>
            <a:r>
              <a:rPr lang="en-US" dirty="0"/>
              <a:t>However, reporting of the data is not very consistent per year and per countries</a:t>
            </a:r>
          </a:p>
          <a:p>
            <a:pPr lvl="1"/>
            <a:r>
              <a:rPr lang="en-US" dirty="0"/>
              <a:t>Therefore, data slicing was applied considering different year periods to stay consistent with the countries and years.</a:t>
            </a:r>
          </a:p>
        </p:txBody>
      </p:sp>
    </p:spTree>
    <p:extLst>
      <p:ext uri="{BB962C8B-B14F-4D97-AF65-F5344CB8AC3E}">
        <p14:creationId xmlns:p14="http://schemas.microsoft.com/office/powerpoint/2010/main" val="198546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005A-3AD7-434A-9C43-4D5C5B8FE33C}"/>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583D0384-C823-4165-83D0-2D62D57F4150}"/>
              </a:ext>
            </a:extLst>
          </p:cNvPr>
          <p:cNvSpPr>
            <a:spLocks noGrp="1"/>
          </p:cNvSpPr>
          <p:nvPr>
            <p:ph idx="1"/>
          </p:nvPr>
        </p:nvSpPr>
        <p:spPr/>
        <p:txBody>
          <a:bodyPr>
            <a:normAutofit lnSpcReduction="10000"/>
          </a:bodyPr>
          <a:lstStyle/>
          <a:p>
            <a:r>
              <a:rPr lang="en-US" dirty="0"/>
              <a:t>What is the global trend in the suicide rate over the years?</a:t>
            </a:r>
          </a:p>
          <a:p>
            <a:endParaRPr lang="en-US" dirty="0"/>
          </a:p>
          <a:p>
            <a:r>
              <a:rPr lang="en-US" dirty="0"/>
              <a:t>Are men or women more likely to commit suicide?</a:t>
            </a:r>
          </a:p>
          <a:p>
            <a:endParaRPr lang="en-US" dirty="0"/>
          </a:p>
          <a:p>
            <a:r>
              <a:rPr lang="en-US" dirty="0"/>
              <a:t>Do suicide and the wealth of a country correlate?</a:t>
            </a:r>
          </a:p>
          <a:p>
            <a:endParaRPr lang="en-US" dirty="0"/>
          </a:p>
          <a:p>
            <a:r>
              <a:rPr lang="en-US" dirty="0"/>
              <a:t>Which age group is more susceptible to suicide?</a:t>
            </a:r>
          </a:p>
          <a:p>
            <a:endParaRPr lang="en-US" dirty="0"/>
          </a:p>
          <a:p>
            <a:r>
              <a:rPr lang="en-US" dirty="0"/>
              <a:t>Which countries and continents have higher suicide rates?</a:t>
            </a:r>
          </a:p>
          <a:p>
            <a:endParaRPr lang="en-US" dirty="0"/>
          </a:p>
          <a:p>
            <a:endParaRPr lang="en-US" dirty="0"/>
          </a:p>
        </p:txBody>
      </p:sp>
    </p:spTree>
    <p:extLst>
      <p:ext uri="{BB962C8B-B14F-4D97-AF65-F5344CB8AC3E}">
        <p14:creationId xmlns:p14="http://schemas.microsoft.com/office/powerpoint/2010/main" val="105925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D79696-9E11-4DF6-9390-8C550A2A9DB5}"/>
              </a:ext>
            </a:extLst>
          </p:cNvPr>
          <p:cNvSpPr txBox="1">
            <a:spLocks noChangeArrowheads="1"/>
          </p:cNvSpPr>
          <p:nvPr/>
        </p:nvSpPr>
        <p:spPr bwMode="auto">
          <a:xfrm>
            <a:off x="926806" y="732936"/>
            <a:ext cx="418698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Data Slice Insights </a:t>
            </a:r>
          </a:p>
        </p:txBody>
      </p:sp>
      <p:sp>
        <p:nvSpPr>
          <p:cNvPr id="7" name="Flowchart: Punched Tape 6">
            <a:extLst>
              <a:ext uri="{FF2B5EF4-FFF2-40B4-BE49-F238E27FC236}">
                <a16:creationId xmlns:a16="http://schemas.microsoft.com/office/drawing/2014/main" id="{4C98EE83-2AB1-4B9F-BE52-D56CF92226C7}"/>
              </a:ext>
            </a:extLst>
          </p:cNvPr>
          <p:cNvSpPr/>
          <p:nvPr/>
        </p:nvSpPr>
        <p:spPr>
          <a:xfrm>
            <a:off x="4766345" y="2280380"/>
            <a:ext cx="2659310" cy="167779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Aft>
                <a:spcPts val="600"/>
              </a:spcAft>
              <a:buSzPct val="125000"/>
            </a:pPr>
            <a:r>
              <a:rPr lang="en-US" dirty="0">
                <a:latin typeface="Arial" panose="020B0604020202020204" pitchFamily="34" charset="0"/>
                <a:cs typeface="Arial" panose="020B0604020202020204" pitchFamily="34" charset="0"/>
              </a:rPr>
              <a:t>Merged with continent data</a:t>
            </a:r>
          </a:p>
        </p:txBody>
      </p:sp>
      <p:sp>
        <p:nvSpPr>
          <p:cNvPr id="8" name="Flowchart: Punched Tape 7">
            <a:extLst>
              <a:ext uri="{FF2B5EF4-FFF2-40B4-BE49-F238E27FC236}">
                <a16:creationId xmlns:a16="http://schemas.microsoft.com/office/drawing/2014/main" id="{01A932ED-F1A1-4377-AB4A-43670585D163}"/>
              </a:ext>
            </a:extLst>
          </p:cNvPr>
          <p:cNvSpPr/>
          <p:nvPr/>
        </p:nvSpPr>
        <p:spPr>
          <a:xfrm>
            <a:off x="870254" y="2205220"/>
            <a:ext cx="2838704" cy="191269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Aft>
                <a:spcPts val="600"/>
              </a:spcAft>
              <a:buSzPct val="125000"/>
            </a:pPr>
            <a:r>
              <a:rPr lang="en-US" dirty="0">
                <a:latin typeface="Arial" panose="020B0604020202020204" pitchFamily="34" charset="0"/>
                <a:cs typeface="Arial" panose="020B0604020202020204" pitchFamily="34" charset="0"/>
              </a:rPr>
              <a:t>Focus on the data between Year 2000 and 2010 (rich of data)</a:t>
            </a:r>
          </a:p>
        </p:txBody>
      </p:sp>
      <p:sp>
        <p:nvSpPr>
          <p:cNvPr id="9" name="Flowchart: Punched Tape 8">
            <a:extLst>
              <a:ext uri="{FF2B5EF4-FFF2-40B4-BE49-F238E27FC236}">
                <a16:creationId xmlns:a16="http://schemas.microsoft.com/office/drawing/2014/main" id="{A9618B49-F01D-46CD-AC23-4644B7893CB0}"/>
              </a:ext>
            </a:extLst>
          </p:cNvPr>
          <p:cNvSpPr/>
          <p:nvPr/>
        </p:nvSpPr>
        <p:spPr>
          <a:xfrm>
            <a:off x="8721870" y="2149196"/>
            <a:ext cx="2523003" cy="191269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Aft>
                <a:spcPts val="600"/>
              </a:spcAft>
              <a:buSzPct val="125000"/>
            </a:pPr>
            <a:r>
              <a:rPr lang="en-US" dirty="0">
                <a:latin typeface="Arial" panose="020B0604020202020204" pitchFamily="34" charset="0"/>
                <a:cs typeface="Arial" panose="020B0604020202020204" pitchFamily="34" charset="0"/>
              </a:rPr>
              <a:t>94 different countries from all over the globe were involved</a:t>
            </a:r>
          </a:p>
        </p:txBody>
      </p:sp>
    </p:spTree>
    <p:extLst>
      <p:ext uri="{BB962C8B-B14F-4D97-AF65-F5344CB8AC3E}">
        <p14:creationId xmlns:p14="http://schemas.microsoft.com/office/powerpoint/2010/main" val="12184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F017F25A-5A7F-408A-8241-97BDF1CDA395}"/>
              </a:ext>
            </a:extLst>
          </p:cNvPr>
          <p:cNvSpPr txBox="1">
            <a:spLocks noChangeArrowheads="1"/>
          </p:cNvSpPr>
          <p:nvPr/>
        </p:nvSpPr>
        <p:spPr bwMode="auto">
          <a:xfrm>
            <a:off x="978116" y="390011"/>
            <a:ext cx="38452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400"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The Global Trend</a:t>
            </a:r>
          </a:p>
        </p:txBody>
      </p:sp>
      <p:graphicFrame>
        <p:nvGraphicFramePr>
          <p:cNvPr id="2" name="Object 1">
            <a:extLst>
              <a:ext uri="{FF2B5EF4-FFF2-40B4-BE49-F238E27FC236}">
                <a16:creationId xmlns:a16="http://schemas.microsoft.com/office/drawing/2014/main" id="{696F1D87-8636-41B7-B865-CC03B43AED0E}"/>
              </a:ext>
            </a:extLst>
          </p:cNvPr>
          <p:cNvGraphicFramePr>
            <a:graphicFrameLocks noChangeAspect="1"/>
          </p:cNvGraphicFramePr>
          <p:nvPr/>
        </p:nvGraphicFramePr>
        <p:xfrm>
          <a:off x="1294677" y="1541274"/>
          <a:ext cx="9372790" cy="4800600"/>
        </p:xfrm>
        <a:graphic>
          <a:graphicData uri="http://schemas.openxmlformats.org/presentationml/2006/ole">
            <mc:AlternateContent xmlns:mc="http://schemas.openxmlformats.org/markup-compatibility/2006">
              <mc:Choice xmlns:v="urn:schemas-microsoft-com:vml" Requires="v">
                <p:oleObj spid="_x0000_s8271" name="Acrobat Document" r:id="rId3" imgW="10286821" imgH="4800482" progId="AcroExch.Document.DC">
                  <p:embed/>
                </p:oleObj>
              </mc:Choice>
              <mc:Fallback>
                <p:oleObj name="Acrobat Document" r:id="rId3" imgW="10286821" imgH="4800482" progId="AcroExch.Document.DC">
                  <p:embed/>
                  <p:pic>
                    <p:nvPicPr>
                      <p:cNvPr id="2" name="Object 1">
                        <a:extLst>
                          <a:ext uri="{FF2B5EF4-FFF2-40B4-BE49-F238E27FC236}">
                            <a16:creationId xmlns:a16="http://schemas.microsoft.com/office/drawing/2014/main" id="{696F1D87-8636-41B7-B865-CC03B43AED0E}"/>
                          </a:ext>
                        </a:extLst>
                      </p:cNvPr>
                      <p:cNvPicPr/>
                      <p:nvPr/>
                    </p:nvPicPr>
                    <p:blipFill>
                      <a:blip r:embed="rId4"/>
                      <a:stretch>
                        <a:fillRect/>
                      </a:stretch>
                    </p:blipFill>
                    <p:spPr>
                      <a:xfrm>
                        <a:off x="1294677" y="1541274"/>
                        <a:ext cx="9372790" cy="4800600"/>
                      </a:xfrm>
                      <a:prstGeom prst="rect">
                        <a:avLst/>
                      </a:prstGeom>
                    </p:spPr>
                  </p:pic>
                </p:oleObj>
              </mc:Fallback>
            </mc:AlternateContent>
          </a:graphicData>
        </a:graphic>
      </p:graphicFrame>
    </p:spTree>
    <p:extLst>
      <p:ext uri="{BB962C8B-B14F-4D97-AF65-F5344CB8AC3E}">
        <p14:creationId xmlns:p14="http://schemas.microsoft.com/office/powerpoint/2010/main" val="226366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F48D9F29-B080-4AFD-B26C-1C641B74A390}"/>
              </a:ext>
            </a:extLst>
          </p:cNvPr>
          <p:cNvSpPr txBox="1">
            <a:spLocks noChangeArrowheads="1"/>
          </p:cNvSpPr>
          <p:nvPr/>
        </p:nvSpPr>
        <p:spPr bwMode="auto">
          <a:xfrm>
            <a:off x="614371" y="353760"/>
            <a:ext cx="548162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Global Trend By Country</a:t>
            </a:r>
          </a:p>
        </p:txBody>
      </p:sp>
      <p:graphicFrame>
        <p:nvGraphicFramePr>
          <p:cNvPr id="2" name="Object 1">
            <a:extLst>
              <a:ext uri="{FF2B5EF4-FFF2-40B4-BE49-F238E27FC236}">
                <a16:creationId xmlns:a16="http://schemas.microsoft.com/office/drawing/2014/main" id="{74E909D0-6B34-44E9-82A6-79DAAE463CFA}"/>
              </a:ext>
            </a:extLst>
          </p:cNvPr>
          <p:cNvGraphicFramePr>
            <a:graphicFrameLocks noChangeAspect="1"/>
          </p:cNvGraphicFramePr>
          <p:nvPr/>
        </p:nvGraphicFramePr>
        <p:xfrm>
          <a:off x="1021677" y="1357745"/>
          <a:ext cx="9523561" cy="5146495"/>
        </p:xfrm>
        <a:graphic>
          <a:graphicData uri="http://schemas.openxmlformats.org/presentationml/2006/ole">
            <mc:AlternateContent xmlns:mc="http://schemas.openxmlformats.org/markup-compatibility/2006">
              <mc:Choice xmlns:v="urn:schemas-microsoft-com:vml" Requires="v">
                <p:oleObj spid="_x0000_s9295" name="Acrobat Document" r:id="rId3" imgW="10286821" imgH="6857882" progId="AcroExch.Document.DC">
                  <p:embed/>
                </p:oleObj>
              </mc:Choice>
              <mc:Fallback>
                <p:oleObj name="Acrobat Document" r:id="rId3" imgW="10286821" imgH="6857882" progId="AcroExch.Document.DC">
                  <p:embed/>
                  <p:pic>
                    <p:nvPicPr>
                      <p:cNvPr id="2" name="Object 1">
                        <a:extLst>
                          <a:ext uri="{FF2B5EF4-FFF2-40B4-BE49-F238E27FC236}">
                            <a16:creationId xmlns:a16="http://schemas.microsoft.com/office/drawing/2014/main" id="{74E909D0-6B34-44E9-82A6-79DAAE463CFA}"/>
                          </a:ext>
                        </a:extLst>
                      </p:cNvPr>
                      <p:cNvPicPr/>
                      <p:nvPr/>
                    </p:nvPicPr>
                    <p:blipFill>
                      <a:blip r:embed="rId4"/>
                      <a:stretch>
                        <a:fillRect/>
                      </a:stretch>
                    </p:blipFill>
                    <p:spPr>
                      <a:xfrm>
                        <a:off x="1021677" y="1357745"/>
                        <a:ext cx="9523561" cy="5146495"/>
                      </a:xfrm>
                      <a:prstGeom prst="rect">
                        <a:avLst/>
                      </a:prstGeom>
                    </p:spPr>
                  </p:pic>
                </p:oleObj>
              </mc:Fallback>
            </mc:AlternateContent>
          </a:graphicData>
        </a:graphic>
      </p:graphicFrame>
    </p:spTree>
    <p:extLst>
      <p:ext uri="{BB962C8B-B14F-4D97-AF65-F5344CB8AC3E}">
        <p14:creationId xmlns:p14="http://schemas.microsoft.com/office/powerpoint/2010/main" val="299727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588DB233-D085-44C2-8E5F-AF54767D6BD9}"/>
              </a:ext>
            </a:extLst>
          </p:cNvPr>
          <p:cNvSpPr txBox="1">
            <a:spLocks noChangeArrowheads="1"/>
          </p:cNvSpPr>
          <p:nvPr/>
        </p:nvSpPr>
        <p:spPr bwMode="auto">
          <a:xfrm>
            <a:off x="1109487" y="375792"/>
            <a:ext cx="47556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cap="all" baseline="0">
                <a:solidFill>
                  <a:schemeClr val="tx1"/>
                </a:solidFill>
                <a:latin typeface="Arial" panose="020B0604020202020204" pitchFamily="34" charset="0"/>
                <a:ea typeface="+mn-ea"/>
                <a:cs typeface="+mn-cs"/>
              </a:defRPr>
            </a:lvl1pPr>
            <a:lvl2pPr marL="457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914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800" kern="1200">
                <a:solidFill>
                  <a:schemeClr val="tx1"/>
                </a:solidFill>
                <a:latin typeface="Arial" panose="020B0604020202020204" pitchFamily="34" charset="0"/>
                <a:ea typeface="+mn-ea"/>
                <a:cs typeface="+mn-cs"/>
              </a:defRPr>
            </a:lvl3pPr>
            <a:lvl4pPr marL="1371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4pPr>
            <a:lvl5pPr marL="18288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5pPr>
            <a:lvl6pPr marL="22860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6pPr>
            <a:lvl7pPr marL="27432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7pPr>
            <a:lvl8pPr marL="32004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8pPr>
            <a:lvl9pPr marL="3657600" indent="0" algn="ctr" defTabSz="914400" rtl="0" eaLnBrk="0" fontAlgn="base" latinLnBrk="0" hangingPunct="0">
              <a:lnSpc>
                <a:spcPct val="120000"/>
              </a:lnSpc>
              <a:spcBef>
                <a:spcPct val="0"/>
              </a:spcBef>
              <a:spcAft>
                <a:spcPct val="0"/>
              </a:spcAft>
              <a:buSzPct val="125000"/>
              <a:buFont typeface="Arial" panose="020B0604020202020204" pitchFamily="34" charset="0"/>
              <a:buNone/>
              <a:defRPr sz="1600" kern="1200">
                <a:solidFill>
                  <a:schemeClr val="tx1"/>
                </a:solidFill>
                <a:latin typeface="Arial" panose="020B0604020202020204" pitchFamily="34" charset="0"/>
                <a:ea typeface="+mn-ea"/>
                <a:cs typeface="+mn-cs"/>
              </a:defRPr>
            </a:lvl9pPr>
          </a:lstStyle>
          <a:p>
            <a:pPr>
              <a:lnSpc>
                <a:spcPct val="100000"/>
              </a:lnSpc>
              <a:buSzTx/>
              <a:buFontTx/>
              <a:buNone/>
            </a:pPr>
            <a:r>
              <a:rPr lang="en-US" altLang="en-US" sz="4400" cap="none" dirty="0">
                <a:latin typeface="+mj-lt"/>
                <a:cs typeface="Arial" panose="020B0604020202020204" pitchFamily="34" charset="0"/>
              </a:rPr>
              <a:t>Top 5 Countries</a:t>
            </a:r>
          </a:p>
        </p:txBody>
      </p:sp>
      <p:graphicFrame>
        <p:nvGraphicFramePr>
          <p:cNvPr id="2" name="Object 1">
            <a:extLst>
              <a:ext uri="{FF2B5EF4-FFF2-40B4-BE49-F238E27FC236}">
                <a16:creationId xmlns:a16="http://schemas.microsoft.com/office/drawing/2014/main" id="{D06BAC3E-CB40-4A8F-959F-307EEDCD1536}"/>
              </a:ext>
            </a:extLst>
          </p:cNvPr>
          <p:cNvGraphicFramePr>
            <a:graphicFrameLocks noChangeAspect="1"/>
          </p:cNvGraphicFramePr>
          <p:nvPr/>
        </p:nvGraphicFramePr>
        <p:xfrm>
          <a:off x="1675780" y="1620054"/>
          <a:ext cx="9212239" cy="4800600"/>
        </p:xfrm>
        <a:graphic>
          <a:graphicData uri="http://schemas.openxmlformats.org/presentationml/2006/ole">
            <mc:AlternateContent xmlns:mc="http://schemas.openxmlformats.org/markup-compatibility/2006">
              <mc:Choice xmlns:v="urn:schemas-microsoft-com:vml" Requires="v">
                <p:oleObj spid="_x0000_s10319" name="Acrobat Document" r:id="rId3" imgW="10286821" imgH="4800482" progId="AcroExch.Document.DC">
                  <p:embed/>
                </p:oleObj>
              </mc:Choice>
              <mc:Fallback>
                <p:oleObj name="Acrobat Document" r:id="rId3" imgW="10286821" imgH="4800482" progId="AcroExch.Document.DC">
                  <p:embed/>
                  <p:pic>
                    <p:nvPicPr>
                      <p:cNvPr id="2" name="Object 1">
                        <a:extLst>
                          <a:ext uri="{FF2B5EF4-FFF2-40B4-BE49-F238E27FC236}">
                            <a16:creationId xmlns:a16="http://schemas.microsoft.com/office/drawing/2014/main" id="{D06BAC3E-CB40-4A8F-959F-307EEDCD1536}"/>
                          </a:ext>
                        </a:extLst>
                      </p:cNvPr>
                      <p:cNvPicPr/>
                      <p:nvPr/>
                    </p:nvPicPr>
                    <p:blipFill>
                      <a:blip r:embed="rId4"/>
                      <a:stretch>
                        <a:fillRect/>
                      </a:stretch>
                    </p:blipFill>
                    <p:spPr>
                      <a:xfrm>
                        <a:off x="1675780" y="1620054"/>
                        <a:ext cx="9212239" cy="4800600"/>
                      </a:xfrm>
                      <a:prstGeom prst="rect">
                        <a:avLst/>
                      </a:prstGeom>
                    </p:spPr>
                  </p:pic>
                </p:oleObj>
              </mc:Fallback>
            </mc:AlternateContent>
          </a:graphicData>
        </a:graphic>
      </p:graphicFrame>
    </p:spTree>
    <p:extLst>
      <p:ext uri="{BB962C8B-B14F-4D97-AF65-F5344CB8AC3E}">
        <p14:creationId xmlns:p14="http://schemas.microsoft.com/office/powerpoint/2010/main" val="56792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943</Words>
  <Application>Microsoft Office PowerPoint</Application>
  <PresentationFormat>Widescreen</PresentationFormat>
  <Paragraphs>174</Paragraphs>
  <Slides>29</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Calibri</vt:lpstr>
      <vt:lpstr>Calibri Light</vt:lpstr>
      <vt:lpstr>Office Theme</vt:lpstr>
      <vt:lpstr>Acrobat Document</vt:lpstr>
      <vt:lpstr>An Analysis of the World Suicide Data</vt:lpstr>
      <vt:lpstr>Introduction</vt:lpstr>
      <vt:lpstr>Dataset Overview</vt:lpstr>
      <vt:lpstr>Dataset Overview …</vt:lpstr>
      <vt:lpstr>Research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Global Suicide Rate Between 2000-2014 (58 Countries)</vt:lpstr>
      <vt:lpstr>Global Suicide Rate and GDP per Capita</vt:lpstr>
      <vt:lpstr>Data Slice of Year 2009 (86 countries)</vt:lpstr>
      <vt:lpstr>Suicide Rate and Latitude (Data Slice for 2009) </vt:lpstr>
      <vt:lpstr>Correlation Matrix of 2009 Data</vt:lpstr>
      <vt:lpstr>Multiple Linear Regression</vt:lpstr>
      <vt:lpstr>Data QC and Clean-up</vt:lpstr>
      <vt:lpstr>Suicide Rate by Age Group</vt:lpstr>
      <vt:lpstr>Top 5 Countries by Year</vt:lpstr>
      <vt:lpstr>Top 5 Countries by North America</vt:lpstr>
      <vt:lpstr>Correlation Matrix</vt:lpstr>
      <vt:lpstr>Suicide Rate versus GDP by Country</vt:lpstr>
      <vt:lpstr>Multivariate Regression</vt:lpstr>
      <vt:lpstr>Multivariate regression- Method 2</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World Suicide Data</dc:title>
  <dc:creator>Mujgan Guner</dc:creator>
  <cp:lastModifiedBy>Mujgan Guner</cp:lastModifiedBy>
  <cp:revision>33</cp:revision>
  <dcterms:created xsi:type="dcterms:W3CDTF">2020-06-25T21:02:49Z</dcterms:created>
  <dcterms:modified xsi:type="dcterms:W3CDTF">2020-06-25T23:22:44Z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03e2fe1-4846-4393-8cf2-1bc71a04fd88_Enabled">
    <vt:lpwstr>True</vt:lpwstr>
  </property>
  <property fmtid="{D5CDD505-2E9C-101B-9397-08002B2CF9AE}" pid="3" name="MSIP_Label_703e2fe1-4846-4393-8cf2-1bc71a04fd88_SiteId">
    <vt:lpwstr>41ff26dc-250f-4b13-8981-739be8610c21</vt:lpwstr>
  </property>
  <property fmtid="{D5CDD505-2E9C-101B-9397-08002B2CF9AE}" pid="4" name="MSIP_Label_703e2fe1-4846-4393-8cf2-1bc71a04fd88_Owner">
    <vt:lpwstr>MGuner@slb.com</vt:lpwstr>
  </property>
  <property fmtid="{D5CDD505-2E9C-101B-9397-08002B2CF9AE}" pid="5" name="MSIP_Label_703e2fe1-4846-4393-8cf2-1bc71a04fd88_SetDate">
    <vt:lpwstr>2020-06-25T23:19:18.1834826Z</vt:lpwstr>
  </property>
  <property fmtid="{D5CDD505-2E9C-101B-9397-08002B2CF9AE}" pid="6" name="MSIP_Label_703e2fe1-4846-4393-8cf2-1bc71a04fd88_Name">
    <vt:lpwstr>Public</vt:lpwstr>
  </property>
  <property fmtid="{D5CDD505-2E9C-101B-9397-08002B2CF9AE}" pid="7" name="MSIP_Label_703e2fe1-4846-4393-8cf2-1bc71a04fd88_Application">
    <vt:lpwstr>Microsoft Azure Information Protection</vt:lpwstr>
  </property>
  <property fmtid="{D5CDD505-2E9C-101B-9397-08002B2CF9AE}" pid="8" name="MSIP_Label_703e2fe1-4846-4393-8cf2-1bc71a04fd88_ActionId">
    <vt:lpwstr>49bcd8b1-3807-4bf0-8c30-5389e1308815</vt:lpwstr>
  </property>
  <property fmtid="{D5CDD505-2E9C-101B-9397-08002B2CF9AE}" pid="9" name="MSIP_Label_703e2fe1-4846-4393-8cf2-1bc71a04fd88_Extended_MSFT_Method">
    <vt:lpwstr>Manual</vt:lpwstr>
  </property>
  <property fmtid="{D5CDD505-2E9C-101B-9397-08002B2CF9AE}" pid="10" name="Sensitivity">
    <vt:lpwstr>Public</vt:lpwstr>
  </property>
</Properties>
</file>