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326" initials="1" lastIdx="2" clrIdx="0">
    <p:extLst>
      <p:ext uri="{19B8F6BF-5375-455C-9EA6-DF929625EA0E}">
        <p15:presenceInfo xmlns:p15="http://schemas.microsoft.com/office/powerpoint/2012/main" userId="1832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08C7-CA88-4F0E-8A47-E0D756E01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442A-84DC-4FF0-B2F8-87AF5374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8D10-431A-4E56-ACC7-F0AD187B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FFA2-64FB-4FF2-9D3D-096D86C9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04C0-D1F9-485C-9584-331B7EAC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57CD-6B89-4FA3-B6B7-8E5655DD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CD59A-EA8D-4C8B-B497-12E03B01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F3CD-C814-4B72-B512-E32F5760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EFE3-E4B9-48D3-9BD1-DCFBF967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B190-1FCD-4DA7-B32A-E3D291C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A97A4-8877-40EB-A106-9A9DCF421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18CC-A9CA-414B-832D-7B8A94CE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4508-988E-4805-A435-53C75B2A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3738-13BE-42C9-8033-6B750C7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8B16-93A3-4D6C-93E5-79D32735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1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6A5B-978B-4DD7-96D7-174012AD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2843-81EE-463D-89CA-00ECD0AC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7249-4C13-4035-80F1-EED0754A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BB3F-6650-4446-949A-3460347E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BA48-94FE-4D1B-9393-0CC9897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80A7-555F-4C7F-B9BF-9BDDAF0B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121A-EB90-46E6-B490-D8EACD90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9164-62FC-4E3F-A422-1CEBBB6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447C-F435-430C-8D5A-FBDB6781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F4B-CAD7-4466-B812-EEB87ED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0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7190-21EF-46ED-B75F-49EC06B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E42E-85F1-4E94-85E2-0BDF95FFC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4F85-B3FC-4891-9566-8D976A3D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DBDB1-DE6E-4BA2-848C-0BFFEA67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DB1FD-8DE3-4FF9-84FE-A091B544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2A9A-05D8-4506-B6AD-60146D93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EAF9-A69D-4399-B38A-4DC3AA3B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1AFFF-F26C-401D-9296-31446715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D6BD-8106-4B89-8428-8307C921F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31CCD-47F1-4850-A1E3-C287297FB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6C5B5-A574-42F7-913A-79E6AC6D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D5941-9BCD-4606-AC73-D9FC644A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F1FF8-7F6B-4C47-9BE3-2E4E8122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B0502-6733-47F2-B99D-50F79138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EC76-41B5-4ECA-B362-434CFA8A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DB1C8-9D79-4C06-AE10-981E879B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573A1-675D-4F20-9341-02B27D5B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5CD4A-9925-416A-9732-DEBF7B9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FC7F1-F35C-47AB-9434-9D943E3E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C7B4D-599A-4EBD-A386-97F25B66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8B157-00A1-44A3-9270-42B42D0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630-28CB-41C1-9D52-FC8EC36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F27-B1A8-458E-B21C-33C06EEA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A284-88AF-405A-85F9-2FF0980A4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8841-CB2F-4596-A082-901EC782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A24B7-790F-47C2-A6DD-089E90E0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8870-699D-4E5C-A471-513B4F35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4FD9-4E9C-469A-A3D3-2A65786C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B5F36-3644-488C-9654-5177869D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5EF72-7FCB-42F1-AE80-8C41D6C2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E335-1FBA-4580-81B8-0D7DB2C4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58FE-6347-4006-A060-2959DCA7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363E-31F0-47A4-B4F0-518699A6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B28EE-DFA8-495D-87DF-F64C5A7D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766F-A87F-4011-8045-1DA80CFB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4096-D9CC-4335-AE90-F676C67E0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A600-1758-4379-8A10-A2342A5F8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0AB3-9AFE-460D-B390-F1E6BAE8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line.org.au/about-lifeline/media-centre/lifeline-fast-fac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7B3-30BF-4ADA-9AC4-4B3045311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Suicide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072D-2987-457F-96E6-0AEFD2C4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Suicide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67848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8815134-2E4E-449D-ACBB-A632F5EBDD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10857" y="5999310"/>
            <a:ext cx="637514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  <a:buSzTx/>
            </a:pPr>
            <a:r>
              <a:rPr lang="en-US" altLang="en-US" sz="1400" cap="none" dirty="0">
                <a:cs typeface="Arial" panose="020B0604020202020204" pitchFamily="34" charset="0"/>
              </a:rPr>
              <a:t>The R-squared value (1 %) indicates that none of  the variability around its mean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0E9585-2096-4364-9DA1-CD9698C6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41" y="438754"/>
            <a:ext cx="38215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Economic Impact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4B69756-488F-4329-88E3-0BA104077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79251"/>
              </p:ext>
            </p:extLst>
          </p:nvPr>
        </p:nvGraphicFramePr>
        <p:xfrm>
          <a:off x="1375642" y="1431636"/>
          <a:ext cx="8020050" cy="423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Acrobat Document" r:id="rId3" imgW="4114800" imgH="2743082" progId="AcroExch.Document.DC">
                  <p:embed/>
                </p:oleObj>
              </mc:Choice>
              <mc:Fallback>
                <p:oleObj name="Acrobat Document" r:id="rId3" imgW="4114800" imgH="27430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642" y="1431636"/>
                        <a:ext cx="8020050" cy="423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16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79696-9E11-4DF6-9390-8C550A2A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06" y="270910"/>
            <a:ext cx="26417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37FE4-83A0-4A15-98EA-0E236E9C6EBB}"/>
              </a:ext>
            </a:extLst>
          </p:cNvPr>
          <p:cNvSpPr txBox="1"/>
          <p:nvPr/>
        </p:nvSpPr>
        <p:spPr>
          <a:xfrm>
            <a:off x="2972873" y="3738721"/>
            <a:ext cx="656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Flowchart: Punched Tape 2">
            <a:extLst>
              <a:ext uri="{FF2B5EF4-FFF2-40B4-BE49-F238E27FC236}">
                <a16:creationId xmlns:a16="http://schemas.microsoft.com/office/drawing/2014/main" id="{25B2A168-7540-42AB-83ED-E56C72A8F00D}"/>
              </a:ext>
            </a:extLst>
          </p:cNvPr>
          <p:cNvSpPr/>
          <p:nvPr/>
        </p:nvSpPr>
        <p:spPr>
          <a:xfrm>
            <a:off x="1959234" y="1350646"/>
            <a:ext cx="2508308" cy="167203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noticeable drop in the suicide rate in year 2005 </a:t>
            </a:r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31A030EF-B998-4372-8FF7-6D51A38F017B}"/>
              </a:ext>
            </a:extLst>
          </p:cNvPr>
          <p:cNvSpPr/>
          <p:nvPr/>
        </p:nvSpPr>
        <p:spPr>
          <a:xfrm>
            <a:off x="5307434" y="1207758"/>
            <a:ext cx="2508308" cy="174238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communist nations have more tendency  to suicide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4C98EE83-2AB1-4B9F-BE52-D56CF92226C7}"/>
              </a:ext>
            </a:extLst>
          </p:cNvPr>
          <p:cNvSpPr/>
          <p:nvPr/>
        </p:nvSpPr>
        <p:spPr>
          <a:xfrm>
            <a:off x="8655634" y="1096210"/>
            <a:ext cx="2659310" cy="167779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Europe has the highest suicide rate comparing to the other six continents </a:t>
            </a: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01A932ED-F1A1-4377-AB4A-43670585D163}"/>
              </a:ext>
            </a:extLst>
          </p:cNvPr>
          <p:cNvSpPr/>
          <p:nvPr/>
        </p:nvSpPr>
        <p:spPr>
          <a:xfrm>
            <a:off x="1908069" y="3429000"/>
            <a:ext cx="2838704" cy="191269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elderly people more vulnerable to suicide </a:t>
            </a:r>
          </a:p>
        </p:txBody>
      </p:sp>
      <p:sp>
        <p:nvSpPr>
          <p:cNvPr id="9" name="Flowchart: Punched Tape 8">
            <a:extLst>
              <a:ext uri="{FF2B5EF4-FFF2-40B4-BE49-F238E27FC236}">
                <a16:creationId xmlns:a16="http://schemas.microsoft.com/office/drawing/2014/main" id="{A9618B49-F01D-46CD-AC23-4644B7893CB0}"/>
              </a:ext>
            </a:extLst>
          </p:cNvPr>
          <p:cNvSpPr/>
          <p:nvPr/>
        </p:nvSpPr>
        <p:spPr>
          <a:xfrm>
            <a:off x="5307434" y="3332043"/>
            <a:ext cx="2253651" cy="191269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 are 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 times more likely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to die by suicide than women  </a:t>
            </a:r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071BE460-1535-4D94-B9B9-84ED1BC81E4D}"/>
              </a:ext>
            </a:extLst>
          </p:cNvPr>
          <p:cNvSpPr/>
          <p:nvPr/>
        </p:nvSpPr>
        <p:spPr>
          <a:xfrm>
            <a:off x="8216889" y="3429000"/>
            <a:ext cx="2919369" cy="201301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the economic analysis didn’t show any significant relation with the suicide rate; more data are needed to verify </a:t>
            </a:r>
          </a:p>
        </p:txBody>
      </p:sp>
    </p:spTree>
    <p:extLst>
      <p:ext uri="{BB962C8B-B14F-4D97-AF65-F5344CB8AC3E}">
        <p14:creationId xmlns:p14="http://schemas.microsoft.com/office/powerpoint/2010/main" val="24985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79696-9E11-4DF6-9390-8C550A2A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06" y="270910"/>
            <a:ext cx="30264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Data Insights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37FE4-83A0-4A15-98EA-0E236E9C6EBB}"/>
              </a:ext>
            </a:extLst>
          </p:cNvPr>
          <p:cNvSpPr txBox="1"/>
          <p:nvPr/>
        </p:nvSpPr>
        <p:spPr>
          <a:xfrm>
            <a:off x="2972873" y="3738721"/>
            <a:ext cx="656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Flowchart: Punched Tape 2">
            <a:extLst>
              <a:ext uri="{FF2B5EF4-FFF2-40B4-BE49-F238E27FC236}">
                <a16:creationId xmlns:a16="http://schemas.microsoft.com/office/drawing/2014/main" id="{25B2A168-7540-42AB-83ED-E56C72A8F00D}"/>
              </a:ext>
            </a:extLst>
          </p:cNvPr>
          <p:cNvSpPr/>
          <p:nvPr/>
        </p:nvSpPr>
        <p:spPr>
          <a:xfrm>
            <a:off x="1959234" y="1350646"/>
            <a:ext cx="2508308" cy="167203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has been extracted from Kaggle</a:t>
            </a:r>
            <a:endParaRPr lang="en-US" dirty="0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31A030EF-B998-4372-8FF7-6D51A38F017B}"/>
              </a:ext>
            </a:extLst>
          </p:cNvPr>
          <p:cNvSpPr/>
          <p:nvPr/>
        </p:nvSpPr>
        <p:spPr>
          <a:xfrm>
            <a:off x="5307434" y="1207758"/>
            <a:ext cx="2508308" cy="174238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no of data points is 27448 with 13 data classes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4C98EE83-2AB1-4B9F-BE52-D56CF92226C7}"/>
              </a:ext>
            </a:extLst>
          </p:cNvPr>
          <p:cNvSpPr/>
          <p:nvPr/>
        </p:nvSpPr>
        <p:spPr>
          <a:xfrm>
            <a:off x="8655634" y="1096210"/>
            <a:ext cx="2659310" cy="167779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Merged with continent data</a:t>
            </a: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01A932ED-F1A1-4377-AB4A-43670585D163}"/>
              </a:ext>
            </a:extLst>
          </p:cNvPr>
          <p:cNvSpPr/>
          <p:nvPr/>
        </p:nvSpPr>
        <p:spPr>
          <a:xfrm>
            <a:off x="1908069" y="3429000"/>
            <a:ext cx="2838704" cy="191269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the data between Year 2000 and 2010 (rich of data)</a:t>
            </a:r>
          </a:p>
        </p:txBody>
      </p:sp>
      <p:sp>
        <p:nvSpPr>
          <p:cNvPr id="9" name="Flowchart: Punched Tape 8">
            <a:extLst>
              <a:ext uri="{FF2B5EF4-FFF2-40B4-BE49-F238E27FC236}">
                <a16:creationId xmlns:a16="http://schemas.microsoft.com/office/drawing/2014/main" id="{A9618B49-F01D-46CD-AC23-4644B7893CB0}"/>
              </a:ext>
            </a:extLst>
          </p:cNvPr>
          <p:cNvSpPr/>
          <p:nvPr/>
        </p:nvSpPr>
        <p:spPr>
          <a:xfrm>
            <a:off x="5307434" y="3332043"/>
            <a:ext cx="2253651" cy="191269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94 different countries from all over the globe were involved</a:t>
            </a:r>
          </a:p>
        </p:txBody>
      </p:sp>
    </p:spTree>
    <p:extLst>
      <p:ext uri="{BB962C8B-B14F-4D97-AF65-F5344CB8AC3E}">
        <p14:creationId xmlns:p14="http://schemas.microsoft.com/office/powerpoint/2010/main" val="8749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017F25A-5A7F-408A-8241-97BDF1CD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07" y="223735"/>
            <a:ext cx="37704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The Global Trend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96F1D87-8636-41B7-B865-CC03B43AE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52205"/>
              </p:ext>
            </p:extLst>
          </p:nvPr>
        </p:nvGraphicFramePr>
        <p:xfrm>
          <a:off x="1220786" y="1144110"/>
          <a:ext cx="937279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786" y="1144110"/>
                        <a:ext cx="937279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09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48D9F29-B080-4AFD-B26C-1C641B74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54375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Global Trend By Country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4E909D0-6B34-44E9-82A6-79DAAE463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50903"/>
              </p:ext>
            </p:extLst>
          </p:nvPr>
        </p:nvGraphicFramePr>
        <p:xfrm>
          <a:off x="750229" y="1046502"/>
          <a:ext cx="9831953" cy="53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Acrobat Document" r:id="rId3" imgW="10286821" imgH="6857882" progId="AcroExch.Document.DC">
                  <p:embed/>
                </p:oleObj>
              </mc:Choice>
              <mc:Fallback>
                <p:oleObj name="Acrobat Document" r:id="rId3" imgW="10286821" imgH="68578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229" y="1046502"/>
                        <a:ext cx="9831953" cy="531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0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88DB233-D085-44C2-8E5F-AF54767D6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34795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Top 5 Countries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6BAC3E-CB40-4A8F-959F-307EEDCD1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43350"/>
              </p:ext>
            </p:extLst>
          </p:nvPr>
        </p:nvGraphicFramePr>
        <p:xfrm>
          <a:off x="1869743" y="1259836"/>
          <a:ext cx="9212239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9743" y="1259836"/>
                        <a:ext cx="9212239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40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2795AC9-B06D-4498-B362-FF1FBB89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41549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Rate Per Continent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D85ADC-657F-4946-85A2-D210E125E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47754"/>
              </p:ext>
            </p:extLst>
          </p:nvPr>
        </p:nvGraphicFramePr>
        <p:xfrm>
          <a:off x="1425017" y="1224009"/>
          <a:ext cx="951879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017" y="1224009"/>
                        <a:ext cx="9518792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C75CC1F-C485-44B0-9E7A-E2BE9C15E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23852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Age Group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8ECFEAD-7763-4E6F-AA12-95EB4E30E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80516"/>
              </p:ext>
            </p:extLst>
          </p:nvPr>
        </p:nvGraphicFramePr>
        <p:xfrm>
          <a:off x="1464020" y="1270647"/>
          <a:ext cx="9511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020" y="1270647"/>
                        <a:ext cx="95114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70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AA57ACB-D3DC-42FA-A7D7-5815EED8C0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13430" y="5757473"/>
            <a:ext cx="77168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  <a:buSz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The </a:t>
            </a:r>
            <a:r>
              <a:rPr lang="en-US" altLang="en-US" cap="none">
                <a:cs typeface="Arial" panose="020B0604020202020204" pitchFamily="34" charset="0"/>
              </a:rPr>
              <a:t>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ale has 3.6 times higher suicide rate comparing to the female 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F0DF977-D8F2-444F-9A36-6F4280DCD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41806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>
                <a:cs typeface="Arial" panose="020B0604020202020204" pitchFamily="34" charset="0"/>
              </a:rPr>
              <a:t>Gender Likelihood </a:t>
            </a:r>
            <a:endParaRPr lang="en-US" altLang="en-US" sz="3600" b="1" cap="none" dirty="0">
              <a:cs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287153A-3355-4EA8-B2A3-5CC52814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03" y="1163542"/>
            <a:ext cx="595021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4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8815134-2E4E-449D-ACBB-A632F5EBDD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70150" y="6045477"/>
            <a:ext cx="4108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 correlation coefficient between both factors is 0.09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very weak correlation between the GDP and the Suicide rate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0E9585-2096-4364-9DA1-CD9698C6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152400"/>
            <a:ext cx="39497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altLang="en-US" sz="3600" b="1" cap="none" dirty="0">
                <a:cs typeface="Arial" panose="020B0604020202020204" pitchFamily="34" charset="0"/>
              </a:rPr>
              <a:t>Economic Impact </a:t>
            </a:r>
          </a:p>
          <a:p>
            <a:pPr>
              <a:lnSpc>
                <a:spcPct val="100000"/>
              </a:lnSpc>
              <a:buSzTx/>
            </a:pPr>
            <a:r>
              <a:rPr lang="en-US" altLang="en-US" sz="3600" b="1" cap="none" dirty="0">
                <a:cs typeface="Arial" panose="020B0604020202020204" pitchFamily="34" charset="0"/>
              </a:rPr>
              <a:t>  </a:t>
            </a:r>
            <a:r>
              <a:rPr lang="en-US" altLang="en-US" sz="2800" b="1" cap="none" dirty="0">
                <a:cs typeface="Arial" panose="020B0604020202020204" pitchFamily="34" charset="0"/>
              </a:rPr>
              <a:t>Correlation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591B36-81B9-4F49-B616-14FD99BAE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4465"/>
              </p:ext>
            </p:extLst>
          </p:nvPr>
        </p:nvGraphicFramePr>
        <p:xfrm>
          <a:off x="2860675" y="1393825"/>
          <a:ext cx="6470520" cy="431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r:id="rId3" imgW="4114800" imgH="2743082" progId="AcroExch.Document.DC">
                  <p:embed/>
                </p:oleObj>
              </mc:Choice>
              <mc:Fallback>
                <p:oleObj name="Acrobat Document" r:id="rId3" imgW="4114800" imgH="27430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0675" y="1393825"/>
                        <a:ext cx="6470520" cy="431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98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192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Acrobat Document</vt:lpstr>
      <vt:lpstr>Suicide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Project</dc:title>
  <dc:creator>18326</dc:creator>
  <cp:lastModifiedBy>18326</cp:lastModifiedBy>
  <cp:revision>27</cp:revision>
  <dcterms:created xsi:type="dcterms:W3CDTF">2020-06-23T13:30:03Z</dcterms:created>
  <dcterms:modified xsi:type="dcterms:W3CDTF">2020-06-25T13:38:36Z</dcterms:modified>
</cp:coreProperties>
</file>