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957-B117-4DB7-8466-FB2B6F8C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A505A-9C98-461B-8501-E03C0511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BF90-1C38-4DE7-B00A-27979AF6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4A0E-EC4D-4345-B315-9B6019C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7EF6-E976-41BE-A571-04932C5F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4160-E8C6-4033-B942-75032D3F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199B-8DA0-442C-A692-F4A4B4DE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CADB-F833-4F1A-AE36-F6ADE7C4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33A4-B0D1-423E-BB83-B038E937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BE9C-645B-4DEE-881A-316A0C4D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770C-8B99-45D2-8FD7-D02B561BE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9A1CD-0081-488D-A1D7-DC9B8F4B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3B92-259D-40B7-9F4F-5E2CD5DD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B9B2-FC17-46B2-92E7-FD017A7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C0B6-9389-4ABD-8E5E-CABF6FD4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F2E2-D25D-41FD-AA4E-DB929246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5448-AFE8-4B8D-AE46-AD336EF7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DF96-751A-4D08-A4E9-2209B19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5648-DD58-4678-9A76-6D235248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87B1-DFCE-468F-A7EB-8B13B090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5B0-093E-47E1-A60D-A3E83688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3913-06D6-442A-96DC-1F326E78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C82C-C300-4A98-B914-9393E1E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36C5-AF2B-4852-9110-E4BFE2F1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36D-628B-4DD7-8E24-077EDE8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31C8-6858-474C-B5A6-23AA123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2453-8322-4822-BBCD-54FB855B3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2A7F-6FC4-4EAC-B860-0F1BF1EA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4DB8-5A7B-46E7-84AB-DB38FB3F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91D8-56C1-42C7-93B0-B3D110E3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6A48-DE23-423F-ABA5-97C2E4F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D212-FC6F-4263-A344-134075B3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4265-7B27-457F-B4AC-B0DEB034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4406-45DD-4DBA-B20C-424B9AA5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AC74F-AB83-4B5B-B6B4-1A7D0223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59A86-9EF6-42FB-872E-0996908B0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DF336-603D-488D-9857-A8931245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282A4-F316-4401-A2B3-768E40A1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FDDB9-7ACE-475A-98A9-35D98BD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7AF-3CC0-48C4-98B3-952A5E3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7AE9D-461D-4EC2-9CA6-53C5F91C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83CF0-9005-48A4-987A-F2AE0DF8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BDDB7-33A4-443C-AD0D-5896B551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7821-F89E-4523-A187-CF02715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288DB-0F45-4362-847A-527D7235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89F9-FBDB-40ED-96DE-FC623B2B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633-EE53-4D0A-9FD8-98F5AED5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8027-3669-40A5-B41E-5396DA91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6681-7D6A-4AD0-BDEF-A585068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0C23-CB12-41B0-BCCA-E2EF71C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5928-D50A-4C8A-9969-D53EDC33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7F13-CAE3-4826-939A-7881DC1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EA6-2765-426E-8BF3-DE77295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8C158-5171-441A-9563-E47128A8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74B7-F744-412B-B60E-121B6C08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0306-E37D-48AC-9B68-D6E3CAE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8A5D-7534-4F25-8C33-0F94E504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DA2F-8B59-47A3-903C-2A4A4881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8EAD6-6909-4A77-B90E-57514DE2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24D3-25D4-4E06-B15D-3567F54C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0D9B-79C3-4FD4-AF8B-6EECDC86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2379-1FB2-4B83-B1D2-9815F5E4BB0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A34C-D28F-4245-B341-7B04C91D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F53D-6CA7-4977-B8B0-EC5781A6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09420255-D084-4DC8-8923-298CB643561F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257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F1F-DB4D-48E5-A411-3F7B88CEF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the World Suicide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E14-EA14-4E7D-9D8B-474759137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/>
              <a:t>Mujgan Guner, Ahmed </a:t>
            </a:r>
            <a:r>
              <a:rPr lang="en-US" dirty="0" err="1"/>
              <a:t>Lotfy</a:t>
            </a:r>
            <a:r>
              <a:rPr lang="en-US" dirty="0"/>
              <a:t>, </a:t>
            </a:r>
            <a:r>
              <a:rPr lang="en-US" dirty="0" err="1"/>
              <a:t>Shanker</a:t>
            </a:r>
            <a:r>
              <a:rPr lang="en-US" dirty="0"/>
              <a:t>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1B1-ABB7-46C7-931A-FE5705EF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Suicide Rate and Age Group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5BE0B-209A-4A32-850C-1B85E1BE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Elderly people are more likely to commit suicide.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0A6C1-8EC6-41F6-AAD7-7678903B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61" y="1825625"/>
            <a:ext cx="5138984" cy="42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3E8-4FC9-42FB-AB02-69F9CB1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7283"/>
            <a:ext cx="5257800" cy="1544062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and Bottom 5 Countries by Suicide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27904-4F00-4459-B350-EDB8FA13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74" y="960272"/>
            <a:ext cx="2496896" cy="254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1996A-6B06-4DC2-BC8A-9E0CDDD5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9" y="946580"/>
            <a:ext cx="2496896" cy="2209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5B7824-8F25-4167-9555-9402001C0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9" y="4203847"/>
            <a:ext cx="5208923" cy="192730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422E75-C79D-44D7-B4DA-28C14866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30733"/>
            <a:ext cx="5257800" cy="3946229"/>
          </a:xfrm>
        </p:spPr>
        <p:txBody>
          <a:bodyPr>
            <a:normAutofit/>
          </a:bodyPr>
          <a:lstStyle/>
          <a:p>
            <a:r>
              <a:rPr lang="en-US" sz="2400" dirty="0"/>
              <a:t>For each year, this list needs an updates, because the countries suicide rates changes per year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00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29"/>
            <a:ext cx="10515600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Suicide is a public health problem and one of the leading cause of death globally.</a:t>
            </a:r>
          </a:p>
          <a:p>
            <a:r>
              <a:rPr lang="en-US" dirty="0"/>
              <a:t>Organizations such as WHO, NIMH and many countries’ public health organizations collect and analyze data related to suicide.</a:t>
            </a:r>
          </a:p>
          <a:p>
            <a:r>
              <a:rPr lang="en-US" dirty="0"/>
              <a:t>For this study, “Suicide rates overview 1985 to 2016” from Kaggle is used.</a:t>
            </a:r>
          </a:p>
          <a:p>
            <a:r>
              <a:rPr lang="en-US" dirty="0"/>
              <a:t>The dataset was in “csv”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Overview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There are 12 columns and 27820 rows  in the dataset.</a:t>
            </a:r>
          </a:p>
          <a:p>
            <a:r>
              <a:rPr lang="en-US" dirty="0"/>
              <a:t>Continents and Latitudes columns are added later for further analysis</a:t>
            </a:r>
          </a:p>
          <a:p>
            <a:r>
              <a:rPr lang="en-US" dirty="0"/>
              <a:t>Columns with mostly “Null” values are removed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32E45-4704-4FBF-9E6F-C2954D5C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1023"/>
            <a:ext cx="10452454" cy="29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Overview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dataset covers the years from 1985 to 2016.</a:t>
            </a:r>
          </a:p>
          <a:p>
            <a:r>
              <a:rPr lang="en-US" dirty="0"/>
              <a:t>However, reporting is not very consistent per year and per countries</a:t>
            </a:r>
          </a:p>
          <a:p>
            <a:pPr lvl="1"/>
            <a:r>
              <a:rPr lang="en-US" dirty="0"/>
              <a:t>Therefore, data slicing was applied considering different year periods to stay consistent with the countries and years.</a:t>
            </a:r>
          </a:p>
        </p:txBody>
      </p:sp>
    </p:spTree>
    <p:extLst>
      <p:ext uri="{BB962C8B-B14F-4D97-AF65-F5344CB8AC3E}">
        <p14:creationId xmlns:p14="http://schemas.microsoft.com/office/powerpoint/2010/main" val="1985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005A-3AD7-434A-9C43-4D5C5B8F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seek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0384-C823-4165-83D0-2D62D57F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global trend in the suicide rate over the years?</a:t>
            </a:r>
          </a:p>
          <a:p>
            <a:r>
              <a:rPr lang="en-US" dirty="0"/>
              <a:t>Are men or women more likely to commit suicide?</a:t>
            </a:r>
          </a:p>
          <a:p>
            <a:r>
              <a:rPr lang="en-US" dirty="0"/>
              <a:t>How does suicide and the wealth of a country correlate?</a:t>
            </a:r>
          </a:p>
          <a:p>
            <a:r>
              <a:rPr lang="en-US" dirty="0"/>
              <a:t>Which age group is more susceptible to suicide?</a:t>
            </a:r>
          </a:p>
          <a:p>
            <a:r>
              <a:rPr lang="en-US" dirty="0"/>
              <a:t>How does the economies affect the suicide rate?</a:t>
            </a:r>
          </a:p>
          <a:p>
            <a:r>
              <a:rPr lang="en-US" dirty="0"/>
              <a:t>Is there any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4998-7695-4C5C-87FE-B3C296D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Global Suicide Rate Over the Years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E7F70-5665-45DB-B3EB-022B90299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 b="2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18D3D-87BA-4BAF-9C70-8F65C4F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There is a slight decline on suicide rate over 15 years time span globally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A6A8F-AE98-4D9C-8C6A-BEEDE09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47" y="3152192"/>
            <a:ext cx="5048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005A-3AD7-434A-9C43-4D5C5B8F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55" y="593075"/>
            <a:ext cx="648767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Global Suicide Rate over the Years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5639A9-0E19-4B4D-8F7A-36644A24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1" y="452865"/>
            <a:ext cx="3995623" cy="266707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2C65C-5CAF-410E-BE38-69ED8BF31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2" y="3739722"/>
            <a:ext cx="3995623" cy="26637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0384-C823-4165-83D0-2D62D57F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55" y="2053575"/>
            <a:ext cx="6487670" cy="4208548"/>
          </a:xfrm>
        </p:spPr>
        <p:txBody>
          <a:bodyPr>
            <a:normAutofit/>
          </a:bodyPr>
          <a:lstStyle/>
          <a:p>
            <a:r>
              <a:rPr lang="en-US" sz="2200" dirty="0"/>
              <a:t>In fact overall GDP/capita in the world increased over the year, while the suicide rate was decreasing.  </a:t>
            </a:r>
          </a:p>
          <a:p>
            <a:r>
              <a:rPr lang="en-US" sz="2200" dirty="0"/>
              <a:t>There is a slight increase in the suicide rate in 2009, while the GDP/capita shows a decrease.</a:t>
            </a:r>
          </a:p>
          <a:p>
            <a:r>
              <a:rPr lang="en-US" sz="2200" dirty="0"/>
              <a:t>Can it be attributed to the global economic crisis during 2008 and 2009 (?)</a:t>
            </a:r>
          </a:p>
        </p:txBody>
      </p:sp>
    </p:spTree>
    <p:extLst>
      <p:ext uri="{BB962C8B-B14F-4D97-AF65-F5344CB8AC3E}">
        <p14:creationId xmlns:p14="http://schemas.microsoft.com/office/powerpoint/2010/main" val="10386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4998-7695-4C5C-87FE-B3C296D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Suicide Rate and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18D3D-87BA-4BAF-9C70-8F65C4F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951" y="1825625"/>
            <a:ext cx="43278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 indicates that men are about 3.4 times more susceptible to suicide than women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ED8283-4F8F-4816-B6E8-F16AE593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1" y="1452400"/>
            <a:ext cx="6678233" cy="4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 Analysis of the World Suicide Data</vt:lpstr>
      <vt:lpstr>Outline</vt:lpstr>
      <vt:lpstr>Dataset Overview</vt:lpstr>
      <vt:lpstr>Dataset Overview ...</vt:lpstr>
      <vt:lpstr>Dataset Overview …</vt:lpstr>
      <vt:lpstr>Questions we seek to answer</vt:lpstr>
      <vt:lpstr>Global Suicide Rate Over the Years</vt:lpstr>
      <vt:lpstr>Global Suicide Rate over the Years</vt:lpstr>
      <vt:lpstr>Suicide Rate and Gender</vt:lpstr>
      <vt:lpstr>Suicide Rate and Age Group</vt:lpstr>
      <vt:lpstr>Top 5 and Bottom 5 Countries by Suicide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World Suicide Data</dc:title>
  <dc:creator>Mujgan Guner</dc:creator>
  <cp:lastModifiedBy>Mujgan Guner</cp:lastModifiedBy>
  <cp:revision>1</cp:revision>
  <dcterms:created xsi:type="dcterms:W3CDTF">2020-06-23T00:58:49Z</dcterms:created>
  <dcterms:modified xsi:type="dcterms:W3CDTF">2020-06-23T01:12:13Z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MGuner@slb.com</vt:lpwstr>
  </property>
  <property fmtid="{D5CDD505-2E9C-101B-9397-08002B2CF9AE}" pid="5" name="MSIP_Label_585f1f62-8d2b-4457-869c-0a13c6549635_SetDate">
    <vt:lpwstr>2020-06-23T01:04:37.7909465Z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c9562e61-c81b-4904-826d-e8fbcf608c13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MGuner@slb.com</vt:lpwstr>
  </property>
  <property fmtid="{D5CDD505-2E9C-101B-9397-08002B2CF9AE}" pid="13" name="MSIP_Label_8bb759f6-5337-4dc5-b19b-e74b6da11f8f_SetDate">
    <vt:lpwstr>2020-06-23T01:04:37.7909465Z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c9562e61-c81b-4904-826d-e8fbcf608c13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