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92" r:id="rId5"/>
    <p:sldId id="274" r:id="rId6"/>
    <p:sldId id="272" r:id="rId7"/>
    <p:sldId id="275" r:id="rId8"/>
    <p:sldId id="276" r:id="rId9"/>
    <p:sldId id="277" r:id="rId10"/>
    <p:sldId id="278" r:id="rId11"/>
    <p:sldId id="286" r:id="rId12"/>
    <p:sldId id="290" r:id="rId13"/>
    <p:sldId id="279" r:id="rId14"/>
    <p:sldId id="293" r:id="rId15"/>
    <p:sldId id="288" r:id="rId16"/>
    <p:sldId id="287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ultiple-linear-regression-with-python-98f4a7f1c26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dirty="0"/>
              <a:t>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 err="1"/>
              <a:t>Mujgan</a:t>
            </a:r>
            <a:r>
              <a:rPr lang="en-US" dirty="0"/>
              <a:t> </a:t>
            </a:r>
            <a:r>
              <a:rPr lang="en-US" dirty="0" err="1"/>
              <a:t>Guner</a:t>
            </a:r>
            <a:r>
              <a:rPr lang="en-US" dirty="0"/>
              <a:t>, Ahmed </a:t>
            </a:r>
            <a:r>
              <a:rPr lang="en-US" dirty="0" err="1"/>
              <a:t>Lotfy</a:t>
            </a:r>
            <a:r>
              <a:rPr lang="en-US" dirty="0"/>
              <a:t>, Shanker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1393350"/>
            <a:ext cx="4116227" cy="2744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4357688"/>
            <a:ext cx="4025412" cy="268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4" y="1538905"/>
            <a:ext cx="3908161" cy="2605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5" y="4506833"/>
            <a:ext cx="3771001" cy="25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Continent/Year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5" y="1361084"/>
            <a:ext cx="3741771" cy="2494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1" y="4425450"/>
            <a:ext cx="3196179" cy="21307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75" y="1634206"/>
            <a:ext cx="3703945" cy="2469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1" y="4322167"/>
            <a:ext cx="3862441" cy="25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1" y="1298448"/>
            <a:ext cx="6039871" cy="5434584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475232"/>
            <a:ext cx="5257800" cy="5257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287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" y="1296003"/>
            <a:ext cx="5561997" cy="5561997"/>
          </a:xfrm>
        </p:spPr>
      </p:pic>
      <p:sp>
        <p:nvSpPr>
          <p:cNvPr id="5" name="TextBox 4"/>
          <p:cNvSpPr txBox="1"/>
          <p:nvPr/>
        </p:nvSpPr>
        <p:spPr>
          <a:xfrm>
            <a:off x="3559439" y="541766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8" y="1471232"/>
            <a:ext cx="4831080" cy="483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91" y="5284914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62125"/>
            <a:ext cx="995362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" y="6345936"/>
            <a:ext cx="1160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https://medium.com/analytics-vidhya/multiple-linear-regression-with-python-98f4a7f1c26c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bEAAAFQCAYAAAAxyECWAAAABHNCSVQICAgIfAhkiAAAAAlwSFlzAAALEgAACxIB0t1+/AAAADh0RVh0U29mdHdhcmUAbWF0cGxvdGxpYiB2ZXJzaW9uMy4yLjEsIGh0dHA6Ly9tYXRwbG90bGliLm9yZy+j8jraAAAgAElEQVR4nOzdd3wUVdfA8d9JCD1EagpIFVCUHpHeQgmEjgooCiqiiMKDCChIERXEAlgQH1QEBVHpoVdBQJDepUknjR54CJBs7vvHLsuGbJKNJFmW93z57IedmXNnzt1NcnLvTHbEGINSSinlibzcnYBSSin1b2kRU0op5bG0iCmllPJYWsSUUkp5LC1iSimlPJYWMaWUUh5Li5hSSqlMJyKTRSRGRPamsF1E5AsROSIiu0Wkmiv71SKmlFIqK0wBQlPZ3gIoa3v0BCa6slMtYkoppTKdMeYP4EIqIW2BH43VJuABEQlMa79axJRSSt0LigKnHJZP29alKlumpaMyRfy5o/fd54QVKtnU3SlkuOze9+e31sW4q+5OIVOM82/k7hQyxRunpsndtE/Pz5vshcu8gnUa8JZJxphJ6Tics1zTPP79+Z2mlFLq7iVaXA61Faz0FK07nQYedFguBkSk1UinE5VSSjlnEl1/3L1w4HnbVYo1gcvGmMi0GulITCmllHOJGVKcABCRGUBDoJCInAaGAz4AxphvgMVAS+AIcA14wZX9ahFTSinllLEkZNy+jOmSxnYD9E7vfrWIKaWUci5jpgkzlRYxpZRSzqXjwg530SKmlFLKOR2JKaWU8lgZeGFHZtEippRSyimjIzGllFIeKwOvTswsWsSUUko5pxd2KKWU8lg6naiUUspj6YUdSimlPJaOxJRSSnksHYkppZTyVCYx3t0ppElvxaKSeXfUWOqHdaZd11fdnYpTYz4Zxo5dq9mwaRGVKz/qNKZEiWKs+n0223eu4oepX+Dj45Nm+1df687GzUvYtGUJvV7rbl8/ZGg/NmxaxLo/FzB3/hQCAopkeJ8ah9Rj49albN6xnD79XnYaM2rMEDbvWM6aDeFUqlwhzbaPVXyYJSt/5fd181ixZjZVq1UEIFu2bHw18SPW/hnOhs2L6ftmz2THyizjxo7kwP71bN+2gqpVHnMaU7Lkg/y5fgF/71vPz9MnJnnvAIKrV+ZG3Ek6dAgDoFy5Mmzdstz+uHDuAH3e6JHpfblT8YaV6LrmE55b9xnVX2udbHupZtXosnwUnZd+yNOLRhL4eLkk28VL6LzkA1r90D+rUk5bYqLrDzfRIqaSadeyKd+M/cDdaTjVtFlDypQpSdXKjen7xhDGjh/pNO699wfy9YQfqFYlhEuXLvN8t6dSbf9IhXJ0696Jxg3aU6dmK0JbNKZ0mZIAfDH+W+rUDKNe7dYsXfo7g955I0P75OXlxUefDaPzkz2oUyOM9h1bUa58mSQxTZrWp3SZktSo2oz+fYfy8dgRabYdNnIAn340gUb12jHmw88ZPnIAAG3ahZI9R3Ya1G5DkwYdeL57Jx4snuZd4O9ai9DGlH2oFA9XqEuvXoOY8NVop3GjRw1h/Bff8sijdbl48TIvvnD7w8+9vLwYPWoIy5evsa87dOgfgh9vRvDjzajxRCjXrsUxb/6SzO5OEuIlNPygG+HPf8z0xgMp17Ym+csGJYk5vX4fM5oN5pfQIazq/y0hHycttJVfCuXCkTTvAZm1svZ+Yv+KFrF7jIh4uzuH4CoV8cvn6+40nApr1YQZM+YCsHXLTvz88uHvXzhZXP0GtZg31/qD7Ofpcwhr1TTV9uXLl2Hr5h3ExV3HYrGwfv1mWrduBsCVK1ft+82TOxfWO0ZknGrVK3H86AlOHD9NfHw88+YsokVYSJKY0LAQfp0xD4BtW3fZ8061rTH45ssDgG8+X6KiYmyrDblz58Lb25ucOXMSHx+fpI+ZpXXr5vw0fRYAf23ejt8Dfk5HtY0a1mH27EUA/PTTTNq2aW7f9nrvF5kzdxExZ887PUZI47ocPXqCkyfPZEIPUuZfpQyXjkcTe/IsifEWDoVvonSz6kli4q/dsD/3yZ0jyddRnoAClGxchf0z1mRVyq5JtLj+cBM9J3YXROR94Jwx5nPb8odANJADeNr2/1xjzHDb9nlYb7+dE/jcdjtvROQqMBZoDvQH1mdxVzxGYKA/Z07f/m01IiKKoKAAoqPP2tcVKJify5euYLFYv7EizkQRGBSQavv9+w8xdFh/8hd4gOtx12nWrAE7duy1xw0d3p/OXdoTG3uFVi2fzdg+Bflz5kzU7ZzORFM9uFKyfkc4xkREERDkn2rbIW+P4rc53zPi/UF4eXnRsllnABbMX0aLsBD2HlpPrlw5GTp4NJcuXs7QPjlTNCiA06duv/ZnTkdSNCjAXlwBChbMz6VLl+3v3ekzkQQVtb53QUEBtGsbSpNmTxMcXMXpMZ5+ui2//DovE3vhXJ6A/FyNuGBfvhp5gYCqZZLFlQ4Npvagp8lVKB8Lun1qX19/RFc2jJpB9jy5siRfl3nA1Yk6Ers73wPdAETEC+iMtYiVBWoAVYDqIlLfFv+iMaY6EAz0EZGCtvV5gL3GmCeMMckKmIj0FJGtIrL1ux9nZG6P7nEikmzdnSOj1GJS2nbo4D+MH/df5odPZfa8H9i79wAJCbc/cuf99z7j0YfrMvPX+fR85bm77YbL+aYVk1rbF17qwtDBo6nyaEOGDh7N+K8+BKwjP4slkYrl6xFcKYTXXn+REiWLZURXUnW3793Yz97jncGjSEzh/IuPjw+tWzVj1uyFGZBt+jjPO3nc0aVbmdZoIIt6jKPmW08CUDKkCtfOx3J2z/FMzvJfsCS4/nATLWJ3wRhzHDgvIlWBZsAO4HGH59uBh7EWNbAWrl3AJqwjslvrLcDsVI4zyRgTbIwJ7vF8qjdHvS/16NmVdX8uYN2fC4iKjKFosdvnGoKCAoiMjE4Sf/7cBfwe8MXb2zozG1Q0gChbTEREVIrtf/pxJvXrtqVl8y5cvHCJo/8cT5bLzN/CadM2NEP7F3EmiqK20YY1X/8ko5NbeQc5xgQFEB0Zk2rbTl3aszB8OQDz5y6hWjXrCK3jU61YvXIdCQkJnDt3gc2btlOlasUM7dMtvV7tZr/gIiIyimIP3n7tixYLJOKO9+7cuQs88ICf/b0rVjSQyAhrTPVqlZg+7WuOHNpExw5hfPXFKNo4TDWGhjZix449xMScy5S+pOZq5AXyBhWwL+cNLMD/oi+mGB/x10HylShCzvx5CQwuR+mm1ej25ziaT+hNsToVaPp5r6xIO216Ycf/C98B3YEXgMmAAKONMVVsj4eMMd+LSEOgCVDLGFMZa5HLadvHdWPMvf8hZW7y3aRp1Kvdmnq1W7Nw4XK6dGkPQPDjVYiNvZJkKvGWdX9sol37FgA882wHFi9aCcDiRStTbF+osHVgXKxYIK3bNmfWzAUA9gs8AFqENeHwoX8ytH87tu+hVJmSFC9RDB8fH9p1CGPp4tVJYpYtXk2nLu0AqB5c2Z53am2jomKoXbcGAPUa1OTo0eMAnD4dSb36TwCQO3cuqj9emcOHjmZon26Z+M1U+0UX4eHLeO5Z6+jjiRrViL0cm6xYA6xZ+ycdO1qvPHzuuacIX2AtxGXL1+KhcjV5qFxNZs9ZxOt9BhMevszernOndm6ZSgSI3nWUB0oGkO/Bwnj5eFOuTU2OrdieJMavpL/9eeHHSuKdPRvXL15l45jf+KFGH6bW7sey3hM4vWE/K/pOzOouOOcBRUzPid29ucBIwAd4BkgA3heR6caYqyJSFIgH/ICLxphrIvIwUNNtGadhwPCP2LJjN5cuxRLSriuvvfQcHVs3T7thFli+bA3Nmjdk5+7VXIu7Tu9XB9m3zZz9PW/0foeoqBiGD/2YyVM+592hb7J79z5+nDozzfY/TZ9AgQIPEB+fwFtvjuDSpVgA3hs5gIfKliYxMZFTJ8/Qr+/QDO2TxWLhnbdG8tuc7/Dy9mbGtNkcPHCEbi9az2FNnfwLK5avpUmzBmzeuYK4a3H06T041bYAb/YZyodjBuPtnY0bN27wZt9hAEz+djpffD2adZsWIiLMmD6H/fsOZmifnFm8ZBWhoY05+PcGrsXF0aPHm/ZtC+b/SM9XBxAZGc07gz/k52lfM3LEQHbu2sfkH9KeQs+VKydNQurT67VBacZmBmNJZO3QqbSZNhAvby/2/7qWC4fO8FjXxgDsnbaaMi0e5+GOdUlMsJBw/SZLX/vKLbmmhyf8bi0ZfaXV/0ci8g1wyRjztm25L3Dr+tmrQFfgNDAPKAocBAoDI4wxa0TkqjEmryvHij939L57wwqVbOruFDJcdu/78/fDi3GZfxWjO4zzb+TuFDLFG6emJT9Zlw5xaya7/PMmV8MX7+pY/9b9+Z2WhWwXdNQEnrq1zna14udOwls424erBUwppbKUB1ydqEXsLohIBWAh1svoD7s7H6WUylB6U8z7mzFmP1Da3XkopVSm0A8AVkop5bF0OlEppZTH0pGYUkopj6VFTCmllMfS6USllFIeS69OVEop5bF0OlEppZTH0ulEpZRSHktHYkoppTyWBxQxvRWLUkop5ywW1x8uEJFQETkoIkdE5G0n2/1EZIGI7BKRfSLyQlr71JGYUkop5zJwJCYi3sAEoCnWu3psEZFw28f33dIb2G+MaS0ihYGDttta3UxpvzoSU0op5ZxJdP2RthrAEWPMUVtR+gVoe+cRAV8RESAvcAHrPRpTpEVMKaWUc+m4s7OI9BSRrQ6PnnfsrShwymH5tG2do6+AR4AIYA/Q15jUK6ROJyqllHIuHTdNNsZMAialEuLsppl3HqA5sBNoDJQBVojIOmNMbEo71SLmYe7HuyCfO77C3SlkuCsvp3k+2iNN3F7M3SlkiglxB92dQqZ44253kLFXJ54GHnRYLoZ1xOXoBeAjY4wBjojIMeBhYHNKO9XpRKWUUs5ZElx/pG0LUFZESolIdqAzEH5HzEkgBEBE/IHywNHUdqojMaWUUk6ZRNenE9PclzEJIvI6sAzwBiYbY/aJyKu27d8A7wNTRGQP1unHQcaYc6ntV4uYUkop5zL4j52NMYuBxXes+8bheQTQLD371CKmlFLKOf3sRKWUUh4rA6cTM4sWMaWUUs4l6P3ElFJKeap0/J2Yu2gRU0op5ZwHfIq9FjGllFLO6TkxpZRSHkuvTlRKKeWxdCSmlFLKU5kE12526U5axJRSSjmn04lKKaU8lk4nKqWU8lh6ib1SSimP5QEjMb2f2H1uzCfD2LFrNRs2LaJy5UedxpQoUYxVv89m+85V/DD1C3x8fNJs/+pr3dm4eQmbtiyh12vd7euHDO3Hhk2LWPfnAubOn0JAQJFM61t6vDtqLPXDOtOu66vuTiVdfKrWwO+rn/D7ejo5OzzjNCbbo1XIN/Y78n0+Bd8PPgfAq2BhfEeOx+/LH8n3+RRytOqYlWmnS+kGlXh19Sf0WvsZtXq1Tra9XNPq9Fg6mh6LR/HigvcpFlzODVk6V7dRLZb8OYtlf83h5Te6OY0Z8mF/lv01h/lrfqZCxfL29b758vL59x+xeMNMFq3/jSrBFQFo3jqEBX/8yv6ov3is8iNZ0o8UmUTXH26iRew+1rRZQ8qUKUnVyo3p+8YQxo4f6TTuvfcH8vWEH6hWJYRLly7zfLenUm3/SIVydOveicYN2lOnZitCWzSmdJmSAHwx/lvq1AyjXu3WLF36O4Peuet7y2aIdi2b8s3YD9ydRvp4eZG753+48v5ALvfpRva6IXgVK5EkRHLnJc8r/bg6ajCxfbtz9ZPhAJhEC9emTODyG88TO6gXOVu0T9b2XiBeQuj73fml28f8t8lAHm1Ti0JliyaJObZhL9+FvsN3LQezcMAkwsa87J5k7+Dl5cWwMQN5uUtfWtV9mrAOzShTrlSSmPohtSlRujjNn+jAsP6jGP7x2/ZtQz7sz7rVG2lZ5ynaNXqGfw4dA+DwgX/o88JAtm7ckaX9ccYkWFx+uMt9W8REpI2IvJ1GzJ8prJ8iIk9mTmZZJ6xVE2bMmAvA1i078fPLh79/4WRx9RvUYt7cJQD8PH0OYa2aptq+fPkybN28g7i461gsFtav30zr1tZbAF25ctW+3zy5c2Hukc9eC65SEb98vu5OI12ylX2ExMgzJEZHQkICN9evJnuNuklistdvws1Nf5B4LgYAc/mS9f+LF7AcPWwNuh6H5fQJvAomf+/dLahKGS4cj+bSqbMkxlvYv2AT5ZpWTxITf+2G/blP7hzAvfE1Vanao5w8dorTJ84QH5/A4rkrCAltkCQmpEUD5v+2CIBd2/aSz8+XwkUKkidvHoJrVmXW9PkAxMcncCXW+r1z9PBxjv1zIms7k5JE4/rDTe7bc2LGmHCS3/r6zpjaWZSOWwQG+nPmdIR9OSIiiqCgAKKjz9rXFSiYn8uXrmCxWH+TijgTRWBQQKrt9+8/xNBh/clf4AGux12nWbMG7Nix1x43dHh/OndpT2zsFVq1fDazu3nfkgKFsNiKE0Di+bNkK5d0esk7qBhky4bv++ORXLm5vnA2N9csSxLjVTgA71JlSTi0P0vyTg/fgAJciTxvX46NvEDRqmWSxZVvHkzDgZ3IUygfv77wSVammCL/gMJEnom2L0dFRlO52mPJYyIcYiJi8A8sQoLFwoXzlxj9xXDKP1qWfbv+ZtS7nxF37XqW5e8SPSeWsUQkj4gsEpFdIrJXRDqJyHERKWTbHiwia2zPu4vIV7bn/iIy19Zul4jUtq2/avtfROQrEdkvIouAIg7HrC4ia0Vkm4gsE5FA2/o+tvjdIvJLKjmPEJHJIrJGRI6KSB+HbW/a+rFXRP6TCa9XsnV3joxSi0lp26GD/zB+3H+ZHz6V2fN+YO/eAyQ43LLh/fc+49GH6zLz1/n0fOW5u+3G/19OXv9kgxBvb7KVLseVD97mynsDyPXU83gFFbu9PWcu8g4aybXJX0LctUxNN6M4G70fXLaV/4YMYObL42jQ/yk3ZOWEC99fKcVk8/amQqXyzJgyiw4hXYm7dp2X3+ieSYneBT0nluFCgQhjTGVjzGPAUhfbfQGsNcZUBqoB++7Y3h4oD1QEXgZuFTkf4EvgSWNMdWAy8KGtzdtAVWNMJSCtqwUeBpoDNYDhIuIjItWBF4AngJrAyyJS1VljEekpIltFZOvN+NhUD9SjZ1fW/bmAdX8uICoyhqLFguzbgoICiIyMThJ//twF/B7wxdvb2xpTNIAoW0xERFSK7X/6cSb167alZfMuXLxwiaP/HE+Wy8zfwmnTNjTVfFXKzPmzeBe6fWGMV8HCJF44lyQm8fxZ4ndshhvXMVcuk7B/F94lH7Ju9PbGd+BIbv6xkvhN67IydZddibqAb2BB+3K+wAJcjb6UYvypzQfIX6IIufLnzYr0UhUdGUNgUX/7ckCgPzFR55LHBDnEBBUhJuosUZExREfEsHu79UfRsgWrqFCpPPccD5hO9LQitgdoIiJjRKSeMeayi+0aAxMBjDEWJ+3qAzNs2yKA1bb15YHHgBUishN4F7j1a+5uYLqIdAXSunPcImPMDWPMOSAG8AfqAnONMf8zxlwF5gD1nDU2xkwyxgQbY4Kz++RL9UDfTZpGvdqtqVe7NQsXLqdLl/YABD9ehdjYK0mmEm9Z98cm2rVvAcAzz3Zg8aKVACxetDLF9oUKW3/wFCsWSOu2zZk1cwGA/QIPgBZhTTh86J80XhqVkoTDB/AKLIZXkQDIlo3sdRsTv2VDkpibmzeQrUIl8PKG7DnwLvcIiaet51Py9B6E5fQJrof/5o70XRKx6ygFSgXg92BhvHy8qdC6JodWbEsSk7+EQxF4rCTePtmIu3j1zl1luT079lOidHGKFg/CxycbLds3ZfWyP5LErF76B22fDgOgcvXHuBJ7lbMx5zkXc57IiGhKlbFebFOr/uP2CzvuJSYh0eWHu3jUOTFjzCHbCKYlMFpElmMtILeKcc672b2TdQLsM8bUcrItDGvxawMMFZFHjTEpFbMbDs8tWF93J3NFGWv5sjU0a96QnbtXcy3uOr1fHWTfNnP297zR+x2iomIYPvRjJk/5nHeHvsnu3fv4cerMNNv/NH0CBQo8QHx8Am+9OYJLl6wjxPdGDuChsqVJTEzk1Mkz9Os7NLO76ZIBwz9iy47dXLoUS0i7rrz20nN0bN3c3WmlLtHCtW/H4zv8U/Dy4saqxVhOHSdH8zYA3FgWTuLpE8Tv2Izf+MkYk8iNFYuwnDxGtkcqkqNRcxKO/0O+sd8BEDftW+K3/+XOHiVjLIksGzaFLj8Owsvbi12/reXc4TNUezYEgO3TV/Fwi8ep2LEeifEW4m/cZE7vL92ctZXFYuH9tz/m+1+/wMvbm9k/h3Pk4FE6desAwK9T57B25QbqN6nD8s1zuX7tOoP73r5C+IPBn/LJxJH4ZPfh1IkzDO5j3dakZUPeHfUWBQrm55ufx3Fg7yF6dOrjNIdM5wF/7Cz3ytVjrhCRIOCCMea6iLQDugN5gc+MMUtEZBzWKb6GItIdCDbGvG47Z7XJGDNeRLyBPMaYWBG5aozJKyIdgFewFsciwH6s04rhtufPGWM22qYXywF/A8WNMcdt604D5Y0xyeZBRGQEcNUY86lteS/QCigATME6lSjAX7bjpHpdrV/eMp7zhrno3PEV7k4hw115+QV3p5ApJm4vlnaQB/op7pC7U8gUB2K23NUvy1dea+Hyzxvfr5dk+i/mznjUSAzrOatPRCQRiAd6AbmA70VkMNZC4ExfYJKIvIR1JNQL2OiwfS7WKcc9wCFgLYAx5qbtUvsvRMQP6+s13hYzzbZOgHHOClhqjDHbRWQKsNm26ru0CphSSmUpD7g60aOKmDFmGbDMyaZkf8JvjJmCdaSDMSYaaOskJq/tfwO8nsIxd2KdNrxTXSfrnLUfccfyYw7PxwJjXdmPUkplNU+YqfOoIqaUUioL6Ujs/w8ReQHrtKWjDcaY3u7IRyml7pY7rzp0lRaxDGKM+QH4wd15KKVUhtGRmFJKKY917w/EtIgppZRyzuhITCmllMfSIqaUUspj6XSiUkopT2US7v2RmKd9ALBSSqksYhKNyw9XiEioiBwUkSMp3bRYRBqKyE4R2Scia9Pap47ElFJKOZeB04m2z62dADTF+nmzW0Qk3Biz3yHmAeBrINQYc1JEijjf2206ElNKKeVUBt8TswZwxBhz1BhzE/iF5B8H+AwwxxhzEsAYE0MatIgppZRyLjEdj7QVBU45LJ+2rXNUDsgvImtEZJuIPJ/WTnU6USmllFMp3iHRCRHpCfR0WDXJGDPJMcTZIe5YzgZUB0Kw3qFko4hsMsakeK8cLWJKKaWccnGa0BprLViTUgk5DTzosFwMiHASc84Y8z/gfyLyB1AZ6+2vnNLpRKWUUk5l8DmxLUBZESklItmBzlhvPOxoPlBPRLKJSG7gCaw3IU6RjsQ8THbv++8tux/vguz77f35WdDjy7RwdwqZIihXQXencE9Kz0gszX0ZkyAir2O9J6Q3MNkYs09EXrVt/8YY87eILAV2Yz3T9p0xZm9q+73/fiIqpZTKGMbZaay72J0xi4HFd6z75o7lT4BPXN2nFjGllFJOZeRILLNoEVNKKeVUYkLGjsQygxYxpZRSTpkMnk7MDFrElFJKOaXTiUoppTyWSdSRmFJKKQ9l7v07sWgRU0op5ZyOxJRSSnmsRIsWMaWUUh5KR2JKKaU8ll5ir5RSymPpJfZKKaU8VqKOxJRSSnmqRMu9f7cuLWJKKaWc0r8TU0op5bH06kSllFIeyxPOid37E57qX2scUo+NW5eyecdy+vR72WnMqDFD2LxjOWs2hFOpcoU02z5W8WGWrPyV39fNY8Wa2VStVhGAbNmy8dXEj1j7ZzgbNi+m75s9M7dzTvhUrYHfVz/h9/V0cnZ4xmlMtkerkG/sd+T7fAq+H3wOgFfBwviOHI/flz+S7/Mp5GjVMSvTvivvjhpL/bDOtOv6qrtTSSYrv/6qVqvI7+vmWR/r59OyVZPM7ZxN7UZPMH/9DBZs/I0XX3/OacygD/qxYONvzFz9Iw9XLGdf37VnJ+asncbsNdP4aOJ7ZM+RHYB+w3ozb90MZq7+kXGTR+ObL2+W9MUZY8Tlh7toEXOBiJQUkVRvkW2LecZhOVhEvsj87Jzz8vLio8+G0fnJHtSpEUb7jq0oV75MkpgmTetTukxJalRtRv++Q/l47Ig02w4bOYBPP5pAo3rtGPPh5wwfOQCANu1CyZ4jOw1qt6FJgw48370TDxYvmpUdJnfP/3Dl/YFc7tON7HVD8CpWIkmI5M5Lnlf6cXXUYGL7dufqJ8MBMIkWrk2ZwOU3nid2UC9ytmifrO29ql3Lpnwz9gN3p5FMVn/9Hfj7ME0adqRRvXZ07tiDT8ePxNvbO9P7OHj0W7z2TH/a13+G0PZNKF2uZJKYuiG1KF66GK1rPc3It8bw7hhrvkUCCvFMj6fo0vxFOjbsipe3F6HtrIV309otdGzYlacaP8+Jo6d4qc/zmdqP1Bjj+sNdtIhlnJKAvYgZY7YaY/q4K5lq1Stx/OgJThw/TXx8PPPmLKJFWEiSmNCwEH6dMQ+AbVt34eeXD3//wqm3NQbffHkA8M3nS1RUjG21IXfuXHh7e5MzZ07i4+O5cuVqlvU3W9lHSIw8Q2J0JCQkcHP9arLXqJskJnv9Jtzc9AeJ52w5X75k/f/iBSxHD1uDrsdhOX0Cr4KFsyz3uxFcpSJ++XzdnUYyWf31Fxd3HYvFAkCOnDkwWfBT9bGqFTh17DRnTkaQEJ/A0nkradi8XpKYRs3rseC3pQDs2b4P33x5KVSkIADe3t7kyJkDb29vcuXKydmocwBsXLvZ3pfd2/ZSJNB9X4uWRC+XH+5yXxQx2yjogIhMFZHdIjJLRHKLSIiI7BCRPSIyWURy2OKPi8gYEdlsezxkWz9FRJ502G+yn8K2Y60Tke22R23bpo+AeiKyU0T6iUhDEVloa1NARObZctskIpVs60fY8lojIkdFJMOKXmCQP2fORNmXI85EEzZN38wAACAASURBVBjonzQm0J8Ix5iIKAKC/FNtO+TtUQwfOZCd+9bw3geD+OC9sQAsmL+Ma9fi2HtoPTv2/c6ELydz6eLljOpOmqRAISy24gSQeP4sXgULJYnxDiqG5PXF9/3x5Pt0EtkbNk+2H6/CAXiXKkvCof2ZnvP9LKu//sBaONdtWsgff4YzoN9weyHILEUCCxMVEW1fjok8i/8dBadIYGGiHWKiI89SJLAwMVHnmDpxBsu2zWXl7nCuxF5l49rNyY7RrksrNqzelHmdSIOOxLJWeWCSMaYSEAu8CUwBOhljKmK9iKWXQ3ysMaYG8BUwPh3HiQGaGmOqAZ2AW1OGbwPrjDFVjDHj7mjzHrDDlttg4EeHbQ8DzYEawHAR8bnzgCLSU0S2isjW6zcvuZSkSPI56jt/O00pJrW2L7zUhaGDR1Pl0YYMHTya8V99CFh/gFgsiVQsX4/gSiG89vqLlChZzKVcM4STnLnzG8vbm2yly3Hlg7e58t4Acj31PF5BDjnmzEXeQSO5NvlLiLuWqene77L66w9g+7bd1KvZiqaNnqTvm6+Qw3aOKbM4/ZK786d5Cn3x9fOlUWg9WtZ4kqaV25Ardy7COib9papH325YEiwsmr0sI9NOl0QjLj/c5X4qYqeMMRtsz6cBIcAxY8wh27qpQH2H+BkO/9dKx3F8gG9FZA8wE6iQRjxAXeAnAGPMaqCgiPjZti0yxtwwxpzDWiD972xsjJlkjAk2xgTnzP6AS0lGnImiaNEA+3JQUX/71Is9JiKKIMeYoACiI2NSbdupS3sWhi8HYP7cJVSrVgmAjk+1YvXKdSQkJHDu3AU2b9pOlaoVXco1I5jzZ/EuVMS+7FWwMIkXziWJSTx/lvgdm+HGdcyVyyTs34V3yYesG7298R04kpt/rCR+07osy/t+ldVff44OHzrKtf/F8XCFcsm2ZaToiLMEBN3+dr01wnIUExGDv0OMf2Bhzkado2b9YM6cjODi+UskJFhYtXgNlR+//f3S+ukW1G9ah3d6j8jUPqRFL+zIWukd0BonzxOwvSZi/XXQ2a9y/YBooDIQnELMnZy9w7eOecNhnYUM+rOHHdv3UKpMSYqXKIaPjw/tOoSxdPHqJDHLFq+mU5d2AFQPrkxs7BWio8+m2jYqKobadWsAUK9BTY4ePQ7A6dOR1Kv/BAC5c+ei+uOVOXzoaEZ0xSUJhw/gFVgMryIBkC0b2es2Jn7LhiQxNzdvIFuFSuDlDdlz4F3uERJPnwAgT+9BWE6f4Hr4b1mW8/0sq7/+ipcoZr+Qo9iDQTxUthSnTpzJ1D7u2/k3xUsXo2jxQLL5ZCO0XRPWLl+fJGbN8vW0fjoUgIrVHuXqlf9xLuY8UaejqVT9UXLmygHAE/WCOXbY2pfajZ7ghde70rfbQK7H3cCdPGEkdj/9nVhxEalljNkIdAFWAq+IyEPGmCPAc8Bah/hOWM9jdQI22tYdB6oDvwFtsY667uQHnDbGJIpIN+DWJVBXgJTOsP8BPAu8LyINgXPGmFhn0yYZxWKx8M5bI/ltznd4eXszY9psDh44QrcXOwMwdfIvrFi+libNGrB55wrirsXRp/fgVNsCvNlnKB+OGYy3dzZu3LjBm32HATD52+l88fVo1m1aiIgwY/oc9u87mGn9SybRwrVvx+M7/FPw8uLGqsVYTh0nR/M2ANxYFk7i6RPE79iM3/jJGJPIjRWLsJw8RrZHKpKjUXMSjv9DvrHfARA37Vvit/+Vdfn/SwOGf8SWHbu5dCmWkHZdee2l5+jYOvm5vqyW1V9/T9SsTp9+L5MQn0CiSWRg/xFcuHAx0/s4evBYJs4Yh5e3N/NmLOSfg8d46nlrYZ754zzWrfyTuiG1WLhpJtfjrjPsP9bpzz079rNi4e/8snwKFouFA3sOMeun+QC8M6o/2bP78M2v1rMce7bt44NBn2RqX1LiAR/YgWTFVTyZTURKAouxFovawGGsRasW8CnWYr0F6GWMuSEix4EfgJZYR15djDFHRMQfmG9btwp4wxiT17b/hcaYx0SkLDAbuAb87hDjAywFCmE9F7cDeMsY00pECtiOV8rWrqcxZreIjACuGmM+tfVjL9DKGHM8pb4W9ivv+W/YHQ42Dkg7yMP4fvuDu1PIFEFlWrg7hUwRlKugu1PIFLui/ryr35Q3BDzp8s+bOlGz3DIcu5+K2EJjzGMuxh8Hgm3noTyKFjHPoEXMs2gRc25dOopYPTcVsftpOlEppVQGMk5P599b7osiZpt+c2kUZosvmWnJKKXUfSLRA+Z97osippRSKuMl6khMKaWUp7JoEVNKKeWp9JyYUkopj5Xo7gRcoEVMKaWUU55QxO6nj51SSimVgQzi8sMVIhIqIgdF5IiIvJ1K3OMiYnG8q0hKdCSmlFLKqcQMPCUmIt7ABKApcBrYIiLhxpj9TuLGAC59fL+OxJRSSjllQVx+uKAGcMQYc9QYcxP4Betn1N7pDawf7RfjZFsyWsSUUko5lZiOh+N9D22PnnfsrihwymH5tG2dnYgUBdoD37iao04nKqWUcioxHXfaMMZMAialEpLaLaluGQ8MMsZYXL3LhxYxpZRSTmXwp06dBh50WC4GRNwREwz8YitghYCWIpJgjJmX0k61iCmllHIqgy+x3wKUFZFSwBmgM/CMY4AxptSt5yIyBevdSVIsYKBFTCmlVAoSMvDGvcaYBBF5HetVh97AZGPMPhF51bbd5fNgjrSIKaWUciqjP8TeGLMY6w2MHdc5LV7GmO6u7FOLmIe5GHfV3SlkuInbi7k7hQw3/j69eWTEP0vcnUKm8C/V3N0p3JMy8u/EMosWMaWUUk55wsdOaRFTSinllAfcE1OLmFJKKed0OlEppZTHSnB3Ai7QIqaUUsopoyMxpZRSnkov7FBKKeWxtIgppZTyWHp1olJKKY+lVycqpZTyWHp1olJKKY+l04lKKaU8lk4nKqWU8lh6daJSSimPpdOJSimlPFaCB5QxLWJKKaWcuvdLGHi5OwGVdcaNHcmB/evZvm0FVas85jSmZMkH+XP9Av7et56fp0/Ex8cnyfbg6pW5EXeSDh3CAChXrgxbtyy3Py6cO0CfN3pkel/SUrpBJV5d/Qm91n5GrV6tk20v17Q6PZaOpsfiUby44H2KBZdzQ5a3NQ6px8atS9m8Yzl9+r3sNGbUmCFs3rGcNRvCqVS5QpptH6v4MEtW/srv6+axYs1sqlarCEDVahX5fd0862P9fFq2apK5nUund0eNpX5YZ9p1fdXdqSQx+uOhbN25knUbFyR5/R0VL1GMFatnsWXHCr6fMj7J909K7UOa1OOv7cvYunMlfd/saV//3geD2LRtKes2LuDHnyeQz88XgIaN6rD6j7ms37SQ1X/MpV79mpnUY+s5MVcf7pJpRUxE2ojI22nE/JnC+iki8uS/PK6PiGyzPZ8sIjEisveOmAIiskJEDtv+z++w7R0ROSIiB0WkucN6j76lcovQxpR9qBQPV6hLr16DmPDVaKdxo0cNYfwX3/LIo3W5ePEyL77Qxb7Ny8uL0aOGsHz5Gvu6Q4f+IfjxZgQ/3owaT4Ry7Voc8+a79+6/4iWEvt+dX7p9zH+bDOTRNrUoVLZokphjG/byXeg7fNdyMAsHTCJsjPPCkRW8vLz46LNhdH6yB3VqhNG+YyvKlS+TJKZJ0/qULlOSGlWb0b/vUD4eOyLNtsNGDuDTjybQqF47xnz4OcNHDgDgwN+HadKwI43qtaNzxx58On4k3t7eWdrn1LRr2ZRvxn7g7jSSaNKsAWXKlCC4ShP69RnKZ+NGOo0bMXIAEyf8wONVm3LpUixdn38q1fZeXl58/NkInu7Qg1qPt6Djk60oX/4hANas3kCdGmHUq9Waf44cp19/a1E/f/4izzz9CnVrtqL3KwOZ+O0nmdbvRHH94S6ZVsSMMeHGmI/SiKmdCYeuC9wqjlOAUCcxbwOrjDFlgVW2ZUSkAtAZeNTW7msRuXe+u+9C69bN+Wn6LAD+2rwdvwf8CAgokiyuUcM6zJ69CICffppJ2za3b9v+eu8XmTN3ETFnzzs9Rkjjuhw9eoKTJ89kQg9cF1SlDBeOR3Pp1FkS4y3sX7CJck2rJ4mJv3bD/twndw7cOXFSrXoljh89wYnjp4mPj2fenEW0CAtJEhMaFsKvM+YBsG3rLvz88uHvXzj1tsbgmy8PAL75fImKigEgLu46FosFgBw5c2DMvTVpFFylIn75fN2dRhItw5rwi+3137plJ/ke8MXfv3CyuHoNajJ/3lIAfvl5DmG2UW5K7asHV+LY0ROcOH6K+Ph45sxeRItW1vfv99Xr7e/T1i07CQoKAGDP7v329/Lvvw+TM2cOsmfPnin9TsS4/HAXl4uYiOQRkUUisktE9opIJ9v64yJSyPY8WETW2J53F5GvbM/9RWSure0uEaltW3/V9r+IyFcisl9EFgFFHI5bXUTWisg2EVkmIoG29X1s8btF5BeHVEOBJQDGmD+AC0660xaYans+FWjnsP4XY8wNY8wx4AhQ447XoZCIbBSRsDvWlxSRAyIy1ZbTLBHJbdsWIiI7RGSPbXSYw+G1GyMim22Ph1x8O9KtaFAAp09F2JfPnI6kqO2b4paCBfNz6dJl+zfO6TORBBW1xgQFBdCubSj/nfRTisd4+um2/PLrvEzIPn18AwpwJfJ2oY2NvIBvQP5kceWbB/PKqk/o9MMAFg6YlJUpJhEY5M+ZM1H25Ygz0QQG+ieNCfQnwjEmIoqAIP9U2w55exTDRw5k5741vPfBID54b6w9rlr1SqzbtJA//gxnQL/h9vdcOWd9nSPtyxFnoggMSvoeFSiYn8uXrthfS8eYlNoHBgYkX3/Hew/w7HNPsnLF2mTr27QNZfeu/dy8efPuOpgCk46Hu6RnJBYKRBhjKhtjHgOWpqPtF8BaY0xloBqw747t7YHyQEXgZeBWkfMBvgSeNMZUByYDH9ravA1UNcZUAhwnzxsBa9LIx98YEwlg+/9W0SwKnHKIO21bhy0ff2ARMMwYs8jJfssDk2w5xQKviUhOrCPCTsaYilgvpunl0CbWGFMD+AoYn0be/5pI8vH+nb+BpxYz9rP3eGfwKBITnc9++/j40LpVM2bNXpgB2WY8Z6ONg8u28t+QAcx8eRwN+j/lhqys7ua9Sa3tCy91Yejg0VR5tCFDB49m/Fcf2mO2b9tNvZqtaNroSfq++Qo5cmTOb/L3i7v9/kn5/Ut+rDv3++ZbvUhISGDmr+FJ1j/88EMMHzmAN/sOSzP/fysB4/LDXdJTxPYATWwjh3rGmMvpaNsYmAhgjLE4aVsfmGHbFgGstq0vDzwGrBCRncC7QDHbtt3AdBHpiu0jvkQkCLhgjLmWjtwcOZvZvfXu+GCdehxojFmRQvtTxpgNtufTsE5tlgeOGWMO2dZPxdrfW2Y4/F/LaVIiPUVkq4hsTUz8n2s9AXq92s1+wUVEZBTFHgyybytaLJCIyOgk8efOXeCBB/zs50eKFQ0kMsIaU71aJaZP+5ojhzbRsUMYX30xijYOU42hoY3YsWMPMTHnXM4vs1yJuoBvYEH7cr7AAlyNvpRi/KnNB8hfogi58ufNivSSiTgTRdGit0fFQUX97dNF9piIKPuoGKwj4+jImFTbdurSnoXhywGYP3cJ1apVSnbsw4eOcu1/cTxcwb0XttyLXnr5WdZuCGfthnCiIqMpWjTQvi2oaABRkUnfo/PnLuD3gK/9+8cxxvo+JW8fEeFkvcN73/mZ9jRv0YhXXuqf5FhBQQH8OONrXntlAMePncy4Tt/hvhqJ2X4IV8dazEaLyK3yn+Cwn5x3kYuz10GAfcaYKrZHRWNMM9u2MGCCLadtIpINaAEsc+FY0Q7TkoHAra+a08CDDnHFgFtzcAnANqA5KbuzDwbnhTGlNk6/Fowxk4wxwcaYYC+vPGns7raJ30y1X3QRHr6M5561XivzRI1qxF6OTfaDEmDN2j/p2NE6U/rcc08RvsD6Q7Bs+Vo8VK4mD5Wryew5i3i9z2DCw2+/1J07tbsnphIBInYdpUCpAPweLIyXjzcVWtfk0IptSWLyl7g9ZRPwWEm8fbIRd9E91+7s2L6HUmVKUrxEMXx8fGjXIYyli1cniVm2eDWdulhnvasHVyY29grR0WdTbRsVFUPtutbZ8HoNanL06HHAegWd/ReVB4N4qGwpTp1w73nMe9H3306nQZ02NKjThkULV9LZ9voHP16F2MvW1/9O6//4i7btrKfhOz/TgcWLVgKwZPEqp+23b9tDaYf3r0PHMJYuWgVYr1rs268nz3R6lbi46/Zj5PPz5ZdZk3h/+Gf8tWl7pr4GnnB1ost/J+YwyplmO5fV3bbpONZCsgTomELzVVin0MbbLpTIY4yJddj+B/CKiPyIdWqvEfAzcBAoLCK1jDEbbdOL5YC/gQeNMb+LyHrgGSAv1inPoS50JxzoBnxk+3++w/qfRWQsEASUBTbbthngRWCmiLydwkUrxW/lCnQB1gMHgJIi8pAx5gjwHOA4ud3JlkcnYKMLuf8ri5esIjS0MQf/3sC1uDh69HjTvm3B/B/p+eoAIiOjeWfwh/w87WtGjhjIzl37mPzDjFT2apUrV06ahNSn12uDMiv9dDGWRJYNm0KXHwfh5e3Frt/Wcu7wGao9az1hvn36Kh5u8TgVO9YjMd5C/I2bzOn9pdvytVgsvPPWSH6b8x1e3t7MmDabgweO0O3FzgBMnfwLK5avpUmzBmzeuYK4a3H06T041bYAb/YZyodjBuPtnY0bN27Yp52eqFmdPv1eJiE+gUSTyMD+I7hw4aJ7Ou/EgOEfsWXHbi5diiWkXVdee+k5OrZO7XfHzLdi2RqaNmvAtl2riIuL4/Vety+8/nXWt/R9fQhRUTGMGPYJ3/0wjsFD+7Fn936m/Tgr1fYWi4WBb73HrHmT8fbyZvpPszhge//GfDqcHDmyM2f+FMB6cUf//wzj5Z7PUap0Cd4a1Ju3BvUGoGPb7pw75+z0/91x5wUbrhJXr0yyXW7+CdaiGw/0MsZsFZF6wPdANPAXEGyMaSgi3W3PX7edS5oElAYstrYbReSqMSavWCeMv8Q67Xhr2m2aMWaWiFTBek7ND2vRHY/1HNPvtnWCderuE2CbMaaKQ84zgIZAIVt+w40x34tIQeA3oDhwEnjKGHPB1mYI1mKVAPzHGLPEtv5WrtmBBcB8Y8zXDscqCSzGWpBrA4eB54wx10QkBPjUlv8WW/9viMhx4AegJdbRbBdboUtRtuxF7/2vqnR6L7Chu1PIcOMvbXV3Cpki4h/3/vlEZvEv5d4imVkuXDl8Vxe/9yvZ2eWfN+OO/+KWC+1dLmL3OhGpC3Q1xrjlLyRtRWyh7aIXV9scx1roXT6RpEXMM2gR8yxaxJzrm44i9rmbith987FTxpj1WKfvlFJKZQCLB0wn3jdFzN2MMcexXkmZnjYlMyUZpZTKAJ5wTkyLmFJKKafu/RKmRUwppVQKdCSmlFLKY3nCnZ31VixKKaWcsmBcfrhCREJtdwg5Ik7uciIiz9o+e3a3iPwpIpXT2qeOxJRSSjllMnA60fZBFxOAplg/HWmLiIQbY/Y7hB0DGhhjLopIC6x/X/xEavvVIqaUUsqpDJ5OrAEcMcYcBbDdfaQtYC9ixhjHe0xu4vZn5aZIi5hSSimnEjP2wzCc3SUktVHWS9huq5UaLWJKKaWcSk8JE5GeQE+HVZOMMY436kvtLiF37qsR1iJWN63jahFTSinlVHousbcVrNTuLpvaXULsRKQS8B3Qwhjj/DbyDrSIKaWUciqDP3ZqC1BWREoBZ4DOWO9AYicixYE5WD88/VDyXSSnRUwppZRTGfnHzsaYBBF5Hes9H72BycaYfSLyqm37N8AwoCDwte1u2AnGmODU9qtFTCmllFMZeYk9gDFmMdZbVjmu+8bheQ+gR3r2qUVMKaWUU57wiR1axJRSSjnlCfeb1CLmYcb5N3J3ChluQtxBd6eQ4YJyFXR3Cpnifr15ZPSxZe5O4Z6kHwCslFLKY+lNMZVSSnksHYkppZTyWHpOTCmllMfSqxOVUkp5rIz+O7HMoEVMKaWUUxZz74/FtIgppZRySi/sUEop5bF0OlEppZTHyuCbYmYKLWJKKaWcuvdLmBYxpZRSKdBzYkoppTyWXp2olFLKY+lITCmllMfSqxOVUkp5LP3sRKWUUh5LpxOVUkp5LE+4sMPL3QmorFe8YSW6rvmE59Z9RvXXWifbXqpZNbosH0XnpR/y9KKRBD5eLsl28RI6L/mAVj/0z6qUnarbqBZL/pzFsr/m8PIb3ZzGDPmwP8v+msP8NT9ToWJ5+3rffHn5/PuPWLxhJovW/0aV4IoANG8dwoI/fmV/1F88VvmRLOnHnWo3eoL562ewYONvvPj6c05jBn3QjwUbf2Pm6h95uOLt96drz07MWTuN2Wum8dHE98ieIzsA/Yb1Zt66Gcxc/SPjJo/GN1/eTMt/9MdD2bpzJes2LqBS5QpOY4qXKMaK1bPYsmMF308Zj4+PT5rtQ5rU46/ty9i6cyV93+xpX//eB4PYtG0p6zYu4MefJ5DPzxeAho3qsPqPuazftJDVf8ylXv2amdRj17w7aiz1wzrTruurbs0jPUw6/rmLFrH/Z8RLaPhBN8Kf/5jpjQdSrm1N8pcNShJzev0+ZjQbzC+hQ1jV/1tCPu6RZHvll0K5cCQiK9NOxsvLi2FjBvJyl760qvs0YR2aUaZcqSQx9UNqU6J0cZo/0YFh/Ucx/OO37duGfNifdas30rLOU7Rr9Az/HDoGwOED/9DnhYFs3bgjS/tzi5eXF4NHv8Vrz/Snff1nCG3fhNLlSiaJqRtSi+Kli9G61tOMfGsM744ZAECRgEI80+MpujR/kY4Nu+Ll7UVouyYAbFq7hY4Nu/JU4+c5cfQUL/V5PlPyb9KsAWXKlCC4ShP69RnKZ+NGOo0bMXIAEyf8wONVm3LpUixdn38q1fZeXl58/NkInu7Qg1qPt6Djk60oX/4hANas3kCdGmHUq9Waf44cp19/a5E4f/4izzz9CnVrtqL3KwOZ+O0nmdJnV7Vr2ZRvxn7g1hzSK9EYlx/ukiFFTERKisjejNjXvURERopIE9vz/4hI7n+xj/EiUv+OdSPuWK4oIlPuJldX+Vcpw6Xj0cSePEtivIVD4Zso3ax6kpj4azfsz31y50hycjdPQAFKNq7C/hlrsiLdFFWq9ignj53i9IkzxMcnsHjuCkJCGySJCWnRgPm/LQJg17a95PPzpXCRguTJm4fgmlWZNX0+APHxCVyJvQrA0cPHOfbPiaztjIPHqlbg1LHTnDkZQUJ8AkvnraRh83pJYho1r8eC35YCsGf7Pnzz5aVQkYIAeHt7kyNnDry9vcmVKydno84BsHHtZiwWCwC7t+2lSGDhTMm/ZVgTfpkxD4CtW3aS7wFf/P2TH6teg5rMn2ftwy8/zyGsVZNU21cPrsSxoyc4cfwU8fHxzJm9iBatQgD4ffV6e9+2btlJUFCA9bXZvZ+oqBgA/v77MDlz5iB79uyZ0m9XBFepiF8+X7cd/9/QkVgmE5FMPadnjBlmjFlpW/wPkK4iJiIFgJrGmD9sy3VFZAvwqohsFpHGtuPsAYqJSPEMTN+pPAH5uRpxwb58NfICeQPyJ4srHRpM198/pvXUt1j11rf29fVHdGXDqBmYRPee8PUPKEzkmWj7clRkNP53/GD2DyhMZIRDTEQM/oFFeLBkUS6cv8ToL4YzZ9U03h87hFy5c2ZZ7qkpEliYKIecYyLPJutXkcDCRDvEREeepUhgYWKizjF14gyWbZvLyt3hXIm9ysa1m5Mdo12XVmxYvSlT8g8M8ufMmUj7csSZKAKD/JPEFCiYn8uXrtgLj2NMSu0DAwOSrw9Mul+AZ597kpUr1iZb36ZtKLt37efmzZt318H/Z+6LkZiIDBWRAyKyQkRmiMhbtvXVRWSXiGwEejvEdxeR+SKyVEQOisjwVPZd0rbvqSKyW0Rm3Rrt2Pa/VkS2icgyEQm0rV8jIqNEZC3QN4X9+ovIXFt+u0Sktm39PNv+9olIT4f4qyLymYhsF5FVIlLYtn6KiDwpIn2AIOB3Efndtm2iiGy17eu9FLr4JLDUYXks8A7wDdAUOOKwbQHQOYX+9LQda+uGq4dTejldIiLJ1jn7+ju6dCvTGg1kUY9x1HzrSQBKhlTh2vlYzu45flc5ZAin/TAuxWTz9qZCpfLMmDKLDiFdibt2nZff6J5JiaaPk5Rd7pevny+NQuvRssaTNK3chly5cxHWsXmSuB59u2FJsLBo9rKMTNshtbTfl9RiUtrmyuvy5lu9SEhIYOav4UnWP/zwQwwfOYA3+w5LM3+VlMePxEQkGOgIVAU6AMEOm38A+hhjajlpWgN4FqgCPGXbT0rKA5OMMZWAWOA1EfEBvgSeNMZUByYDHzq0ecAY08AY81kK+/wCWGuMqQxUA/bZ1r9o218w0EdECtrW5wG2G2OqAWuBJIXXGPMFEAE0MsY0sq0eYowJBioBDUSkkpM86gDbHJZvAgG2fV42xpx02LYVSDpvdPv4k4wxwcaY4Dp5y6bQZddcjbxA3qAC9uW8gQX4X/TFFOMj/jpIvhJFyJk/L4HB5SjdtBrd/hxH8wm9KVanAk0/73VX+fxb0ZExBBa9/Zt4QKA/MbapsyQxDqOAgKAixESdJSoyhuiIGHZvt35ZLFuwigqVynMviI44S4BDzrdGWI5iImLwd4jxDyzM2ahz1KwfzJmTEVw8f4mEBAurFq+h8uMV7XGtn25B/aZ1eKf3iAzN+aWXn2XthnDWbggnKjKaokUD7duCigYQFRmTJP78uQv4PfB/7d15vJVVvcfxzxc86r1OaZpDhlNqVzFLJVEp59JMJSfUCJTJ7AAAGnhJREFURm9mRipaDqXm0C2zMivNWXPMket0cSQVCRQHQMVZA8dQnEEElcP3/rGeg5vj5hzg7MPaz8Pv/Xrt1z7Pep69+W7Bvc5azxqWomfPnh+75t8vv1L39f/+d53yVz563733/SZf23FrfvSD2QcbrbLKSlxyxZkM/NERPDfhBcK8afXMuX7k0llLrB9wg+1ptqeQWgtIWoZUkbS12y9t97qhtt+wPQ24tnifOXnR9sji58uKa9cFegNDJT0EHAusWvOaqzrJvQ1wFoDtVtvvFOWHSHoYGAV8BmirEWbWvGdbhs7sJWkMMBZYH6g3DGtl4LWa4wOAAUWOKyStXnNuEqm1161efXg8n1h9JZb+zAr0aOnJOrv0ZcLQMbNds8zqH31BrtB7dXouugjT33qXe393NRd+6RAu3vwwbvvJGbw08nGGDjqruyPXNW7s46y2Zi8+3WsVWloW4evf3J47bxs+2zV33jqcXffaCYANN+7NlMnv8tqkN3h90htM/PerrLHWagBs9pU+swZ25PbYQ0/Qa81V+XSvlVmkZRF26L8dd98+YrZrht0+gp332gGADTZan3enTOX1SW/wykuv8vmN12fx/1gMgE2/vAkTnnkOSCMe9zvo2wz63pFMn/Y+jXTBeX9nyy12YcstduGmIf9g7336A7BJny8w+Z0pvPrqax97zYjh97Fr//QZ9t53N26+KfXa33LzHXVfP2b0ONZca3V6rbYqLS0t7Lb7Ttx60x1AGrU46LAD2HfAgUybNn3Wn7H0Mktx5eBz+Z/j/8h9o8YQ5l0ZuhM7u6dUpxE/q7yj1O3Pzeu1Ah6bQysPYGoH71eXpK2A7YDNbL8naRgwpxshHf6NSFoDOBzoY/utYlBGvfeaVltu+3FgZ0m/AV4GLgC2LU4vXlzfrdw6k7t/eTG7XHYkPXr24PGr7ubNp1+m97e3AeDRy+5krR378Lnd+zFzRiszpn/ArQP/2t2x5llrayv/8/Pfc8FVp9GjZ0/+9/Ibefap8Qz43m4AXHXxtdz9j5F8ZbstuP3+65j+3nSOHvTRSLlfH30KfzjrV7Qs2sKLz7/M0Yekc9t9fSuOPelwlvvkspx9+Z948tGn2X/AIQv0c/326FM564o/0aNnT66/Ygj/emoCe343fbFfc8n1/PMf99Bv280YMuoapk+bznGHpk6KcWMfZ+iQu7jy9otobW3lyXFPM/jSNHjlFyf9jEUXbeHsq/6crh39GL8+qvGj9YbeNoztv7olox++g2nTpnHQjz8aEXrV4PMYdNAxvPLKJE447g+cf+GfOPqXhzHukce57JLBHb6+tbWVIw8/kcHX/42ePXry90sH8+STqTf+d6ccz2KLLcq1N1wEpMEdPzv0OH54wHdYY83VOPyon3D4UemOx+67fp/XX3+THI44/mQeGPsIb789mW37f5uBP/gOu+/8tc5fmFEZlp1SR8uKSOoDnANsTqrwRgPn2T5F0iPAQNsjJP0O2Ml2b0nfB04itaSmAfeRuvEerPP+qwMTgM1t3yvpPOBJUlfi48B3ivIWYB3bjxWVz+H13q/mfa8ERtn+s6SepO7CrYH9be8s6XPAQ8AOtodJMrCP7SslHQusaPvgonIaYnuwpHHALrYnSNoQuITUzboC8AhwlO2L2uU4GXjW9vnFcW/bjxajE28FTrP9peLc7sD2tjucRHL6Z77d/P+q5tEZ7z+VO0LDLdajpfOLSujFqR9vVVXBqxO65x5hbi3LrzmnhshcWeOTG871982ENx7u0p81vzpsidl+QNKNwMPA86T7Nm1dc/sBf5P0HtD+X8AIUhfjZ4HLO6pwgCeA70k6B3gGOMv2B5L2AE4rui4XAf7MR/e2OjMIOFfSD4BW4MekSuPAovJ9itSl2GYqsL6k0cXnG1DnPc8FbpE00fbWksYWecYDI+tcD3AT8CPg/OJ4oKQvkLoy+5NGPLbZurg+hBCaQhmWneqwJQYgaUnb7xajBocDB9ieYwdz0RLbxPZBnf7hqSU2xHbveQndaJLetd0tSxhIGgF8w/bbNWUn2D6h5ngx0oCSfrZndPR+0RIrh2iJlUu0xOrrtdwGc/1988Kb45qvJVY4V9J6pHs2F3dUgYW6fgb0At6uKRvW7ppewM87q8BCCGFBKsPaiZ1WYrb3nZc3LO4LXVRbVgxlv6PO5dt2pRUm6Rhgz3bF19j+Tb3r56S7WmHFe99Xp2xYu+NnSF2pIYTQNHKOOpxbC2QVe9tvkOaMNfp9f8Ps88dCCCE0SKNHJ0raAfgL0BM43/bJ7c6rOP914D3g+531/pV62akQQgjdx/ZcPzpTjBQ/A9iRNK92n+JWVa0dSfN31ybNq+10ImpUYiGEEOqaief6MRe+RJpyNN72B8CVwK7trtkVuMTJKOATbUsOzklUYiGEEOpqnTlzrh+1a7wWjwPavd2ngRdrjl8qyub1mtnEzs4hhBDqmptuwpprzyXNp52TekPw2/8Bc3PNbKISCyGEUFeDJzu/RFrooc2qpIXV5/Wa2UR3YgghhLoaObADeABYW9IakhYlbT11Y7trbgS+q6Qv8I7tie3fqFa0xEIIIdTVyHlitmdIOoi0TGFP4G/FergHFufPBm4mDa9/ljTEfr/O3jcqsRBCCHU1ep6Y7ZtJFVVt2dk1P5uaTZbnRlRiIYQQ6mqdWYFlp0IIISycyrCfWFRiIYQQ6pqXIfa5RCUWQgihrjJUYp3uJxYWXpIOKCYwVkYVPxNU83NV8TNBdT9XLjFPLHSk/bIxVVDFzwTV/FxV/ExQ3c+VRVRiIYQQSisqsRBCCKUVlVjoSBX77av4maCan6uKnwmq+7myiIEdIYQQSitaYiGEEEorKrEQQgilFZVYCCGE0opKLAAgqYekzXPnCAsvSWtK+j9Jr0uaJOkGSWvmztUVklaVdHjxWR6QNFzSmZJ2khTfvw0QAzvCLJLutb1Z7hzdQdKGwJeLw3/afjhnnkaR1BNYkZol5Gy/kC/R/JM0CjgDuKIo2hs42Pam+VLNP0kXAp8GhgAPApOAxYF1gK2BjYGf2x6eLWQFRCUWZpF0IvAIcK0r9A9D0iDgh8C1RdE3gXNtn54vVddJOhg4HngVaNszw7Y/ny/V/JN0X/sKS9Io231zZeoKSb1tP9rB+UWBXrafXYCxKicqsTCLpCnAEsAMYDog0pfi0lmDdZGkR4DNbE8tjpcA7i3rl30bSc8Cm9p+I3eWRpB0MvA2cCVgYACwGKl1hu0386ULzSpWsQ+z2F4qd4ZuIqC15ri1KCu7F4F3codooAHF84/alf83qVIr3f0xSVsBz9p+SdJqwAXAksCR0Y3YGFGJhdlIWhZYm9R3D0AF/me7ELhP0nXFcX/Sl0nZjQeGSboJeL+t0Pap+SLNP9tr5M7QDU4Gti9+PgkYDIwFzgI2yhWqSqISC7NI2h8YBKwKPAT0Be4FtsmZq6tsnyrpbmALUgtsP9tjM8dqhBeKx6LFo9QktQA/Br5SFA0DzrH9YbZQXSDpeKAXcJgkAV8j/eKxIrC8pOOAYRX4JTGruCcWZpE0DugDjLL9BUmfA060PaCTlza9Ko3ia0/SUqR7l+/mztIVks4HWoCLi6LvAK2298+Xqmsk3Q/8HFgZGGB7l6J8pO0tsoariGiJhVrTbU+XhKTFbD8pad3cobqq3Si+tvthBso+sKM3cCmwXHH8OvBd249lDTb/+tjesOb4TkllnwpxGHAqqbv3AABJ65N6OkIDRCUWar0k6RPA9cBQSW8B/86cqREGAetWZRRfjXOBn9q+C2YNIjgPKOuk9VZJa9n+F6TJz8w+IKd0bI8ENm1X9hjwkzyJqie6E0NdkrYElgFutf1B7jxdIekuYHvbM3JnaSRJD7drudQtKwtJ25IG4YwntZZXI92/vCtrsPkkqZ/tER2cX5o0T2yOc8lC56IlFmYjqR+wtu0LJa1AWnFgQuZYXVWpUXw1xkv6JalLEeDblPjvyvYdktYG1iVVYk/afr+TlzWz3SX9HrgVGA28Rhr1+1nSih2rAT/LF68aoiUWZilGU21C6npbR9IqwDVlvwFdfK6PsX3igs7SSMV0iBOBfqQv/eHACbbfyhpsPklaHBhI+jwG/gmcbXt61mBdUPwd7UEaGbsyMA14Aripo1ZamHtRiYVZJD0EfBEYY/uLRdkjZV/ZojOSTrd9cO4cCztJVwNTgMuKon2AZW3vmS9VaHbRnRhqfWDbkgyzlmdaGJSqpSnpz7YPlfR/pBbLbNqGcZfQuu3u591VgdGJoZtFJRZqXS3pHOATkn5IWu7nvMyZwse13QM7JWuKxhsrqa/tUQCSNgVGZs4UmlxUYqHW+8A/gMmkm+vH2R6aN1Joz/bo4scv2P5L7blixf67F3yqhtgU+K6ktknovYAnikn4pV2dP3SvuCcWZpH0a9IeTmOAvwG3VWlLljmRNLbtHmCZSBpje6N2ZaX8LADFArlzZPv5BZWl0YqJ6esx+5qkl+RLVB1RiYXZFGu8fRXYjzRS8WrggrYJqGVX7Ka7pO3JNWXft31RvlTzRtI+wL6kUXz/rDm1FGmZpu2yBAt1FaNjtyJVYjcDOwIjbO+RM1dVRHdimE0xsOMV4BXSvmLLAoMlDbV9ZN5080fS5cCBpNUfRgPLSDrV9h8AylSBFe4BJgLLA3+sKZ9C2tQ0NJc9gA2Bsbb3k7QicH7mTJURLbEwi6RDgO8Br5P+J7ve9odF6+UZ22tlDTifJD1ULGj8LdKW8EcBo+MeS1gQJN1v+0uSRpMmOU8BHrW9fuZoldAjd4DQVJYHdrP9NdvXtG2BYXsm8I280bqkpdjmoz9wQ/G5Sv/bm6S+kh6Q9K6kDyS1Sprc+Subk6Qd65QdmCNLgz1YrEl6HqknYAxwf95I1REtsVB5RQvzKOBhYCfSqLfLbH85a7AukvQgaSDONaT7l98FPmv7mKzB5pOke4Bjbd9ZHB8FbGX7Y5VbWUlaHVjadnT7NkhUYmGhJGmRsi8ILOlB25vUrqoi6R7bpVzFXtLywBDgCGAH4HPA3mXdFLONpDtsb9tZWZg/MbAjVF5xI/0kYBXbO0paD9gMuCBvsi57T9KiwEPFQrMTgdKusmL7dUm7kOYqjgb2KPMUj2ItyP8k7eK8LGl9S4ClgVWyBauYaImFypN0C2mLj2NsbyhpEdJIsQ0yR+uSYl7VJNJuyIeRts450/azWYPNI0lTSPco2zYrXZQ0MtakAbNLZ4w334qJ54eSKqzaffkmA+fZ/muWYBUTlVioPEkP2O5TOxG4bcRi7myh+iQdbPv03DmqKroTw8JgqqRPUoxIlNQXeCdvpPnXtgzTnM6XcepAMcn+S6T960xqudxf8u7EbYpBKi9L2q39edvXZohVOVGJhYXBT4EbgbUkjQRWIE1ALasyT3f4GElfBc4EngFeLopXBT4raaDt27OF65otgTuBneucMxCVWANEd2JYKBT3wdp2DH6q7CPeqkTSE8COtp9rV74GcLPt/8oSLJRCtMRCZdXrwimsI6n03Tk1AyIgDYZoAaaWcCDEIsBLdcpfJn2mUiu6so/nox2rRwC/sv1G1mAVEZVYqLK2bpxPAZuTunYgLf0zjJJ359heqvZYUn/SfaWy+RvwgKQrgReLss+QJnKXfRoEwJXAcGD34vhbwFVALNTcANGdGCpP0hDgh7YnFscrA2fYnlNLrbQkjbLdN3eOeVXM3duFNLBDpJbZjbYfzxqsASSNtr1xu7IHbW+SK1OVREssLAxWb6vACq8C6+QK0yjtukt7kJaeKuVvpUVlVfoKaw7ukrQ3aVsjSIOKbsqYp1KiJRYqT9JfgbWBK0hf8nsDz9o+OGuwLpJ0Yc3hDOA50iTaSXkSzR9JywC/IC3QvEJRPAm4ATjZ9tu5sjVCce9yCWBmUdQDmFr8XNrJ3M0iKrGwUChaLW0L/g63fV3OPOEjkm4j3a+82PYrRdlKwPeBbW1vnzFeaHJRiYVQUpLWBP4C9CW1MO8FDrM9PmuweSTpKdvrzuu5MinWTlwbWLytzPbwfImqI/YTC5UlaUTxPEXS5JrHlDLvu1XjctJ9lpVJ6/NdQ+oyLZvnJR1ZLNQMpEWbi61YXuzgdaUgaX/S6MTbgBOL5xNyZqqSqMRCZdnuVzwvZXvpmsdSFbkPIduX2p5RPC6jnAM7BgCfBO6W9KakN0lTIJYD9soZrEEGAX2A521vDXwReC1vpOqI7sRQecVaiY/ZnlIcLwmsb/u+vMm6RtLJwNukeUgmVQaLAWcA2H4zX7rQpmYB6oeATW2/HwtQN05UYqHyJI0FNmpbTFZSD+BB2xvlTdY1kiZ0cNq211xgYbqJpP1sX9j5lc1L0nXAfqRtWbYB3gJabH89a7CKiEosVF6933prd0MOzUvSC7Z75c7RKJK2JO37dqvtD3LnqYKY7BwWBuMlHQKcVRwPBEo1gq8eSS3Aj4GvFEXDgHPKtrixpEfmdApYcQ7nSqO2O9v23ZKWIt0XK3V3drOIllioPEmfAk4jdeUYuAM4tGyTgtuTdD5pgdyLi6LvAK2298+Xat5JehX4GqmbbbZTwD22V1nwqRqnqt3ZzSJaYqHyispq79w5ukEf2xvWHN8p6eFsaebfEGBJ2w+1PyFp2IKP03Cq3dzT9sxia6DQAPEfMlSWpCNt/17S6dQZem77kAyxGqlV0lq2/wWzJj+3Zs40z2z/oINz+y7ILN2kkt3ZzSIqsVBlTxTPD2ZN0X2OIC0u2/aFuDppFFypSHoQGAncAgyzPT1zpEY7kNSdfSwfdWcfkDVRhcQ9sRBKStLiwM+AbYuiocCfylYJFF1r/YAdSHu9vUFa1eIW20/nzLYgSPqF7d/mzlFWUYmFypN0F/W7E7fJEKdhJF0NTAb+XhTtAyxre898qbqu2O9tR1KltjZwr+2BeVN1H0ljYpDH/IvuxLAwOLzm58VJO+zOyJSlkdZtN7DjrpIO7JiN7YmSLgIGA+8Cm+VN1O2UO0CZRSUWKs/26HZFIyXdnSVMY42V1Nf2KABJm5LuLZWSpMtJ949agdGkScGn2v5D1mDdL7rDuiAWAA6VJ2m5msfyknYAVsqdqwE2Be6R9Jyk50hbsWwpaVwHE4ib2Xq2J5M2x7wZ6EWa+1Z10RLrgmiJhYXBaNJvuwI+JO2APMdh3SWyQ+4ADdZSrELSH/ir7Q8llbqVIqkncIjtP3Vw2TULKk8VRSUWFgZHkdaqmyzpl8BGwHuZM3WZ7edzZ2iwc0i/YDwMDJe0GmngSmnZbpW0KzDHSsz2SQswUuXE6MRQeW2L/UrqB5wE/BE42vammaOFTkhaxHapB+FI+g3p/t5VwNS2cttjsoWqkKjEQuVJGmv7i5J+C4yzfXlbWe5s4SPFzs4nAavY3lHSesBmti/IHK1Liike7bnsUzyaRVRiofIkDQFeBrYDNgamAfe3G54eMpN0C3AhcIztDYtJ0GNtb5A5WmhiMToxLAz2Iq0AsYPtt0nb3h+RN1KoY3nbVwMzAYpuxNKtBdmepBUlXVBU0khaT1IVBhY1hajEQuXZfs/2tbafKY4n2r49d67wMVMlfZJi3lSxD9c7eSM1xEWkX6LatpR5mrTLc2iAqMRCCM3ip8CNwFqSRgKXAAfnjdQQlWxhNosYYh9CaAq2x0jaEliXNKfvqbLtUj0HVW1hNoUY2BFCyErSbh2dt33tgsrSHSRtBJwO9AYeBVYA9rBdxlVVmk5UYiGErCRdWPz4KWBz4M7ieGvS/mIdVnJlUIy0rFoLsylEd2IIISvb+8GsqRDr2Z5YHK8MnJEzWyMU+74NJO2ZZuCfks4u275vzSpaYiGEpiDpUdu9a457AI/UlpVRse/bFOCyoqgS+741i2iJhRCaxTBJtwFXkFosewP1Vrsom0ru+9YsohILITQF2wcVgzy+XBSda/u6nJkapFL7vjWb6E4MIYRuJOkJ0qCOF4qiXsATpHljtv35XNmqICqxEEJWkkbY7idpCrPvcizSl/zSmaI1RLGlTEcm235rgYSpoKjEQgghI0ljbG+UO0dZxbJTIYSmIKmvpKVqjpcs7h9VnXIHKLOoxEIIzeIs4N2a4/eKsqqL7rAuiEoshNAs5Jr7G7ZnEiOoQyeiEgshNIvxkg6R1FI8BgHjc4daAKI7sQtiYEcIoSlI+hRwGrANqYvtDuBQ25OyBmuAYhHgtmWnRtoeU3NuOdtvZgtXclGJhRBCN5J0HLAn0LYaf3/gGtu/zpeqOqISCyFkJelI27+XdDp1BjnYPiRDrIYpJjt/sW3BX0n/AYyx/V95k1VD3DQNIeT2RPH8YNYU3ec5YHGgbdX6xYB/ZUtTMdESCyGEbiTpeqAPMJTU0tweGAFMgvK3NHOLSiyE0BQk3UX97sRtMsRpGEnf6+i87YsXVJYqikoshNAUJG1cc7g4sDsww/aRmSKFEohKLITQtCTdbXvL3Dnmh6RxdLAaR6xe3xgxsCOE0BQkLVdz2APYGFgpU5xG+Ebx/JPi+dLi+VukJbVCA0RLLITQFCRNILVcBMwAJgC/sj0ia7AukjTS9hadlYX5Ey2xEEJTsL1G7gzdZAlJ/doqY0mbA0tkzlQZsXZiCKEpSNqzbSsWScdKurZYrqnsfgCcIek5Sc8BZwL/nTdSdUR3YgihKUh6xPbnJfUDfgucAhxtuxJ7iklamvSd+07uLFUS3YkhhGbRWjzvBJxl+wZJJ2TM0xCSftruGOAdYLTth7KEqpDoTgwhNIuXJZ0D7AXcLGkxqvEdtQlwIPDp4nEAsBVwnqSYA9dF0Z0YQmgKkv4T2AEYZ/sZSSsDG9i+PXO0LpF0G7C77XeL4yWBwcA3Sa2x9XLmK7voTgwhNAXb7/HRdiXYnghMzJeoYXoBH9QcfwisZnuapPczZaqMqMRCCKF7XQ6MknRDcbwzcIWkJYDH88WqhuhODCGEblasC9mPNJF7hO2qbjuzwEUlFkIIobSqMPInhBDCQioqsRBCCKUVlVgIIYTSikoshBBCaUUlFkIIobT+H7VK9lh2D1a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25625"/>
            <a:ext cx="6467285" cy="46600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299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632" y="593298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88" y="1506022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United States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74451" y="1367271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Italy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632" y="639764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0303" y="588726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0303" y="635192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1" y="1883247"/>
            <a:ext cx="5487650" cy="3658433"/>
          </a:xfrm>
          <a:prstGeom prst="rect">
            <a:avLst/>
          </a:prstGeom>
        </p:spPr>
      </p:pic>
      <p:sp>
        <p:nvSpPr>
          <p:cNvPr id="15" name="AutoShape 2" descr="data:image/png;base64,iVBORw0KGgoAAAANSUhEUgAAAYgAAAEGCAYAAAB/+QKOAAAABHNCSVQICAgIfAhkiAAAAAlwSFlzAAALEgAACxIB0t1+/AAAADh0RVh0U29mdHdhcmUAbWF0cGxvdGxpYiB2ZXJzaW9uMy4yLjEsIGh0dHA6Ly9tYXRwbG90bGliLm9yZy+j8jraAAAgAElEQVR4nO3deXhU9dnG8e8TFlnEAgK2shcqEtkN1EJZVFREwbXWhWI1EKCiVatYSl/3BQRcUCxCQq1FEVsLLkDBHRAsO8jigoiCqAFBQQQCyfP+McOYCZMFzORMkvtzXbky5zlnkrunmGd+Z/kdc3dERETySgo6gIiIJCY1CBERiUkNQkREYlKDEBGRmNQgREQkpopBByhOderU8SZNmgQdQ0Sk1Fi2bNl2d68ba12ZahBNmjRh6dKlQccQESk1zOzT/NbpEJOIiMSkBiEiIjGpQYiISExqECIiEpMahIiIxKQGISIiMalBiIhITGoQIiISkxqEiEgps2LFCi666CL27NkT19+jBiEiUkrs27eP4cOH07FjR2bMmMGIESPi+vvUIERESoEFCxbQtm1bRo4cSXZ2NgDp6elkZmbG7XeqQYiIJLDdu3czdOhQunbtyocffhipd+/enZUrV1KvXr24/e4yNVmfiEhZMmfOHNLS0vjss88itRo1ajB69GgGDhxIUlJ8P+OrQYiIJJgdO3Zw00038fTTT0fVzzvvPCZMmECDBg1KJIcOMYmIJJhp06ZFNYfjjz+eZ555hpdffrnEmgOoQYiIJJy0tDQ6d+4MwOWXX8769eu58sorMbMSzaFDTCIiAXJ3du7cSe3atSO1ChUqkJ6ezkcffUTfvn0Dy6YGISISkE8++YS0tDS+/fZbFi1aRIUKFSLrWrZsScuWLQNMF8dDTGY22cwyzWxNjHW3mJmbWZ183rvJzN4zs5VmpmeIikiZkp2dzaOPPkqrVq147bXXWLJkCY888kjQsQ4TzxHEU8DjQNRpeDNrCJwFfBbjPbmd7u7b4xNNRCQY69atY8CAASxatChSS0pKYufOnQGmii1uIwh3nwfsiLHqYWAY4PH63SIiiebAgQPce++9tG/fPqo5nHLKKSxcuJB77703wHSxlehVTGbWF/jc3VcVsqkDc81smZmlFfIz08xsqZkt3bZtW7FlFREpLsuWLSMlJYX/+7//IysrC4BKlSpx5513snz5cn75y18GnDC2EjtJbWbVgBHA2UXYvIu7bzWzesCrZvZ+eERyGHefCEwESElJ0ahERBLKiBEjGDlyJDk5OZFap06dyMjIoFWrVgEmK1xJjiCaAU2BVWa2CWgALDezn+bd0N23hr9nAtOBTiWYU0Sk2GRlZUWaQ9WqVRk7diwLFy5M+OYAJTiCcPf3gMisUuEmkZL3RLSZVQeS3H13+PXZwN0llVNEpDjdddddzJgxg4YNGzJp0iSaNWsWdKQii+dlrlOBRUALM9tiZqkFbHuimc0KL54ALDCzVcBiYKa7/zdeOUVEisvs2bPZunVrVK1atWq8/fbbvP7666WqOUAcRxDufkUh65vker0V6B1+vRFoG69cIiLFbfv27dx0001MmTKFCy64gOnTp0dNi3HiiScGmO7oaS4mEZGj5O5MmzaN5ORkpkyZAsCLL77ICy+8EHCy4qGpNkREjsLWrVsZMmQIL730UlT9qquuokePHsGEKmYaQYiIHAF3Jz09neTk5Kjm0KBBA1555RWmTJlCnToxZxEqdTSCEBEpoo0bNzJw4EDeeOONqPrgwYMZNWoUxx13XEDJ4kMNQkSkCDZt2kSrVq3Yu3dvpNa8eXPS09Pp3r17gMniR4eYRESKoEmTJpFnMyQlJTFs2DBWr15dZpsDaAQhIlJk48aNIzMzkwcffJCUlJSg48SdRhAiInksWbKE888/n927d0fV69WrxxtvvFEumgOoQYiIRHz//ffccsstnHbaacycOZMRI0YEHSlQahAiIsCbb75J69atGTt2bGRyvb///e+U58cIqEGISLn27bffMmjQIM444ww2btwYqffs2ZPVq1dTt27dANMFSyepRaTcevnllxk8eHDUBHs/+clPeOihh7jmmmui5lMqj9QgRKTc2bZtG3/84x+ZOnVqVP3CCy9k/PjxpXZyveKmBiEi5c4LL7wQ1Rzq1avH+PHjueSSS8r9qCE3nYMQkXInLS2NLl26ANC/f3/WrVvHpZdequaQh0YQIlKm5eTksGPHjqgJ9JKSksjIyGDjxo2ce+65AaZLbGoQIlJmbdiwgYEDB7J7927effddKlb84U9eixYtaNGiRYDpEp8OMYlImXPw4EHGjBlD69ateeutt1i2bBkPP/xw0LFKHY0gRKRMWb16NampqSxdujRSq1ChAt9//32AqUqnuI0gzGyymWWa2ZoY624xMzezmE/VMLNeZvaBmW0wsz/HK6OIlB379+/njjvu4NRTT41qDu3atWPx4sXccccdAaYrneJ5iOkpoFfeopk1BM4CPov1JjOrAIwHzgWSgSvMLDl+MUWktHv33Xfp0KEDd999NwcPHgSgcuXK3HfffSxevJgOHToEnLB0iluDcPd5wI4Yqx4GhgGez1s7ARvcfaO7ZwHPARfEJ6WIlGbuzq233krnzp1Zt25dpN65c2dWrVrFX/7yFypVqhRgwtKtRE9Sm1lf4HN3X1XAZvWBzbmWt4Rr+f3MNDNbamZLy/OkWiLlkZmRlJSEe+jzZvXq1Rk3bhzz58/n5JNPDjhd6VdiJ6nNrBowAji7sE1j1PIbbeDuE4GJACkpKfluJyJl05133sn06dNp2rQpTz75JE2aNAk6UplRklcxNQOaAqvCdys2AJabWSd3/zLXdluAhrmWGwBbEZFy78UXXyQlJYX69X84qFC1alXmz59PvXr1dCd0MSuxQ0zu/p6713P3Ju7ehFAj6JCnOQAsAX5hZk3NrDJwOfBSSeUUkcTz1Vdf8dvf/pYLL7yQIUOGRA4pHXLCCSeoOcRBPC9znQosAlqY2RYzSy1g2xPNbBaAux8EhgJzgPXA8+6+Nl45RSRxuTtTpkwhOTmZ559/HghN0f2vf/0r4GTlQ9wOMbn7FYWsb5Lr9Vagd67lWcCseGUTkcT32WefMXjwYGbPnh1Vv+aaazjrrLMCSlW+6E5qEUkoOTk5TJgwgdtuu43vvvsuUm/cuDETJ07k7LMLu85FiosahIgkjA8//JABAwYwf/78SM3MuP7667nvvvs49thjA0xX/qhBiEhC2LRpE23btmXfvn2R2sknn0x6enrk2Q1SsjSbq4gkhCZNmnDxxRcDocn1RowYwYoVK9QcAqQRhIgkjEceeYTt27czatQo2rVrF3Scck8jCBEpcQsXLuScc85h9+7dUfW6desyZ84cNYcEoQYhIiXmu+++44YbbuDXv/41c+fO5c9/1mz+iUwNQkRKxNy5c2nVqhWPPfZY5E7oKVOmoEk2E5cahIjE1c6dO7nmmms455xz+PTTTyP1Xr168d5771G3bt0A00lB1CBEJG7+85//kJyczFNPPRWp1a5dm6effppZs2bRqFGj4MJJoXQVk4gUuy+//JKhQ4fywgsvRNUvu+wyxo0bxwknnBBQMjkSahAiUuxefPHFqObws5/9jCeeeIILL7wwwFRypHSISUSK3cCBA+natSsAqamprFu3Ts2hFNIIQkR+lJycHLZt2xZ12CgpKYn09HQ2b97MmWeeGWA6+TE0ghCRo/b+++/TrVs3zj33XA4ePBi17qSTTlJzKOXUIETkiB04cID777+ftm3b8s4777BixQrGjBkTdCwpZjrEJCJHZPny5aSmprJy5cpIrWLFiuTk5ASYSuJBDUJEimTv3r3cfffdjB49muzs7Eg9JSWFjIwM2rRpE2A6iQc1CBEp1IIFC0hNTeXDDz+M1KpUqcI999zDjTfeSMWK+lNSFsXt/1UzmwycD2S6e6tw7R7gAiAHyAR+H34edd73bgJ2A9nAQXdPiVdOEcmfu3PTTTfx6KOPRtW7d+9Oeno6zZs3DyiZlIR4nqR+CuiVpzba3du4ezvgFeD2At5/uru3U3MQCY6ZUbVq1chyjRo1mDBhAm+88YaaQzkQtxGEu88zsyZ5artyLVYHPF6/X0SKxx133MH06dNp3rw5EyZMoEGDBkFHkhJS4gcOzew+oD/wLXB6Pps5MNfMHHjS3ScW8PPSgDRAE3+J/Ajuzr///W9OO+00GjZsGKlXqVKF+fPnU6dOHcwswIRS0kr8Pgh3H+HuDYFngKH5bNbF3TsA5wLXmVm3An7eRHdPcfcUTRsscnS++OILLr74Yi677DKGDBkSeV7DIXXr1lVzKIeCvFHuWeCSWCsOnbh290xgOtCpBHOJlBvuzuTJk2nZsiUzZswAYObMmTz//PMBJ5NEUKINwsx+kWuxL/B+jG2qm1mNQ6+Bs4E1JZNQpPz45JNPOPvss0lNTeXbb7+N1AcNGkSvXnmvL5HyKJ6XuU4FegB1zGwLcAfQ28xaELrM9VNgcHjbE4F0d+8NnABMDw9nKwLPuvt/45VTpLzJzs7m8ccf5y9/+Qvff/99pN6sWTMmTZrE6afnd2pQypt4XsV0RYxyRj7bbgV6h19vBNrGK5dIebZu3ToGDBjAokWLIrWkpCRuvvlm7rrrLqpVqxZgOkk0uv1RpJz45JNPaN++PVlZWZFaq1atyMjIoFMnneaTw2k2V5FyomnTplx22WUAVKpUibvuuotly5apOUi+NIIQKUcefvhhdu7cyciRI2nVqlXQcSTBFTiCMLPaBX2VVEgROTJvv/02Z5xxBrt27Yqq16lTh1deeUXNQYqksENMy4Cl4e/bgA+Bj8Kvl8U3mogcqV27djFkyBB69OjBm2++yW233RZ0JCnFCmwQ7t7U3X8OzAH6uHsddz+e0Cyt/ymJgCJSNDNnzuSUU05hwoQJkdpzzz3Htm3bAkwlpVlRT1J3dPdZhxbcfTbQPT6RRORIbN++nX79+nH++eezZcuWSL1v376sWbMGTUEjR6uoJ6m3m9lfgSmEJtLrB3wdt1QiUih3Z9q0aVx//fVs3749Uq9bty6PPfYYl112meZPkh+lqCOIK4C6hOZFmh5+HetGOBEpAZ9//jkXXnghV1xxRVRz6NevH+vWreO3v/2tmoP8aEUaQbj7DuCPZnasu38X50wiUohZs2bx0ksvRZYbNGjAhAkTOO+88wJMJWVNkUYQZtbZzNYB68LLbc3sibgmE5F8paam0qNHDwCGDBnC2rVr1Ryk2BX1HMTDwDnASwDuvqqgZzSISPHJzs4mMzOTn/3sZ5FaUlIS6enpbNmyhe7ddb2IxEeRp9pw9815StnFnEVE8lizZg2dO3emd+/eHDhwIGpds2bN1BwkroraIDabWWfAzayymd0CrI9jLpFyLSsri7vuuosOHTqwePFiVq5cyZgxY4KOJeVMUQ8xDQYeBeoDW4C5wB/iFUqkPFu8eDGpqamsWfPDc7IqVapEUpLm1pSSVdQG0cLdr8pdMLMuwDvFH0mkfPr++++5/fbbefjhh8nJyYnUTzvtNDIyMkhOTg4wnZRHRf1I8lgRayJyFN58801at27N2LFjI82hWrVqPPLIIyxYsEDNQQJR4AjCzH4FdAbqmtnNuVYdB1SIZzCR8sDduf766xk/fnxUvWfPnkycOJGmTZsGlEyk8BFEZeBYQo2kRq6vXcCl8Y0mUvaZGbVq1Yos16xZk8mTJzN37lw1BwmcuXvhG5k1dvdPj+gHm00mNOtrpru3CtfuAS4AcoBM4Pfh51HnfW8vQifFKwDp7j6yKL8zJSXFly5deiQxy4wZKz5n9JwP2PrNXk6sWZVbz2nBhe3rBx1LimD//v20a9eOli1bMn78+Kj7HUTizcyWuXtKzHVFbBCvAr9x92/Cy7WA59z9nALe0w34Dng6V4M4zt13hV/fACS7++A876tA6LkTZxG6YmoJcIW7ryssZ3ltEDNWfM7w/7zH3gM/3JpStVIFHri4tZpEAnF3nn32Wbp27UqjRo2i1u3YsYNatWpp/qQwfeApOQU1iKKepK5zqDkAuPtOoF5Bb3D3ecCOPLXcj7eqTmhm2Lw6ARvcfaO7ZwHPERp1SD5Gz/kgqjkA7D2Qzeg5HwSUSPLavHkzffr0oV+/fgwePJi8H8xq166t5hB26APP59/sxYHPv9nL8P+8x4wVnwcdrdwpaoPIMbPIRx4za0zsP+6FMrP7zGwzcBVwe4xN6gO579reEq7l9/PSzGypmS0trw9G2frN3iOqS8nJyclhwoQJnHLKKcycOROA2bNnM23atICTJS594EkcRW0QI4AFZvZPM/snMA8YfjS/0N1HuHtD4BlgaIxNYn2MyrcZuftEd09x95Ty+mCUE2tWPaK6lIyPPvqIM844gyFDhrB79+5I/brrrtPEegXQB57EUaQG4e7/BToA04DngVPdfc6P/N3PApfEqG8BGuZabgAcdiK7uMxY8TldRr5B0z/PpMvIN0rlMPbWc1pQtVL0VcdVK1Xg1nNaBJSofDt48CCjR4+mTZs2vP3225H6SSedxLx583j88cepUaNGgAkTmz7wJI4CG4SZnRz+3gFoROgP9edAo3DtiJjZL3It9gXej7HZEuAXZtbUzCoDlxOeRba4lZVjnRe2r88DF7emfs2qGFC/ZlWdoA7I6tWr+dWvfsWwYcPYt28fABUqVGD48OGsWrWKrl27Bpww8ekDT+IobKqNPwEDgbEx1jlwRn5vNLOpQA+gjpltAe4AeptZC0KXuX5KaI4nzOxEQpez9nb3g2Y2FJhD6DLXye6+9oj+VxVRQcc6S9sf1wvb1y91mcuajRs3kpKSEjXrart27cjIyKBDhyP+PFVuHfp3rKuYgleky1xLiyO9zLXpn2fGPLlhwCcjdYxYjtzVV1/N008/zTHHHMMdd9zBLbfcQqVKlYKOJZKvgi5zLWyqjYsLWu/u//kxwYJ2Ys2qfB7jxJeOdcrReuihh9i1axcPPPAAJ598ctBxRH6Uwk5S9wl/pQIZhC5NvQpIB/rFN1r86VinHK3XX3+dbt268e2330bVjz/+eKZPn67mIGVCgQ3C3a9x92sInW9IdvdL3P0S4JQSSRdnOrkrR+qbb75hwIAB9OzZk/nz5zNs2LCgI4nETVGn2lhzaLqM8HISsDp3LRGU16k2JD7yTvfQrfIn/GPM//HFF19EtqlduzYffPABderUCTCpyNE76nMQubxlZnOAqYRGE5cDbxZTPpGEk3t+q+w9O1k5YyQLP1gQtc0ll1zC448/ruYgZVaRGoS7DzWzi4Bu4dJEd58ev1giwRo95wO+zzrInrVvsvP1SeTs++FO6BNOOIHx48dzySWx7vMUKTuKOoIAWA7sdvfXzKyamdVw992FvkukFPrss0/Z/t/x7PtkWVT92NY9Wf/281HPcBApq4rUIMxsIJAG1AaaEZo8bwJwZvyiiQTnmK/WRDWHCsfV4/heQ2nevouag5QbRZ2s7zqgC6EnyeHuH1HIdN8ipdnoETdRrUlbwKhxah9OTB1P7ZM66hJoKVeKeohpv7tnHZqv3swqcpTTfYskmoMHD/LVV19Rv/4Plzdf1KEBY8c9wfhZy/juJz/XdA9SLhW1QbxtZn8BqprZWcAfgJfjF0ukZKxatYprr72WgwcPsnTp0qhpMQb36czgPp0DTCcSrKIeYroN2Aa8BwwCZgF/jVcokXjbt28ff/3rX0lJSWH58uWsXr2aBx98MOhYIgml0BFEnpviJsU/kkh8LVy4kNTUVN5//4fZ5o855hiqVtUcXCK5FTqCcPccYFXuR46KlEbfffcdN9xwA7/+9a+jmkPXrl1ZvXo1N998c4DpRBJPUc9B/AxYa2aLgT2Hiu7eNy6pRIrZ3LlzSUtL49NPP43Ujj32WB588EEGDRpEUlJRj7aKlB9FbRB3xTWFSJy4O4MHD2bixIlR9XPPPZcJEybQqJEGxiL5Kex5EFUIPfWtOaET1BnufrAkgokUBzPjpz/9aWS5du3aPProo1x11VUcumxbRGIrcDZXM5sGHADmA+cCn7r7H0so2xHTbK4Sy/79++nQoQOtW7dm3Lhx1KunezxFDvkxs7kmu3vr8A/JABYfwS+dDJwPZB6aFtzMRhN6AFEW8DFwjbt/E+O9m4DdQDZwML/wIrm5O08//TQ9evSgcePGkfoxxxzDwoUL+clPfhJgOpHSp7Azc5Gnrx/FoaWngF55aq8Crdy9DfAhMLyA95/u7u3UHKQoNm3aRK9evfj973/PoEGDyDsyVnMQOXKFNYi2ZrYr/LUbaHPotZntKuiN7j4P2JGnNjdXo3kXaHDUyUWAnJwcHnvsMVq1asXcuXMBmDNnDtOmTQs4mUjpV+AhJnevUND6H+laIL//ih2Ya2YOPOnuE/PZTsqx9evXM2DAABYuXBipmRk33ngjffr0CTCZSNlwJM+DKDZmNgI4CDyTzyZd3H2rmdUDXjWz98Mjklg/K43QVOS6ZLGcOHDgAKNHj+auu+4iKysrUk9OTiYjI4PTTjstwHQiZUeJ3x1kZlcTOnl9ledzCZW7bw1/zwSmA53y+3nuPtHdU9w9pW7duvGILAlk+fLldOzYkREjRkSaQ8WKFbn99ttZvny5moNIMSrREYSZ9SI08V93d/8+n22qA0nuvjv8+mzg7hKMKQnq448/plOnTmRnZ0dqKSkpTJ48mdatWweYTKRsitsIwsymAouAFma2xcxSgceBGoQOG600swnhbU80s1nht54ALDCzVYQuq53p7v+NV04pPZo1a8bvfvc7AKpUqcKYMWNYtGiRmoNInMRtBOHuV8QoZ+Sz7Vagd/j1RqBtvHJJ6eHuh93t/NBDD7Fnzx7uv/9+mjdvHlAykfJBM5RJQpo9ezadO3fmm2+i76OsVasWzz//vJqDSAlQg5CE8vXXX9O/f3969+7Nu+++y6233hp0JJFySw1CEoK7869//Yvk5GT++c9/RuozZsxg+/btASYTKb/UICRwW7du5eKLL+ayyy4jMzMzUr/iiitYt24dderUCTCdSPmlBiGBcXcyMjJITk5mxowZkXr9+vV56aWXePbZZ9G9LSLBCeROapGNGzeSlpbG66+/HlUfNGgQo0aN0uR6IglADUIC8dZbb0U1h2bNmjFp0iROP/30AFOJSG46xCSBuOaaa+jZsydJSUnccsstrF69Ws1BJMFoBCFxl5WVxVdffUXDhg0jNTNj0qRJZGZm0qlTvlNtiUiANIKQuFq6dCkdO3bkvPPOi5p5FaBJkyZqDiIJTA1C4mLv3r0MGzaMX/7yl6xevZr33nuPkSNHBh1LRI6ADjFJsXv77bcZMGAAGzZsiNSqVq1KrVq1AkwlIkdKIwgpNrt27WLIkCH06NEjqjmcccYZrFmzhuuvvz7AdCJypDSCkGIxc+ZMBg8ezJYtWyK14447jrFjx5KamnrYrKwikvjUIORHcXdSU1P5+9//HlXv27cvTzzxBPXr1w8omYj8WDrEJD+KmdG4cePIct26dZk2bRozZsxQcxAp5Syfx0KXSikpKb506dKgY5Q7WVlZnHrqqbRr145HHnmE448/PuhIIlJEZrbM3VNirdMhJikydyc9PZ2ePXvStGnTSL1y5cosXLiQGjVqBJhORIqbDjFJkXz88ceceeaZpKWlkZaWRt6Rp5qDSNkTtwZhZpPNLNPM1uSqjTaz981stZlNN7Oa+by3l5l9YGYbzOzP8coohcvOzuahhx6idevWvPnmmwC89tprTJ06NeBkIhJv8RxBPAX0ylN7FWjl7m2AD4Hhed9kZhWA8cC5QDJwhZklxzGn5GPNmjV07tyZP/3pT+zduxeApKQkhg0bxkUXXRRwOhGJt7g1CHefB+zIU5vr7gfDi+8CDWK8tROwwd03unsW8BxwQbxyyuGysrK488476dChA4sXL47U27Rpw//+9z9GjRpF1apVA0woIiUhyJPU1wLTYtTrA5tzLW8BflkiiYTFixdz7bXXsnbt2kitcuXK3H777QwbNoxKlSoFmE5ESlIgDcLMRgAHgWdirY5Ry/daXDNLA9IAGjVqVCz5yquPP/6Yzp07k52dHan96le/IiMjg5YtWwaYTESCUOJXMZnZ1cD5wFUe+yaMLUDDXMsNgK35/Tx3n+juKe6eoucX/zjNmjXj97//PQDVqlXj0UcfZf78+WoOIuVUiY4gzKwXcBvQ3d2/z2ezJcAvzKwp8DlwOXBlCUUsV9z9sDmSxowZw969e7nvvvto0qRJMMFEJCHE8zLXqcAioIWZbTGzVOBxoAbwqpmtNLMJ4W1PNLNZAOGT2EOBOcB64Hl3Xxvzl8hRe/nll+nUqRM7d+6MqtesWZNnnnlGzUFENNVGebNt2zZuuOEGnnvuOQCuvfZaMjIyAk4lIkEpaKoN3UldTrg7zzzzDC1btow0BwhN0/31118HmExEEpUaRDmwefNm+vTpQ79+/aKaQf/+/Vm7dq0m1xORmDRZXxmWk5PDxIkTGTZsGLt3747UGzVqxJNPPkmvXnlvdBcR+YEaRBn10UcfMWDAAObNmxdVv+6663jggQc0uZ6IFEoNoox65513oprDSSedRHp6Ol27dg0wlYiUJjoHUUZdffXVnH322VSoUIHhw4ezatUqNQcROSIaQZQB+/fv54svvoi6d8HMmDhxIl9//TUdOnQILpyIlFoaQZRyixYton379px33nns378/al3jxo3VHETkqKlBlFJ79uzhxhtvpEuXLqxfv55169bxwAMPBB1LRMoQHWIqhV577TUGDhzIpk2bIrXq1avz05/+NLhQIlLmaARRiuzcuZPU1FTOOuusqOZwzjnnsHbtWgYPHhxcOBEpczSCKCWmT5/OH/7wB7788stIrVatWjz88MP079//sFlZRUR+LDWIBOfu9O/fnylTpkTVL730Uh577DEdVhKRuFGDSHBmxkknnRRZPuGEE3jiiSe4+OKLA0wlIuWBpvsuBbKysujYsSOnnnoqY8eOpVatWkFHEpEyoqDpvjWCSCA5OTlMmDCBXr168fOf/zxSr1y5MiBRruoAAAn7SURBVAsXLqR69eoBphOR8kZXMSWIDz74gO7du3PdddeRlpZG3pGdmoOIlDQ1iIAdOHCAkSNH0rZtWxYsWADA66+/ztSpUwNOJiLlnQ4xBWjFihWkpqayYsWKSK1ixYrcdtttOgktIoGL2wjCzCabWaaZrclV+42ZrTWzHDOLeVIkvN0mM3vPzFaaWZk767xv3z5GjBhBx44do5pDhw4dWLJkCffeey9VqlQJMKGISHwPMT0F5H1k2RrgYmDeYVsf7nR3b5ff2fXS6p133qFdu3bcf//9ZGdnA1ClShVGjRrF//73P9q1axdwQhGRkLgdYnL3eWbWJE9tPVBu7/rdsGED3bp1IycnJ1Lr2rUr6enpUfc6iIgkgkQ9Se3AXDNbZmZpQYcpLs2bNyc1NRWAY489lieeeIK33npLzUFEElKinqTu4u5bzawe8KqZve/uMQ9LhRtIGkCjRo1KMmOh3P2w0dKDDz7I/v37ueeeexIur4hIbgk5gnD3reHvmcB0oFMB20509xR3T6lbt25JRSzUCy+8QPv27dmxY0dUvWbNmvzjH/9QcxCRhJdwDcLMqptZjUOvgbMJndwuFb788ksuvfRSLr30UlatWsXNN98cdCQRkaMSz8tcpwKLgBZmtsXMUs3sIjPbAvwKmGlmc8Lbnmhms8JvPQFYYGargMXATHf/b7xyFhd356mnniI5OZkXXnghUn/11Vf5+uuvA0wmInJ04nkV0xX5rJoeY9utQO/w641A23jliodNmzYxaNAg5s6dG1UfMGAAo0ePpmbNmgElExE5eol6krpUyMnJYfz48QwfPpw9e/ZE6k2bNmXSpEmceeaZAaYTEflx1CCO0vvvv8+AAQN45513IjUz48Ybb+See+7R5HoiUuqpQRylJUuWRDWH5ORkMjIyOO200wJMJSJSfBLuKqbSol+/fvTq1YuKFSty++23s3z5cjUHESlTNIIogr179/LFF19EPcTHzHjyySf55ptvaNOmTYDpRETiQyOIQsyfP5927dpx/vnns3///qh1jRo1UnMQkTJLDSIfu3fv5rrrrqNbt258+OGHrF+/nvvuuy/oWCIiJUaHmGKYPXs2gwYNYvPmzZHacccdR+PGjQNMJSJSsjSCyOXrr7+mf//+9O7dO6o5nH/++axduzYyE6uISHmgEQShaTL+/e9/M3ToUDIzMyP1OnXqMG7cOC6//PJy+wwLESm/yn2DcHeuvPJKnnvuuaj6lVdeySOPPEIizRArIlKSyn2DMDNatWoVWa5fvz5/+9vf6NOnT4CpRESCp3MQwLBhw2jXrh2DBg1i7dq1ag4iImgEAUClSpVYuHAhVatWDTqKiEjC0AgiTM1BRCSaGoSIiMSkBiEiIjGpQYiISExqECIiEpMahIiIxKQGISIiMalBiIhITObuQWcoNma2Dfg06BxFUAfYHnSIIlLW+FDW+FDWI9fY3WNOOlemGkRpYWZL3T0l6BxFoazxoazxoazFS4eYREQkJjUIERGJSQ0iGBODDnAElDU+lDU+lLUY6RyEiIjEpBGEiIjEpAYhIiIxqUEUEzObbGaZZrYmV+03ZrbWzHLMLN/L2cxsk5m9Z2YrzWxpgHlHm9n7ZrbazKabWc183tvLzD4wsw1m9ucEz1qi+zafrPeEc640s7lmdmI+702E/VrUrIHv11zrbjEzN7M6+bw38P16BFlL/G9BgdxdX8XwBXQDOgBrctVaAi2At4CUAt67CaiTAHnPBiqGX48CRsV4XwXgY+DnQGVgFZCciFmD2Lf5ZD0u1+sbgAkJvF8LzZoo+zVcbwjMIXSD7GF5EmW/FiVrEPu1sC+NIIqJu88DduSprXf3DwKKVKB88s5194PhxXeBBjHe2gnY4O4b3T0LeA64IEGzlrh8su7KtVgdiHVlSKLs16JkLXGxsoY9DAwj/5wJsV/DCsuacNQgEoMDc81smZmlBR0m7Fpgdox6fWBzruUt4VqQ8ssKCbJvzew+M9sMXAXcHmOThNmvRcgKCbBfzawv8Lm7rypgs4TYr0XMCgmwX3NTg0gMXdy9A3AucJ2ZdQsyjJmNAA4Cz8RaHaMW2CeiQrJCguxbdx/h7g0J5RwaY5OE2a9FyAoB71czqwaMIP8GFtk0Rq1E9+sRZIUE+fd6iBpEAnD3reHvmcB0QsPiQJjZ1cD5wFUePiiaxxZCx1IPaQBsLYlseRUha0Lt27BngUti1BNmv+aSX9ZE2K/NgKbAKjPbRGh/LTezn+bZLhH2a1GzJsJ+jaIGETAzq25mNQ69JnTy9bCrH0ooSy/gNqCvu3+fz2ZLgF+YWVMzqwxcDrxUUhkPKUrWRNm3ZvaLXIt9gfdjbJYo+7XQrImwX939PXev5+5N3L0JoUbQwd2/zLNp4Pu1qFkTYb8eJuiz5GXlC5gKfAEcIPQPIBW4KPx6P/AVMCe87YnArPDrnxO6smIVsBYYEWDeDYSO164Mf03Imze83Bv4kNDVIXHPe7RZg9i3+WR9gdB/6KuBl4H6CbxfC82aKPs1z/pNhK/+ScT9WpSsQf0tKOhLU22IiEhMOsQkIiIxqUGIiEhMahAiIhKTGoSIiMSkBiEiIjGpQYiEhWfZ/Geu5Ypmts3MXgkyV2HM7LugM0jZpAYh8oM9QCszqxpePgv4PIggZlYxiN8rkpsahEi02cB54ddXELrpCYjc6TrZzJaY2QozuyBcb2Jm881sefirc7j+MzObF57bf42ZdQ3Xv8v1My81s6fCr58ys4fM7E1glJk1M7P/hidum29mJ4e3a2pmi8I57imBfSLllBqESLTngMvNrArQBvhfrnUjgDfcvSNwOjA6PCVCJnCWhyZZ+y0wLrz9lYTunm8HtCV0x3dhTgJ6uvufCD3U/np3PxW4BXgivM2jwN/COfJOLSFSbDSMFcnF3VebWRNCo4dZeVafDfQ1s1vCy1WARoQmf3vczNoB2YT+yENoHqDJZlYJmOHuRWkQ/3L3bDM7FugM/MssMiHpMeHvXfhhEr1/EnpgkkixU4MQOdxLwBigB3B8rroBl3ieh0CZ2Z2E5tpqS2hUvg9CD44JT9d8HvBPMxvt7k8TPd10lTy/e0/4exLwTXj0EYvmyJG40yEmkcNNBu529/fy1OcA11v4I72ZtQ/XfwJ84e45wO8IPeYSM2sMZLr7JCCD0GMoAb4ys5ZmlkRoQsfDeOjJbp+Y2W/CP8vMrG149TuEZiWF0EN9ROJCDUIkD3ff4u6Pxlh1D1AJWB1+IP2hE8RPAFeb2buEDi8dGgX0AFaa2QpCh4QO/cw/A68AbxCa9TM/VwGpZnZods9Dj8r8I6GHySwh1JxE4kKzuYqISEwaQYiISExqECIiEpMahIiIxKQGISIiMalBiIhITGoQIiISkxqEiIjE9P+2eIWvLKvO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" y="2154668"/>
            <a:ext cx="5726632" cy="3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323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6"/>
            <a:ext cx="10515600" cy="5463730"/>
          </a:xfrm>
        </p:spPr>
        <p:txBody>
          <a:bodyPr/>
          <a:lstStyle/>
          <a:p>
            <a:r>
              <a:rPr lang="en-US" dirty="0" smtClean="0"/>
              <a:t>The male suicide rate was 3.5 times the female suicide rate.</a:t>
            </a:r>
          </a:p>
          <a:p>
            <a:endParaRPr lang="en-US" dirty="0" smtClean="0"/>
          </a:p>
          <a:p>
            <a:r>
              <a:rPr lang="en-US" dirty="0" smtClean="0"/>
              <a:t>The highest suicide rate was seen in the oldest age group(75+). Further analysis showed a declining trend for the oldest age group, but a flat or increasing trend for all other age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a normalized basis, Europe had the highest suicide rate out of 6 other continents in the analysis.</a:t>
            </a:r>
          </a:p>
          <a:p>
            <a:endParaRPr lang="en-US" dirty="0"/>
          </a:p>
          <a:p>
            <a:r>
              <a:rPr lang="en-US" dirty="0" smtClean="0"/>
              <a:t>The correlations between variables based on different data slices was presented.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296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Number/Rate by Continent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(Importance of normalization)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" y="2007484"/>
            <a:ext cx="5487650" cy="4082419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9" y="2007485"/>
            <a:ext cx="5487650" cy="408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3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Number/Rate by Generation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99" y="1690687"/>
            <a:ext cx="5487650" cy="3658433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1" y="1690688"/>
            <a:ext cx="5487650" cy="365843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9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57" y="2121408"/>
            <a:ext cx="8572143" cy="4306824"/>
          </a:xfr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35" y="1993845"/>
          <a:ext cx="4837659" cy="4349382"/>
        </p:xfrm>
        <a:graphic>
          <a:graphicData uri="http://schemas.openxmlformats.org/drawingml/2006/table">
            <a:tbl>
              <a:tblPr/>
              <a:tblGrid>
                <a:gridCol w="1612553"/>
                <a:gridCol w="1612553"/>
                <a:gridCol w="1612553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/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generation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age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Boomers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1154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3030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G.I. Generation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X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2682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Z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1470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Millenials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2510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Silent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3206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" y="1662176"/>
            <a:ext cx="7793736" cy="51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3319471"/>
            <a:ext cx="4431518" cy="3268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213515"/>
            <a:ext cx="4431518" cy="2954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60" y="365125"/>
            <a:ext cx="5118803" cy="292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59" y="3319471"/>
            <a:ext cx="5040806" cy="336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6336" y="740664"/>
            <a:ext cx="2414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Suicide number has only gone by </a:t>
            </a:r>
            <a:r>
              <a:rPr lang="en-US" dirty="0" err="1"/>
              <a:t>by</a:t>
            </a:r>
            <a:r>
              <a:rPr lang="en-US" dirty="0"/>
              <a:t> 35,000 from 1985 to 2016; however population has gone up by 300 </a:t>
            </a:r>
            <a:r>
              <a:rPr lang="en-US" dirty="0" smtClean="0"/>
              <a:t>million.</a:t>
            </a:r>
          </a:p>
          <a:p>
            <a:endParaRPr lang="en-US" dirty="0"/>
          </a:p>
          <a:p>
            <a:r>
              <a:rPr lang="en-US" dirty="0" smtClean="0"/>
              <a:t>That explains why the suicide rate is going down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94186"/>
            <a:ext cx="11716916" cy="4589494"/>
          </a:xfr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76" y="2318381"/>
            <a:ext cx="4093661" cy="27291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7" y="2390156"/>
            <a:ext cx="4127617" cy="275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7904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248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World Suicide Data</vt:lpstr>
      <vt:lpstr>PowerPoint Presentation</vt:lpstr>
      <vt:lpstr>Suicide Number/Rate by Continent (Importance of normalization)</vt:lpstr>
      <vt:lpstr>Suicide Number/Rate by Generation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countries by Year</vt:lpstr>
      <vt:lpstr>Top 5 countries by Continent/Year</vt:lpstr>
      <vt:lpstr>PowerPoint Presentation</vt:lpstr>
      <vt:lpstr>Multi variate regression Model</vt:lpstr>
      <vt:lpstr>PowerPoint Presentation</vt:lpstr>
      <vt:lpstr>PowerPoint Presentation</vt:lpstr>
      <vt:lpstr>Multi variate regression Model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46</cp:revision>
  <dcterms:created xsi:type="dcterms:W3CDTF">2020-06-20T02:11:06Z</dcterms:created>
  <dcterms:modified xsi:type="dcterms:W3CDTF">2020-06-24T21:05:57Z</dcterms:modified>
</cp:coreProperties>
</file>