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50"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solidFill>
                  <a:schemeClr val="dk1"/>
                </a:solidFill>
              </a:rPr>
              <a:t>By looking at the title itself one can predict that by the end of this talk there will be some nicer set of Services also called (APIs) are going to be  introduced using wich accessing the web archives would be enhanced </a:t>
            </a:r>
          </a:p>
          <a:p>
            <a:pPr marL="0" lvl="0" indent="0">
              <a:spcBef>
                <a:spcPts val="0"/>
              </a:spcBef>
              <a:buNone/>
            </a:pPr>
            <a:endParaRPr>
              <a:solidFill>
                <a:schemeClr val="dk1"/>
              </a:solidFill>
            </a:endParaRPr>
          </a:p>
          <a:p>
            <a:pPr marL="0" lvl="0" indent="-69850">
              <a:spcBef>
                <a:spcPts val="0"/>
              </a:spcBef>
              <a:buClr>
                <a:schemeClr val="dk1"/>
              </a:buClr>
              <a:buSzPts val="1100"/>
              <a:buFont typeface="Arial"/>
              <a:buNone/>
            </a:pPr>
            <a:r>
              <a:rPr lang="en">
                <a:solidFill>
                  <a:schemeClr val="dk1"/>
                </a:solidFill>
              </a:rPr>
              <a:t>The actual dissertation has ton of useful information, very neat and beautifully elaborated with examples.. like</a:t>
            </a:r>
          </a:p>
          <a:p>
            <a:pPr marL="0" lvl="0" indent="-69850">
              <a:spcBef>
                <a:spcPts val="0"/>
              </a:spcBef>
              <a:buClr>
                <a:schemeClr val="dk1"/>
              </a:buClr>
              <a:buSzPts val="1100"/>
              <a:buFont typeface="Arial"/>
              <a:buNone/>
            </a:pPr>
            <a:r>
              <a:rPr lang="en">
                <a:solidFill>
                  <a:schemeClr val="dk1"/>
                </a:solidFill>
              </a:rPr>
              <a:t>  -&gt; Introducing what is Web Archiving and Why it is used ? </a:t>
            </a:r>
          </a:p>
          <a:p>
            <a:pPr marL="0" lvl="0" indent="-69850">
              <a:spcBef>
                <a:spcPts val="0"/>
              </a:spcBef>
              <a:buClr>
                <a:schemeClr val="dk1"/>
              </a:buClr>
              <a:buSzPts val="1100"/>
              <a:buFont typeface="Arial"/>
              <a:buNone/>
            </a:pPr>
            <a:r>
              <a:rPr lang="en">
                <a:solidFill>
                  <a:schemeClr val="dk1"/>
                </a:solidFill>
              </a:rPr>
              <a:t> -&gt;  Trends in web archiving and Explained about Web Archiving Process itself </a:t>
            </a:r>
          </a:p>
          <a:p>
            <a:pPr marL="0" lvl="0" indent="-69850">
              <a:spcBef>
                <a:spcPts val="0"/>
              </a:spcBef>
              <a:buClr>
                <a:schemeClr val="dk1"/>
              </a:buClr>
              <a:buSzPts val="1100"/>
              <a:buFont typeface="Arial"/>
              <a:buNone/>
            </a:pPr>
            <a:r>
              <a:rPr lang="en">
                <a:solidFill>
                  <a:schemeClr val="dk1"/>
                </a:solidFill>
              </a:rPr>
              <a:t>  -&gt; Who uses Web archives and what it lacks currently ?</a:t>
            </a:r>
          </a:p>
          <a:p>
            <a:pPr marL="0" lvl="0" indent="-69850">
              <a:spcBef>
                <a:spcPts val="0"/>
              </a:spcBef>
              <a:buClr>
                <a:schemeClr val="dk1"/>
              </a:buClr>
              <a:buSzPts val="1100"/>
              <a:buFont typeface="Arial"/>
              <a:buNone/>
            </a:pPr>
            <a:r>
              <a:rPr lang="en">
                <a:solidFill>
                  <a:schemeClr val="dk1"/>
                </a:solidFill>
              </a:rPr>
              <a:t>  -&gt; What improvements can be made .</a:t>
            </a:r>
          </a:p>
          <a:p>
            <a:pPr marL="0" lvl="0" indent="0">
              <a:spcBef>
                <a:spcPts val="0"/>
              </a:spcBef>
              <a:buNone/>
            </a:pPr>
            <a:r>
              <a:rPr lang="en">
                <a:solidFill>
                  <a:schemeClr val="dk1"/>
                </a:solidFill>
              </a:rPr>
              <a:t>And I am kind of skipping the pre-phase, keeping in mind as a part of webarchiving class so far, we already have some implicit knowledge about all these basic stuff. Andi wish to talk about the core research made by Dr.Alsum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ArcLink </a:t>
            </a:r>
            <a:r>
              <a:rPr lang="en"/>
              <a:t>is a distributed processing system that pre-processes the link structure information extracted from the archived web collections and build a temporal web graph. ArcLink has four main stages: filtering, extraction, storage, and access. </a:t>
            </a:r>
          </a:p>
          <a:p>
            <a:pPr marL="0" lvl="0" indent="0">
              <a:spcBef>
                <a:spcPts val="0"/>
              </a:spcBef>
              <a:buNone/>
            </a:pPr>
            <a:endParaRPr/>
          </a:p>
          <a:p>
            <a:pPr marL="0" lvl="0" indent="0">
              <a:spcBef>
                <a:spcPts val="0"/>
              </a:spcBef>
              <a:buNone/>
            </a:pPr>
            <a:r>
              <a:rPr lang="en"/>
              <a:t>Stages-&gt; Filtering, Extraction, Preservation and Access</a:t>
            </a:r>
          </a:p>
          <a:p>
            <a:pPr marL="0" lvl="0" indent="0">
              <a:spcBef>
                <a:spcPts val="0"/>
              </a:spcBef>
              <a:buNone/>
            </a:pPr>
            <a:endParaRPr/>
          </a:p>
          <a:p>
            <a:pPr marL="0" lvl="0" indent="-69850">
              <a:spcBef>
                <a:spcPts val="0"/>
              </a:spcBef>
              <a:buClr>
                <a:schemeClr val="dk1"/>
              </a:buClr>
              <a:buSzPts val="1100"/>
              <a:buFont typeface="Arial"/>
              <a:buNone/>
            </a:pPr>
            <a:r>
              <a:rPr lang="en" b="1">
                <a:solidFill>
                  <a:schemeClr val="dk1"/>
                </a:solidFill>
              </a:rPr>
              <a:t>Filtering</a:t>
            </a:r>
            <a:r>
              <a:rPr lang="en">
                <a:solidFill>
                  <a:schemeClr val="dk1"/>
                </a:solidFill>
              </a:rPr>
              <a:t>:  This stage uses the  crawler log to omit the mementos that will not contribute to the final temporal web graph</a:t>
            </a: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endParaRPr>
              <a:solidFill>
                <a:schemeClr val="dk1"/>
              </a:solidFill>
            </a:endParaRPr>
          </a:p>
          <a:p>
            <a:pPr marL="0" lvl="0" indent="-69850">
              <a:spcBef>
                <a:spcPts val="0"/>
              </a:spcBef>
              <a:buClr>
                <a:schemeClr val="dk1"/>
              </a:buClr>
              <a:buSzPts val="1100"/>
              <a:buFont typeface="Arial"/>
              <a:buNone/>
            </a:pPr>
            <a:r>
              <a:rPr lang="en">
                <a:solidFill>
                  <a:schemeClr val="dk1"/>
                </a:solidFill>
              </a:rPr>
              <a:t>Filtering rules for optimization: Include, Exclude rules </a:t>
            </a:r>
          </a:p>
          <a:p>
            <a:pPr marL="0" lvl="0" indent="-69850">
              <a:spcBef>
                <a:spcPts val="0"/>
              </a:spcBef>
              <a:buClr>
                <a:schemeClr val="dk1"/>
              </a:buClr>
              <a:buSzPts val="1100"/>
              <a:buFont typeface="Arial"/>
              <a:buNone/>
            </a:pPr>
            <a:r>
              <a:rPr lang="en">
                <a:solidFill>
                  <a:schemeClr val="dk1"/>
                </a:solidFill>
              </a:rPr>
              <a:t>Apache Pig customised with Hadoop is used for parallel processing to apply include exclude rules.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Extraction</a:t>
            </a:r>
            <a:r>
              <a:rPr lang="en"/>
              <a:t>: </a:t>
            </a:r>
          </a:p>
          <a:p>
            <a:pPr marL="0" lvl="0" indent="0">
              <a:spcBef>
                <a:spcPts val="0"/>
              </a:spcBef>
              <a:buNone/>
            </a:pPr>
            <a:r>
              <a:rPr lang="en"/>
              <a:t>In the extraction step, the outgoing links from the web pages are extraction toward the goal of constructing the web graph. </a:t>
            </a:r>
          </a:p>
          <a:p>
            <a:pPr marL="0" lvl="0" indent="0">
              <a:spcBef>
                <a:spcPts val="0"/>
              </a:spcBef>
              <a:buNone/>
            </a:pPr>
            <a:r>
              <a:rPr lang="en"/>
              <a:t>Here are the steps introduced to for optimization, it involves creating the unique URI-ID and Extraction Mechanism.</a:t>
            </a:r>
          </a:p>
          <a:p>
            <a:pPr marL="0" lvl="0" indent="0" rtl="0">
              <a:spcBef>
                <a:spcPts val="0"/>
              </a:spcBef>
              <a:buNone/>
            </a:pPr>
            <a:r>
              <a:rPr lang="en" b="1"/>
              <a:t>1.Creating unique URI-ID</a:t>
            </a:r>
            <a:r>
              <a:rPr lang="en"/>
              <a:t>: as explained in the slide self explanatory</a:t>
            </a:r>
          </a:p>
          <a:p>
            <a:pPr marL="0" lvl="0" indent="0">
              <a:spcBef>
                <a:spcPts val="0"/>
              </a:spcBef>
              <a:buNone/>
            </a:pPr>
            <a:endParaRPr/>
          </a:p>
          <a:p>
            <a:pPr marL="0" lvl="0" indent="-69850">
              <a:spcBef>
                <a:spcPts val="0"/>
              </a:spcBef>
              <a:buClr>
                <a:schemeClr val="dk1"/>
              </a:buClr>
              <a:buSzPts val="1100"/>
              <a:buFont typeface="Arial"/>
              <a:buNone/>
            </a:pP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2. Extraction Mechanism</a:t>
            </a:r>
            <a:r>
              <a:rPr lang="en"/>
              <a:t>: </a:t>
            </a:r>
          </a:p>
          <a:p>
            <a:pPr marL="0" lvl="0" indent="0">
              <a:spcBef>
                <a:spcPts val="0"/>
              </a:spcBef>
              <a:buNone/>
            </a:pPr>
            <a:r>
              <a:rPr lang="en"/>
              <a:t>Apache Hadoop allows distributed processing, is used for the actual implementation of Extraction process. </a:t>
            </a:r>
          </a:p>
          <a:p>
            <a:pPr marL="0" lvl="0" indent="0">
              <a:spcBef>
                <a:spcPts val="0"/>
              </a:spcBef>
              <a:buNone/>
            </a:pPr>
            <a:r>
              <a:rPr lang="en"/>
              <a:t>MapReduce Jobs were built using java.</a:t>
            </a:r>
          </a:p>
          <a:p>
            <a:pPr marL="0" lvl="0" indent="0">
              <a:spcBef>
                <a:spcPts val="0"/>
              </a:spcBef>
              <a:buNone/>
            </a:pPr>
            <a:r>
              <a:rPr lang="en"/>
              <a:t>Mapper starts with each memento at a time and extracts the outlinks.</a:t>
            </a:r>
          </a:p>
          <a:p>
            <a:pPr marL="0" lvl="0" indent="0">
              <a:spcBef>
                <a:spcPts val="0"/>
              </a:spcBef>
              <a:buNone/>
            </a:pPr>
            <a:r>
              <a:rPr lang="en"/>
              <a:t>Reducers job is to create the URI-ID for the extracted links .</a:t>
            </a:r>
          </a:p>
          <a:p>
            <a:pPr marL="0" lvl="0" indent="0">
              <a:spcBef>
                <a:spcPts val="0"/>
              </a:spcBef>
              <a:buNone/>
            </a:pPr>
            <a:endParaRPr b="1"/>
          </a:p>
          <a:p>
            <a:pPr marL="0" lvl="0" indent="0">
              <a:spcBef>
                <a:spcPts val="0"/>
              </a:spcBef>
              <a:buNone/>
            </a:pPr>
            <a:r>
              <a:rPr lang="en" b="1"/>
              <a:t>Partition technique</a:t>
            </a:r>
            <a:r>
              <a:rPr lang="en"/>
              <a:t>:  Each line in the input file has the URI and the respective WARC file name, This input file is split and partitioned in the way that each warc file appear in only one split file and each split is assigned to a one map task. Hence there wont be any collision on a warc file between mapper tasks</a:t>
            </a:r>
          </a:p>
          <a:p>
            <a:pPr marL="0" lvl="0" indent="0">
              <a:spcBef>
                <a:spcPts val="0"/>
              </a:spcBef>
              <a:buNone/>
            </a:pPr>
            <a:endParaRPr/>
          </a:p>
          <a:p>
            <a:pPr marL="0" lvl="0" indent="0">
              <a:spcBef>
                <a:spcPts val="0"/>
              </a:spcBef>
              <a:buNone/>
            </a:pPr>
            <a:r>
              <a:rPr lang="en"/>
              <a:t>Dataset used here is 2010 Winter Olympics web archive collection</a:t>
            </a:r>
          </a:p>
          <a:p>
            <a:pPr marL="0" lvl="0" indent="0">
              <a:spcBef>
                <a:spcPts val="0"/>
              </a:spcBef>
              <a:buNone/>
            </a:pPr>
            <a:r>
              <a:rPr lang="en"/>
              <a:t>The results here of course shows that WARC as the data source is more efficient than performing page scraping from the web archive UI.</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Apache cassandra DB</a:t>
            </a:r>
            <a:r>
              <a:rPr lang="en"/>
              <a:t> is used here, this stage worries about how to effectively store these </a:t>
            </a:r>
            <a:r>
              <a:rPr lang="en" b="1"/>
              <a:t>temporal web graphs </a:t>
            </a:r>
            <a:r>
              <a:rPr lang="en"/>
              <a:t>so as to save space, whereas the previous stages worried about saving the computation power and saving time.</a:t>
            </a:r>
          </a:p>
          <a:p>
            <a:pPr marL="0" lvl="0" indent="0">
              <a:spcBef>
                <a:spcPts val="0"/>
              </a:spcBef>
              <a:buNone/>
            </a:pPr>
            <a:endParaRPr/>
          </a:p>
          <a:p>
            <a:pPr marL="0" lvl="0" indent="0">
              <a:spcBef>
                <a:spcPts val="0"/>
              </a:spcBef>
              <a:buNone/>
            </a:pPr>
            <a:r>
              <a:rPr lang="en" b="1"/>
              <a:t>Two schemas</a:t>
            </a:r>
            <a:r>
              <a:rPr lang="en"/>
              <a:t> are introduced here as the answer for Research question of how to represents the web graphs with temporal information.</a:t>
            </a:r>
          </a:p>
          <a:p>
            <a:pPr marL="0" lvl="0" indent="0">
              <a:spcBef>
                <a:spcPts val="0"/>
              </a:spcBef>
              <a:buNone/>
            </a:pPr>
            <a:endParaRPr/>
          </a:p>
          <a:p>
            <a:pPr marL="0" lvl="0" indent="0">
              <a:spcBef>
                <a:spcPts val="0"/>
              </a:spcBef>
              <a:buNone/>
            </a:pPr>
            <a:r>
              <a:rPr lang="en" b="1"/>
              <a:t>Fig a</a:t>
            </a:r>
            <a:r>
              <a:rPr lang="en"/>
              <a:t> : more readable as the edges now have additional properties like datetime and links </a:t>
            </a:r>
          </a:p>
          <a:p>
            <a:pPr marL="0" lvl="0" indent="0">
              <a:spcBef>
                <a:spcPts val="0"/>
              </a:spcBef>
              <a:buNone/>
            </a:pPr>
            <a:r>
              <a:rPr lang="en" b="1"/>
              <a:t>Fig b</a:t>
            </a:r>
            <a:r>
              <a:rPr lang="en"/>
              <a:t>: Here the datetime and URI-R are replaced by the checksum of the content of the memento, hence making the duplicate mementos follow to a single vertex.</a:t>
            </a: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Finally </a:t>
            </a:r>
            <a:r>
              <a:rPr lang="en" b="1"/>
              <a:t>the Access stage of ArcLink</a:t>
            </a:r>
            <a:r>
              <a:rPr lang="en"/>
              <a:t> provides </a:t>
            </a:r>
            <a:r>
              <a:rPr lang="en" b="1"/>
              <a:t>xml </a:t>
            </a:r>
            <a:r>
              <a:rPr lang="en"/>
              <a:t>based REST webservices API for any third party applications to access the</a:t>
            </a:r>
            <a:r>
              <a:rPr lang="en" b="1"/>
              <a:t> link structure info.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Thumbnail </a:t>
            </a:r>
            <a:r>
              <a:rPr lang="en"/>
              <a:t>is nothing but a snapshot of  visual representation of memento</a:t>
            </a:r>
          </a:p>
          <a:p>
            <a:pPr marL="0" lvl="0" indent="0">
              <a:spcBef>
                <a:spcPts val="0"/>
              </a:spcBef>
              <a:buNone/>
            </a:pPr>
            <a:r>
              <a:rPr lang="en"/>
              <a:t>The Main Goal of ArchThumb is to selecting the most </a:t>
            </a:r>
            <a:r>
              <a:rPr lang="en" b="1"/>
              <a:t>representative thumbnails</a:t>
            </a:r>
            <a:r>
              <a:rPr lang="en"/>
              <a:t> to </a:t>
            </a:r>
            <a:r>
              <a:rPr lang="en" b="1"/>
              <a:t>summarize </a:t>
            </a:r>
            <a:r>
              <a:rPr lang="en"/>
              <a:t>the whole </a:t>
            </a:r>
            <a:r>
              <a:rPr lang="en" b="1"/>
              <a:t>TimeMap</a:t>
            </a:r>
            <a:r>
              <a:rPr lang="en"/>
              <a:t>.</a:t>
            </a:r>
          </a:p>
          <a:p>
            <a:pPr marL="0" lvl="0" indent="0">
              <a:spcBef>
                <a:spcPts val="0"/>
              </a:spcBef>
              <a:buNone/>
            </a:pPr>
            <a:r>
              <a:rPr lang="en"/>
              <a:t>-&gt; First problem is to get take snapshot for every memento, it would need heck a lot of processing time as it takes a while to load all the embedded resource before capturing the screenshot and of course need such huge space.</a:t>
            </a:r>
          </a:p>
          <a:p>
            <a:pPr marL="0" lvl="0" indent="0">
              <a:spcBef>
                <a:spcPts val="0"/>
              </a:spcBef>
              <a:buNone/>
            </a:pPr>
            <a:r>
              <a:rPr lang="en"/>
              <a:t>-&gt; Even if there are thumbnails available as in the picture show for the apple.com, because of the cognitive loads user can never preserve the changes that took place. So there is need to select a few thumbnails that can summarize the whole timemap.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Simhash Similarity</a:t>
            </a:r>
            <a:r>
              <a:rPr lang="en"/>
              <a:t>: First the entire HTML content for the memento is extracted and the simhash is applied on it, which is a </a:t>
            </a:r>
            <a:r>
              <a:rPr lang="en" b="1"/>
              <a:t>fingerprint technique </a:t>
            </a:r>
            <a:r>
              <a:rPr lang="en"/>
              <a:t>to calculate</a:t>
            </a:r>
            <a:r>
              <a:rPr lang="en" b="1"/>
              <a:t> near duplicates between webpages</a:t>
            </a:r>
            <a:r>
              <a:rPr lang="en"/>
              <a:t>. The output from this technique is a 64bit simhash fingerprint. Then  the Hamming distance is calculated between these simhash fingerprints.</a:t>
            </a:r>
          </a:p>
          <a:p>
            <a:pPr marL="0" lvl="0" indent="0">
              <a:spcBef>
                <a:spcPts val="0"/>
              </a:spcBef>
              <a:buNone/>
            </a:pPr>
            <a:endParaRPr/>
          </a:p>
          <a:p>
            <a:pPr marL="0" lvl="0" indent="0" rtl="0">
              <a:spcBef>
                <a:spcPts val="0"/>
              </a:spcBef>
              <a:buNone/>
            </a:pPr>
            <a:r>
              <a:rPr lang="en" b="1"/>
              <a:t>Levenshtein distance</a:t>
            </a:r>
            <a:r>
              <a:rPr lang="en"/>
              <a:t>: Each rendered Webpage has a  DOM Tree, and Levenshtein distance is the number of operation (insert, deletion) to turn from one tree to another.</a:t>
            </a:r>
          </a:p>
          <a:p>
            <a:pPr marL="0" lvl="0" indent="0" rtl="0">
              <a:spcBef>
                <a:spcPts val="0"/>
              </a:spcBef>
              <a:buNone/>
            </a:pPr>
            <a:endParaRPr/>
          </a:p>
          <a:p>
            <a:pPr marL="0" lvl="0" indent="0" rtl="0">
              <a:spcBef>
                <a:spcPts val="0"/>
              </a:spcBef>
              <a:buNone/>
            </a:pPr>
            <a:r>
              <a:rPr lang="en" b="1"/>
              <a:t>Embedded Resource: </a:t>
            </a:r>
            <a:r>
              <a:rPr lang="en"/>
              <a:t>Each webpage may have a certain embedded resource like (Images, Style sheets and Javascript), the difference between two webpages in this case is the number of additions and removals of these resources from each categories.</a:t>
            </a:r>
          </a:p>
          <a:p>
            <a:pPr marL="0" lvl="0" indent="0" rtl="0">
              <a:spcBef>
                <a:spcPts val="0"/>
              </a:spcBef>
              <a:buNone/>
            </a:pPr>
            <a:endParaRPr/>
          </a:p>
          <a:p>
            <a:pPr marL="0" lvl="0" indent="0" rtl="0">
              <a:spcBef>
                <a:spcPts val="0"/>
              </a:spcBef>
              <a:buNone/>
            </a:pPr>
            <a:r>
              <a:rPr lang="en" b="1"/>
              <a:t>Memento Datetime: </a:t>
            </a:r>
            <a:r>
              <a:rPr lang="en"/>
              <a:t>the datetime of a memeto is available in cdx file, now the difference in seconds become the base, less difference indicates higher similairty.</a:t>
            </a: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Experiment</a:t>
            </a:r>
            <a:r>
              <a:rPr lang="en"/>
              <a:t>: (Comparing the techniques)</a:t>
            </a:r>
          </a:p>
          <a:p>
            <a:pPr marL="0" lvl="0" indent="0">
              <a:spcBef>
                <a:spcPts val="0"/>
              </a:spcBef>
              <a:buNone/>
            </a:pPr>
            <a:endParaRPr/>
          </a:p>
          <a:p>
            <a:pPr marL="0" lvl="0" indent="0">
              <a:spcBef>
                <a:spcPts val="0"/>
              </a:spcBef>
              <a:buNone/>
            </a:pPr>
            <a:r>
              <a:rPr lang="en"/>
              <a:t>First the thumbnails are created for each memento in timemap and </a:t>
            </a:r>
            <a:r>
              <a:rPr lang="en" b="1"/>
              <a:t>pixel wise comparison</a:t>
            </a:r>
            <a:r>
              <a:rPr lang="en"/>
              <a:t> was made between between two thumbnails using </a:t>
            </a:r>
            <a:r>
              <a:rPr lang="en" b="1"/>
              <a:t>scipy kit</a:t>
            </a:r>
            <a:r>
              <a:rPr lang="en"/>
              <a:t>, to find the  manhatton distance between the pairs. And finally correlation between the </a:t>
            </a:r>
            <a:r>
              <a:rPr lang="en" b="1"/>
              <a:t>similarity of webpages</a:t>
            </a:r>
            <a:r>
              <a:rPr lang="en"/>
              <a:t> and </a:t>
            </a:r>
            <a:r>
              <a:rPr lang="en" b="1"/>
              <a:t>difference between thumbnails</a:t>
            </a:r>
            <a:r>
              <a:rPr lang="en"/>
              <a:t> is calculated.</a:t>
            </a:r>
          </a:p>
          <a:p>
            <a:pPr marL="0" lvl="0" indent="0">
              <a:spcBef>
                <a:spcPts val="0"/>
              </a:spcBef>
              <a:buNone/>
            </a:pPr>
            <a:endParaRPr/>
          </a:p>
          <a:p>
            <a:pPr marL="0" lvl="0" indent="0">
              <a:spcBef>
                <a:spcPts val="0"/>
              </a:spcBef>
              <a:buNone/>
            </a:pPr>
            <a:r>
              <a:rPr lang="en"/>
              <a:t>The graphs are plotted for each technique with the </a:t>
            </a:r>
            <a:r>
              <a:rPr lang="en" b="1"/>
              <a:t>x-axis being correlation</a:t>
            </a:r>
            <a:r>
              <a:rPr lang="en"/>
              <a:t> and</a:t>
            </a:r>
            <a:r>
              <a:rPr lang="en" b="1"/>
              <a:t> y-axis being the number of timemaps</a:t>
            </a:r>
            <a:r>
              <a:rPr lang="en"/>
              <a:t> that achieve this level. Ofcourse </a:t>
            </a:r>
            <a:r>
              <a:rPr lang="en" b="1"/>
              <a:t>simhash technique</a:t>
            </a:r>
            <a:r>
              <a:rPr lang="en"/>
              <a:t> turns out to be the best one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98450" rtl="0">
              <a:spcBef>
                <a:spcPts val="0"/>
              </a:spcBef>
              <a:spcAft>
                <a:spcPts val="0"/>
              </a:spcAft>
              <a:buSzPts val="1100"/>
              <a:buChar char="➔"/>
            </a:pPr>
            <a:r>
              <a:rPr lang="en"/>
              <a:t>Basically there were 3 types of web interfaces provided for the user to access the archive content. </a:t>
            </a:r>
          </a:p>
          <a:p>
            <a:pPr marL="457200" lvl="0" indent="-298450" rtl="0">
              <a:spcBef>
                <a:spcPts val="0"/>
              </a:spcBef>
              <a:buSzPts val="1100"/>
              <a:buChar char="➔"/>
            </a:pPr>
            <a:r>
              <a:rPr lang="en"/>
              <a:t>URI-base, collection based and full-text search </a:t>
            </a:r>
          </a:p>
          <a:p>
            <a:pPr marL="0" lvl="0" indent="0">
              <a:spcBef>
                <a:spcPts val="0"/>
              </a:spcBef>
              <a:buNone/>
            </a:pPr>
            <a:r>
              <a:rPr lang="en">
                <a:solidFill>
                  <a:schemeClr val="dk1"/>
                </a:solidFill>
              </a:rPr>
              <a:t>We all know this figure, this is an example of our famous internet archive coffee stained wayback machine interface, where the user enters the URI and the gets the output as shown.</a:t>
            </a:r>
          </a:p>
          <a:p>
            <a:pPr marL="0" lvl="0" indent="0" rtl="0">
              <a:spcBef>
                <a:spcPts val="0"/>
              </a:spcBef>
              <a:buNone/>
            </a:pPr>
            <a:endParaRPr>
              <a:solidFill>
                <a:schemeClr val="dk1"/>
              </a:solidFill>
            </a:endParaRPr>
          </a:p>
          <a:p>
            <a:pPr marL="0" lvl="0" indent="-69850" rtl="0">
              <a:spcBef>
                <a:spcPts val="0"/>
              </a:spcBef>
              <a:buClr>
                <a:schemeClr val="dk1"/>
              </a:buClr>
              <a:buSzPts val="1100"/>
              <a:buFont typeface="Arial"/>
              <a:buNone/>
            </a:pPr>
            <a:r>
              <a:rPr lang="en">
                <a:solidFill>
                  <a:schemeClr val="dk1"/>
                </a:solidFill>
              </a:rPr>
              <a:t>-&gt; Having the ton of useful data isn’t just enough to be actually useful, This data accompanied with elegant APIs to serve this data will have more value. For example, twitter has ton data also APIs, only because of these APIs today Nouman could access the tweets from twitter and checking for deleted tweets against archived copies.</a:t>
            </a:r>
          </a:p>
          <a:p>
            <a:pPr marL="0" lvl="0" indent="-69850" rtl="0">
              <a:spcBef>
                <a:spcPts val="0"/>
              </a:spcBef>
              <a:buClr>
                <a:schemeClr val="dk1"/>
              </a:buClr>
              <a:buSzPts val="1100"/>
              <a:buFont typeface="Arial"/>
              <a:buNone/>
            </a:pPr>
            <a:endParaRPr>
              <a:solidFill>
                <a:schemeClr val="dk1"/>
              </a:solidFill>
            </a:endParaRPr>
          </a:p>
          <a:p>
            <a:pPr marL="0" lvl="0" indent="-69850" rtl="0">
              <a:spcBef>
                <a:spcPts val="0"/>
              </a:spcBef>
              <a:buClr>
                <a:schemeClr val="dk1"/>
              </a:buClr>
              <a:buSzPts val="1100"/>
              <a:buFont typeface="Arial"/>
              <a:buNone/>
            </a:pPr>
            <a:r>
              <a:rPr lang="en">
                <a:solidFill>
                  <a:schemeClr val="dk1"/>
                </a:solidFill>
              </a:rPr>
              <a:t>-&gt; If there are more APIs available, more the opportunity for the developers to use this data and opportunity to build more applications. Which were actually lacking at the time this research was made.</a:t>
            </a:r>
          </a:p>
          <a:p>
            <a:pPr marL="0" lvl="0" indent="0">
              <a:spcBef>
                <a:spcPts val="0"/>
              </a:spcBef>
              <a:buNone/>
            </a:pPr>
            <a:endParaRPr>
              <a:solidFill>
                <a:schemeClr val="dk1"/>
              </a:solidFill>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Initially the mementos in timemap are divided into groups, each group having two subsequent mementos and the difference between the mementos in the group is calculated and if it is less than Alpha, one of the memento from that group will be eliminated and the remaining mementos are sorted and the subsequent mementos are grouped again for step 2.</a:t>
            </a:r>
          </a:p>
          <a:p>
            <a:pPr marL="0" lvl="0" indent="0">
              <a:spcBef>
                <a:spcPts val="0"/>
              </a:spcBef>
              <a:buNone/>
            </a:pPr>
            <a:endParaRPr/>
          </a:p>
          <a:p>
            <a:pPr marL="0" lvl="0" indent="0">
              <a:spcBef>
                <a:spcPts val="0"/>
              </a:spcBef>
              <a:buNone/>
            </a:pPr>
            <a:r>
              <a:rPr lang="en"/>
              <a:t>The graph shows relation between the </a:t>
            </a:r>
            <a:r>
              <a:rPr lang="en" b="1"/>
              <a:t>change in simhash threshold</a:t>
            </a:r>
            <a:r>
              <a:rPr lang="en"/>
              <a:t> on (x-axis) and reduction of time map and loss of image difference on (y-axis).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In here,  the mementos in the timemap are divided into k-clusters, from each cluster a random thumbnail is selected to represent the cluster. </a:t>
            </a:r>
          </a:p>
          <a:p>
            <a:pPr marL="0" lvl="0" indent="0">
              <a:spcBef>
                <a:spcPts val="0"/>
              </a:spcBef>
              <a:buNone/>
            </a:pPr>
            <a:r>
              <a:rPr lang="en"/>
              <a:t>An experiment with the set of features as F={simhash, memento-datetime), it if found that 27 cluster is the optimal value and reduces the time map to </a:t>
            </a:r>
            <a:r>
              <a:rPr lang="en" b="1"/>
              <a:t>9% to 12%</a:t>
            </a:r>
            <a:r>
              <a:rPr lang="en"/>
              <a:t> of its original size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In the Time Normalization algorithm, All preprocessing required is just the datetime of the memento which is already preserved in CDX  file itself.  In here Timemap is divided into </a:t>
            </a:r>
            <a:r>
              <a:rPr lang="en" b="1"/>
              <a:t>fixed time slots</a:t>
            </a:r>
            <a:r>
              <a:rPr lang="en"/>
              <a:t> and a</a:t>
            </a:r>
            <a:r>
              <a:rPr lang="en" b="1"/>
              <a:t> random k-thumbnails are selected</a:t>
            </a:r>
            <a:r>
              <a:rPr lang="en"/>
              <a:t> from each slot. As shown in the graph with time = 1 month and k=1, it reduced the timemap to </a:t>
            </a:r>
            <a:r>
              <a:rPr lang="en" b="1"/>
              <a:t>23% of original size</a:t>
            </a:r>
            <a:r>
              <a:rPr lang="en"/>
              <a:t>.</a:t>
            </a:r>
          </a:p>
          <a:p>
            <a:pPr marL="0" lvl="0" indent="0">
              <a:spcBef>
                <a:spcPts val="0"/>
              </a:spcBef>
              <a:buNone/>
            </a:pPr>
            <a:r>
              <a:rPr lang="en"/>
              <a:t>-&gt; Here is the table that compares the three selection algorithms. As shown though</a:t>
            </a:r>
            <a:r>
              <a:rPr lang="en" b="1"/>
              <a:t> timemap normalization</a:t>
            </a:r>
            <a:r>
              <a:rPr lang="en"/>
              <a:t> doesn’t require any preprocessing, it has the </a:t>
            </a:r>
            <a:r>
              <a:rPr lang="en" b="1"/>
              <a:t>higher error rate</a:t>
            </a:r>
            <a:r>
              <a:rPr lang="en"/>
              <a:t> when the average image loss is compared and gives a </a:t>
            </a:r>
            <a:r>
              <a:rPr lang="en" b="1"/>
              <a:t>very poor representation of timemap</a:t>
            </a:r>
            <a:r>
              <a:rPr lang="en"/>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Live Redirect:</a:t>
            </a:r>
            <a:r>
              <a:rPr lang="en"/>
              <a:t> If there exist a Redirection to the URI-R being request, the wayback machine ignores the redirection and gives only the timemap of the Requested URI-R</a:t>
            </a:r>
          </a:p>
          <a:p>
            <a:pPr marL="0" lvl="0" indent="0">
              <a:spcBef>
                <a:spcPts val="0"/>
              </a:spcBef>
              <a:buNone/>
            </a:pPr>
            <a:endParaRPr/>
          </a:p>
          <a:p>
            <a:pPr marL="0" lvl="0" indent="0" rtl="0">
              <a:spcBef>
                <a:spcPts val="0"/>
              </a:spcBef>
              <a:buNone/>
            </a:pPr>
            <a:r>
              <a:rPr lang="en" b="1"/>
              <a:t>Archived Redirect</a:t>
            </a:r>
            <a:r>
              <a:rPr lang="en"/>
              <a:t>: If the memento of a timemap has a redirection, the wayback machine simply follows redirection chances that it might hit the live web if the redirected location is not being given correctly.</a:t>
            </a: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Step1 retrieves all the mementos from the Timemap of R, if there exist a memento with redirection will proceed to policy 2</a:t>
            </a:r>
          </a:p>
          <a:p>
            <a:pPr marL="0" lvl="0" indent="0">
              <a:spcBef>
                <a:spcPts val="0"/>
              </a:spcBef>
              <a:buNone/>
            </a:pPr>
            <a:r>
              <a:rPr lang="en"/>
              <a:t> If the memento is unavailable and if R has redirection RDash, then step 1 repeats with R being Replaced by RDash.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if there exist redirection, a content negotiation is made by extracting the original Link in this case cnn.com. This is especially useful in case where some</a:t>
            </a:r>
            <a:r>
              <a:rPr lang="en" b="1"/>
              <a:t> webarchives don’t rewrite</a:t>
            </a:r>
            <a:r>
              <a:rPr lang="en"/>
              <a:t> the</a:t>
            </a:r>
            <a:r>
              <a:rPr lang="en" b="1"/>
              <a:t> memento Location heade</a:t>
            </a:r>
            <a:r>
              <a:rPr lang="en"/>
              <a:t>r and possibly making the redirection hitting the live web.</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This  Archive Server layer deal with two important research question: 1) How much of the web is archive ? and 2) what is the Distribution coverage of web archived material ?</a:t>
            </a:r>
          </a:p>
          <a:p>
            <a:pPr marL="0" lvl="0" indent="0" rtl="0">
              <a:spcBef>
                <a:spcPts val="0"/>
              </a:spcBef>
              <a:buNone/>
            </a:pPr>
            <a:endParaRPr/>
          </a:p>
          <a:p>
            <a:pPr marL="0" lvl="0" indent="0">
              <a:spcBef>
                <a:spcPts val="0"/>
              </a:spcBef>
              <a:buNone/>
            </a:pPr>
            <a:r>
              <a:rPr lang="en"/>
              <a:t>-&gt; Here measuring the absolute sizes of the web archives is not the answer, cause all the archives don’t report their sizes. Instead an experiment is conducted by sampling the URIs from a variety of sources  shown.</a:t>
            </a:r>
          </a:p>
          <a:p>
            <a:pPr marL="0" lvl="0" indent="0">
              <a:spcBef>
                <a:spcPts val="0"/>
              </a:spcBef>
              <a:buNone/>
            </a:pPr>
            <a:r>
              <a:rPr lang="en"/>
              <a:t>-&gt;outcome of the experiment is a report consisting of number of URIs archived, Number and frequency of the mementos archived.</a:t>
            </a:r>
          </a:p>
          <a:p>
            <a:pPr marL="0" lvl="0" indent="0">
              <a:spcBef>
                <a:spcPts val="0"/>
              </a:spcBef>
              <a:buNone/>
            </a:pPr>
            <a:r>
              <a:rPr lang="en"/>
              <a:t>-&gt; This experiment is repeated twice, the first one in late 2010 and the next time in late 2013.</a:t>
            </a:r>
          </a:p>
          <a:p>
            <a:pPr marL="0" lvl="0" indent="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the table shows here the list of </a:t>
            </a:r>
            <a:r>
              <a:rPr lang="en" b="1"/>
              <a:t>15 web archives</a:t>
            </a:r>
            <a:r>
              <a:rPr lang="en"/>
              <a:t> that were under experiment, as we can see here, there are some archives that got added by 2013 and of course search engines caches couldn’t be accessed by 2013.</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The table here shows the archived percentage for each sample, and the contribution from SE Cache is removed from 2010 to compare it with 2013. </a:t>
            </a:r>
          </a:p>
          <a:p>
            <a:pPr marL="0" lvl="0" indent="0">
              <a:spcBef>
                <a:spcPts val="0"/>
              </a:spcBef>
              <a:buNone/>
            </a:pPr>
            <a:r>
              <a:rPr lang="en"/>
              <a:t>-&gt; As one can see here the archive percentage which are ranged from 16% to 79% in 2010 which increased to 33% to 95% in 2013.</a:t>
            </a:r>
          </a:p>
          <a:p>
            <a:pPr marL="0" lvl="0" indent="0">
              <a:spcBef>
                <a:spcPts val="0"/>
              </a:spcBef>
              <a:buNone/>
            </a:pPr>
            <a:r>
              <a:rPr lang="en"/>
              <a:t>-&gt; From the results of this experiment  made it  clear that archive percentage is related to the popularity of the URI.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To optimize an application like Memento Aggregator, it would be handy to have profiles built for each web archives. Instead of firing a request to every random web archive, the uri-r is first analysed and looks for a Web archive which has the most of its characteristics matched.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There very only a limited set of APIs at that time which couldn’t serve all the user needs.</a:t>
            </a:r>
          </a:p>
          <a:p>
            <a:pPr marL="0" lvl="0" indent="0">
              <a:spcBef>
                <a:spcPts val="0"/>
              </a:spcBef>
              <a:buNone/>
            </a:pPr>
            <a:r>
              <a:rPr lang="en"/>
              <a:t>-&gt; Shown here are couple of them among  the very limited APIs available at that point, first one check whether a particular URI is archived and returns the closest available archived snapshot, the second one returns the complete cdx record for a specific URI</a:t>
            </a:r>
          </a:p>
          <a:p>
            <a:pPr marL="0" lvl="0" indent="0">
              <a:spcBef>
                <a:spcPts val="0"/>
              </a:spcBef>
              <a:buNone/>
            </a:pPr>
            <a:endParaRPr/>
          </a:p>
          <a:p>
            <a:pPr marL="0" lvl="0" indent="-69850">
              <a:spcBef>
                <a:spcPts val="0"/>
              </a:spcBef>
              <a:buClr>
                <a:schemeClr val="dk1"/>
              </a:buClr>
              <a:buSzPts val="1100"/>
              <a:buFont typeface="Arial"/>
              <a:buNone/>
            </a:pPr>
            <a:r>
              <a:rPr lang="en">
                <a:solidFill>
                  <a:schemeClr val="dk1"/>
                </a:solidFill>
              </a:rPr>
              <a:t>As an attempt to provide the existing WebArchives with efficient APIs endpoint, the author his advisors came with the system called as ArcSys.</a:t>
            </a:r>
          </a:p>
          <a:p>
            <a:pPr marL="0" lvl="0" indent="0">
              <a:spcBef>
                <a:spcPts val="0"/>
              </a:spcBef>
              <a:buNone/>
            </a:pPr>
            <a:endParaRP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-&gt; The URIs from these sources are got and are requested with each of the Webarchives under the test.</a:t>
            </a:r>
          </a:p>
          <a:p>
            <a:pPr marL="0" lvl="0" indent="0">
              <a:spcBef>
                <a:spcPts val="0"/>
              </a:spcBef>
              <a:buNone/>
            </a:pPr>
            <a:r>
              <a:rPr lang="en"/>
              <a:t>-&gt; By analyzing the response,  the summary about each archive is made and turned into Webarchive profile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Here is the heat map plotted with TLD on x-axis against the Web archives on y-axis. Can be seen that IA dominated all the other web archives and has covered almost all the TLDs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From the research it shows that even with the IA being excluded, there is a  98.7% chances that archived version exist in one of the top 12 Web archives.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t>ArcContent</a:t>
            </a:r>
            <a:r>
              <a:rPr lang="en"/>
              <a:t>: Makes it possible for making the content avaliable in different format for the end user by defining a set of filters</a:t>
            </a:r>
          </a:p>
          <a:p>
            <a:pPr marL="0" lvl="0" indent="0">
              <a:spcBef>
                <a:spcPts val="0"/>
              </a:spcBef>
              <a:buNone/>
            </a:pPr>
            <a:r>
              <a:rPr lang="en" b="1"/>
              <a:t>ArcLink</a:t>
            </a:r>
            <a:r>
              <a:rPr lang="en"/>
              <a:t>: Make it possible to build a temporal webgraph to analyse the inlink and outlinks on a resource</a:t>
            </a:r>
          </a:p>
          <a:p>
            <a:pPr marL="0" lvl="0" indent="0">
              <a:spcBef>
                <a:spcPts val="0"/>
              </a:spcBef>
              <a:buNone/>
            </a:pPr>
            <a:r>
              <a:rPr lang="en" b="1"/>
              <a:t>Archthumb</a:t>
            </a:r>
            <a:r>
              <a:rPr lang="en"/>
              <a:t>: Summarise a timemap with limited thumbnails otherwise very difficult to perceive the changes taken place over the time</a:t>
            </a:r>
          </a:p>
          <a:p>
            <a:pPr marL="0" lvl="0" indent="0">
              <a:spcBef>
                <a:spcPts val="0"/>
              </a:spcBef>
              <a:buNone/>
            </a:pPr>
            <a:r>
              <a:rPr lang="en"/>
              <a:t>With the contribution provided on </a:t>
            </a:r>
            <a:r>
              <a:rPr lang="en" b="1"/>
              <a:t>URI Leve</a:t>
            </a:r>
            <a:r>
              <a:rPr lang="en"/>
              <a:t>l URILookup is extended to include http redirection status code </a:t>
            </a:r>
          </a:p>
          <a:p>
            <a:pPr marL="0" lvl="0" indent="0">
              <a:spcBef>
                <a:spcPts val="0"/>
              </a:spcBef>
              <a:buNone/>
            </a:pPr>
            <a:r>
              <a:rPr lang="en"/>
              <a:t>In Archive Layer, profiles are built for the webarchives itself so as to make the querying process easy for the distributed search applications like memento aggregator.</a:t>
            </a:r>
          </a:p>
          <a:p>
            <a:pPr marL="0" lvl="0" indent="0">
              <a:spcBef>
                <a:spcPts val="0"/>
              </a:spcBef>
              <a:buNone/>
            </a:pPr>
            <a:endParaRPr/>
          </a:p>
          <a:p>
            <a:pPr marL="0" lvl="0" indent="0">
              <a:spcBef>
                <a:spcPts val="0"/>
              </a:spcBef>
              <a:buNone/>
            </a:pPr>
            <a:r>
              <a:rPr lang="en" i="1"/>
              <a:t>Take of 23 to 26 and 29 if time doesn’t permit after rehearsing twice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solidFill>
                  <a:schemeClr val="dk1"/>
                </a:solidFill>
              </a:rPr>
              <a:t>ArcSys</a:t>
            </a:r>
            <a:r>
              <a:rPr lang="en">
                <a:solidFill>
                  <a:schemeClr val="dk1"/>
                </a:solidFill>
              </a:rPr>
              <a:t> is a service framework contributed to expose APIs for the web archive collections. It consists of set of integrated services that can be deployed separately.</a:t>
            </a:r>
          </a:p>
          <a:p>
            <a:pPr marL="0" lvl="0" indent="0">
              <a:spcBef>
                <a:spcPts val="0"/>
              </a:spcBef>
              <a:buNone/>
            </a:pPr>
            <a:r>
              <a:rPr lang="en"/>
              <a:t>As we can see the whole web archive is shown in </a:t>
            </a:r>
            <a:r>
              <a:rPr lang="en" b="1"/>
              <a:t>4 layers</a:t>
            </a:r>
            <a:r>
              <a:rPr lang="en"/>
              <a:t> and represented as a pyramid here:</a:t>
            </a:r>
          </a:p>
          <a:p>
            <a:pPr marL="0" lvl="0" indent="0">
              <a:spcBef>
                <a:spcPts val="0"/>
              </a:spcBef>
              <a:buNone/>
            </a:pPr>
            <a:r>
              <a:rPr lang="en" b="1"/>
              <a:t>Content Layer</a:t>
            </a:r>
            <a:r>
              <a:rPr lang="en"/>
              <a:t>:  This layer contains the raw data of the crawled web pages. Here the  data could be text, images, videos, or other MIME types.</a:t>
            </a:r>
          </a:p>
          <a:p>
            <a:pPr marL="0" lvl="0" indent="0">
              <a:spcBef>
                <a:spcPts val="0"/>
              </a:spcBef>
              <a:buNone/>
            </a:pPr>
            <a:r>
              <a:rPr lang="en" b="1"/>
              <a:t>Meta Data Layer</a:t>
            </a:r>
            <a:r>
              <a:rPr lang="en"/>
              <a:t>:  This web archive layer  exposes information about the archived web page such as title, thumbnail, content-length, etc. But the more focus is for the derived metadata which requires additional processing.</a:t>
            </a:r>
          </a:p>
          <a:p>
            <a:pPr marL="0" lvl="0" indent="0">
              <a:spcBef>
                <a:spcPts val="0"/>
              </a:spcBef>
              <a:buNone/>
            </a:pPr>
            <a:r>
              <a:rPr lang="en" b="1"/>
              <a:t>URI</a:t>
            </a:r>
            <a:r>
              <a:rPr lang="en"/>
              <a:t>: for the Most web archives do not have keyword search and uses URI as the primary key for access, now it is extended with HTTP Redirection status.</a:t>
            </a:r>
          </a:p>
          <a:p>
            <a:pPr marL="0" lvl="0" indent="0">
              <a:spcBef>
                <a:spcPts val="0"/>
              </a:spcBef>
              <a:buNone/>
            </a:pPr>
            <a:r>
              <a:rPr lang="en" b="1"/>
              <a:t>Archive</a:t>
            </a:r>
            <a:r>
              <a:rPr lang="en"/>
              <a:t>: Describes the main characteristics that distinguish each web archive from the others such as age and supported top-level domains.</a:t>
            </a:r>
          </a:p>
          <a:p>
            <a:pPr marL="0" lvl="0" indent="0">
              <a:spcBef>
                <a:spcPts val="0"/>
              </a:spcBef>
              <a:buNone/>
            </a:pPr>
            <a:endParaRPr/>
          </a:p>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IIPC 2010 Winter Olympics and</a:t>
            </a:r>
          </a:p>
          <a:p>
            <a:pPr marL="0" lvl="0" indent="0">
              <a:spcBef>
                <a:spcPts val="0"/>
              </a:spcBef>
              <a:buNone/>
            </a:pPr>
            <a:r>
              <a:rPr lang="en"/>
              <a:t> Fortune 500 list home pages - out of which 12 companies pages aren’t captured robot.txt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ArcContent basically works on content layer and exposes API for web archive collection content. This service is responsible for retrieving the actual content of the page as it appeared in the past. There are 3 response types from Content Access Service are: </a:t>
            </a:r>
            <a:r>
              <a:rPr lang="en" b="1"/>
              <a:t>Raw</a:t>
            </a:r>
            <a:r>
              <a:rPr lang="en"/>
              <a:t>, </a:t>
            </a:r>
            <a:r>
              <a:rPr lang="en" b="1"/>
              <a:t>Modified </a:t>
            </a:r>
            <a:r>
              <a:rPr lang="en"/>
              <a:t>&amp; </a:t>
            </a:r>
            <a:r>
              <a:rPr lang="en" b="1"/>
              <a:t>Extracted</a:t>
            </a:r>
            <a:r>
              <a:rPr lang="en"/>
              <a:t>.</a:t>
            </a:r>
          </a:p>
          <a:p>
            <a:pPr marL="0" lvl="0" indent="0">
              <a:spcBef>
                <a:spcPts val="0"/>
              </a:spcBef>
              <a:buNone/>
            </a:pPr>
            <a:endParaRPr/>
          </a:p>
          <a:p>
            <a:pPr marL="0" lvl="0" indent="0">
              <a:spcBef>
                <a:spcPts val="0"/>
              </a:spcBef>
              <a:buNone/>
            </a:pPr>
            <a:r>
              <a:rPr lang="en" b="1"/>
              <a:t>Raw: </a:t>
            </a:r>
            <a:r>
              <a:rPr lang="en">
                <a:solidFill>
                  <a:schemeClr val="dk1"/>
                </a:solidFill>
              </a:rPr>
              <a:t>raw representation as crawled </a:t>
            </a:r>
          </a:p>
          <a:p>
            <a:pPr marL="0" lvl="0" indent="0">
              <a:spcBef>
                <a:spcPts val="0"/>
              </a:spcBef>
              <a:buNone/>
            </a:pPr>
            <a:r>
              <a:rPr lang="en" b="1">
                <a:solidFill>
                  <a:schemeClr val="dk1"/>
                </a:solidFill>
              </a:rPr>
              <a:t>Modified : </a:t>
            </a:r>
            <a:r>
              <a:rPr lang="en">
                <a:solidFill>
                  <a:schemeClr val="dk1"/>
                </a:solidFill>
              </a:rPr>
              <a:t>returns the raw response which is being rewritten on the server side, meaning all the embedded resources and assets( Images,CSS, JS) links will be re-written to point to wayback application.</a:t>
            </a:r>
          </a:p>
          <a:p>
            <a:pPr marL="0" lvl="0" indent="-69850">
              <a:spcBef>
                <a:spcPts val="0"/>
              </a:spcBef>
              <a:buClr>
                <a:schemeClr val="dk1"/>
              </a:buClr>
              <a:buSzPts val="1100"/>
              <a:buFont typeface="Arial"/>
              <a:buNone/>
            </a:pPr>
            <a:r>
              <a:rPr lang="en" b="1">
                <a:solidFill>
                  <a:schemeClr val="dk1"/>
                </a:solidFill>
              </a:rPr>
              <a:t>Extracted</a:t>
            </a:r>
            <a:r>
              <a:rPr lang="en">
                <a:solidFill>
                  <a:schemeClr val="dk1"/>
                </a:solidFill>
              </a:rPr>
              <a:t>: It is the main focus here, this requires some preprocessing, example responses can be main textual content omiting the html tags , frequency of Words, unique words etc. ArcContent mainly deals with this type of response.</a:t>
            </a:r>
          </a:p>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endParaRPr>
              <a:solidFill>
                <a:schemeClr val="dk1"/>
              </a:solidFill>
            </a:endParaRPr>
          </a:p>
          <a:p>
            <a:pPr marL="0" lvl="0" indent="0">
              <a:spcBef>
                <a:spcPts val="0"/>
              </a:spcBef>
              <a:buNone/>
            </a:pPr>
            <a:r>
              <a:rPr lang="en" b="1">
                <a:solidFill>
                  <a:schemeClr val="dk1"/>
                </a:solidFill>
              </a:rPr>
              <a:t>TFContent(R): </a:t>
            </a:r>
            <a:r>
              <a:rPr lang="en">
                <a:solidFill>
                  <a:schemeClr val="dk1"/>
                </a:solidFill>
              </a:rPr>
              <a:t>Set of words and their frequencies as appeared in all the mementos</a:t>
            </a:r>
          </a:p>
          <a:p>
            <a:pPr marL="0" lvl="0" indent="0">
              <a:spcBef>
                <a:spcPts val="0"/>
              </a:spcBef>
              <a:buNone/>
            </a:pPr>
            <a:endParaRPr b="1">
              <a:solidFill>
                <a:schemeClr val="dk1"/>
              </a:solidFill>
            </a:endParaRPr>
          </a:p>
          <a:p>
            <a:pPr marL="0" lvl="0" indent="-69850">
              <a:spcBef>
                <a:spcPts val="0"/>
              </a:spcBef>
              <a:buClr>
                <a:schemeClr val="dk1"/>
              </a:buClr>
              <a:buSzPts val="1100"/>
              <a:buFont typeface="Arial"/>
              <a:buNone/>
            </a:pPr>
            <a:r>
              <a:rPr lang="en" b="1">
                <a:solidFill>
                  <a:schemeClr val="dk1"/>
                </a:solidFill>
              </a:rPr>
              <a:t>Featured Content(R): </a:t>
            </a:r>
            <a:r>
              <a:rPr lang="en">
                <a:solidFill>
                  <a:schemeClr val="dk1"/>
                </a:solidFill>
              </a:rPr>
              <a:t>Set of common words that appeared at least one time in each memento for this resource(R)  TimeMap</a:t>
            </a:r>
          </a:p>
          <a:p>
            <a:pPr marL="0" lvl="0" indent="-69850">
              <a:spcBef>
                <a:spcPts val="0"/>
              </a:spcBef>
              <a:buClr>
                <a:schemeClr val="dk1"/>
              </a:buClr>
              <a:buSzPts val="1100"/>
              <a:buFont typeface="Arial"/>
              <a:buNone/>
            </a:pPr>
            <a:endParaRPr>
              <a:solidFill>
                <a:schemeClr val="dk1"/>
              </a:solidFill>
            </a:endParaRPr>
          </a:p>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solidFill>
                  <a:schemeClr val="dk1"/>
                </a:solidFill>
              </a:rPr>
              <a:t>Here is the Architecture for ArcContent, as show it has 3 stages Extraction, Perservation and Access</a:t>
            </a:r>
          </a:p>
          <a:p>
            <a:pPr marL="0" lvl="0" indent="0">
              <a:spcBef>
                <a:spcPts val="0"/>
              </a:spcBef>
              <a:buNone/>
            </a:pPr>
            <a:endParaRPr>
              <a:solidFill>
                <a:schemeClr val="dk1"/>
              </a:solidFill>
            </a:endParaRPr>
          </a:p>
          <a:p>
            <a:pPr marL="0" lvl="0" indent="0">
              <a:spcBef>
                <a:spcPts val="0"/>
              </a:spcBef>
              <a:buNone/>
            </a:pPr>
            <a:r>
              <a:rPr lang="en" b="1">
                <a:solidFill>
                  <a:schemeClr val="dk1"/>
                </a:solidFill>
              </a:rPr>
              <a:t>Extraction: </a:t>
            </a:r>
            <a:r>
              <a:rPr lang="en">
                <a:solidFill>
                  <a:schemeClr val="dk1"/>
                </a:solidFill>
              </a:rPr>
              <a:t>This is the stage actual extraction of textual content from the HTML Mementos happen, once extracted is passed on to the preservation. HTML Parser is used to extract the textual content from the HTML. Apache Hadoop is used to extract the textual content in a distributed environment. </a:t>
            </a:r>
          </a:p>
          <a:p>
            <a:pPr marL="0" lvl="0" indent="0">
              <a:spcBef>
                <a:spcPts val="0"/>
              </a:spcBef>
              <a:buNone/>
            </a:pPr>
            <a:r>
              <a:rPr lang="en">
                <a:solidFill>
                  <a:schemeClr val="dk1"/>
                </a:solidFill>
              </a:rPr>
              <a:t>It was also discovered in the research that 40% of the processing time is saved if extraction is done from WARC as compared to using wayback machine interface.</a:t>
            </a:r>
          </a:p>
          <a:p>
            <a:pPr marL="0" lvl="0" indent="0">
              <a:spcBef>
                <a:spcPts val="0"/>
              </a:spcBef>
              <a:buNone/>
            </a:pPr>
            <a:r>
              <a:rPr lang="en" b="1">
                <a:solidFill>
                  <a:schemeClr val="dk1"/>
                </a:solidFill>
              </a:rPr>
              <a:t>Preservation:  </a:t>
            </a:r>
            <a:r>
              <a:rPr lang="en">
                <a:solidFill>
                  <a:schemeClr val="dk1"/>
                </a:solidFill>
              </a:rPr>
              <a:t>As show in the Architecture Cassandra DB is used to store this extracted info. </a:t>
            </a:r>
          </a:p>
          <a:p>
            <a:pPr marL="0" lvl="0" indent="0">
              <a:spcBef>
                <a:spcPts val="0"/>
              </a:spcBef>
              <a:buNone/>
            </a:pPr>
            <a:r>
              <a:rPr lang="en" b="1">
                <a:solidFill>
                  <a:schemeClr val="dk1"/>
                </a:solidFill>
              </a:rPr>
              <a:t>Access: </a:t>
            </a:r>
            <a:r>
              <a:rPr lang="en">
                <a:solidFill>
                  <a:schemeClr val="dk1"/>
                </a:solidFill>
              </a:rPr>
              <a:t>The Access stage then servers the content based on different filters asked for, accepts 2 arguments as inputs URI &amp; Filter type also optional datetime argument to determine a specific memento. ArcContent return the textual content in both XML and JSON formats. </a:t>
            </a:r>
          </a:p>
          <a:p>
            <a:pPr marL="0" lvl="0" indent="0">
              <a:spcBef>
                <a:spcPts val="0"/>
              </a:spcBef>
              <a:buNone/>
            </a:pPr>
            <a:endParaRPr>
              <a:solidFill>
                <a:schemeClr val="dk1"/>
              </a:solidFill>
            </a:endParaRPr>
          </a:p>
          <a:p>
            <a:pPr marL="0" lvl="0" indent="-69850">
              <a:spcBef>
                <a:spcPts val="0"/>
              </a:spcBef>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Here is the application where the top section shows the response from ArcContent  that sows the words and their frequencies as appeared, the section at the bottom shows an application the particular words are highlighted based on the frequency.</a:t>
            </a:r>
          </a:p>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pPr marL="0" lvl="0" indent="0" algn="r">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317600"/>
            <a:ext cx="8520600" cy="2052600"/>
          </a:xfrm>
          <a:prstGeom prst="rect">
            <a:avLst/>
          </a:prstGeom>
        </p:spPr>
        <p:txBody>
          <a:bodyPr wrap="square" lIns="91425" tIns="91425" rIns="91425" bIns="91425" anchor="b" anchorCtr="0">
            <a:noAutofit/>
          </a:bodyPr>
          <a:lstStyle/>
          <a:p>
            <a:pPr marL="0" lvl="0" indent="0">
              <a:spcBef>
                <a:spcPts val="0"/>
              </a:spcBef>
              <a:buNone/>
            </a:pPr>
            <a:r>
              <a:rPr lang="en" sz="4800"/>
              <a:t>WEB ARCHIVE SERVICES FRAMEWORK</a:t>
            </a:r>
          </a:p>
          <a:p>
            <a:pPr marL="0" lvl="0" indent="0">
              <a:spcBef>
                <a:spcPts val="0"/>
              </a:spcBef>
              <a:buNone/>
            </a:pPr>
            <a:r>
              <a:rPr lang="en" sz="1800"/>
              <a:t>FOR TIGHTER INTEGRATION BETWEEN THE PAST AND PRESENT WEB</a:t>
            </a:r>
          </a:p>
        </p:txBody>
      </p:sp>
      <p:sp>
        <p:nvSpPr>
          <p:cNvPr id="55" name="Shape 55"/>
          <p:cNvSpPr txBox="1">
            <a:spLocks noGrp="1"/>
          </p:cNvSpPr>
          <p:nvPr>
            <p:ph type="subTitle" idx="1"/>
          </p:nvPr>
        </p:nvSpPr>
        <p:spPr>
          <a:xfrm>
            <a:off x="311700" y="2800350"/>
            <a:ext cx="8625000" cy="2231550"/>
          </a:xfrm>
          <a:prstGeom prst="rect">
            <a:avLst/>
          </a:prstGeom>
        </p:spPr>
        <p:txBody>
          <a:bodyPr wrap="square" lIns="91425" tIns="91425" rIns="91425" bIns="91425" anchor="t" anchorCtr="0">
            <a:noAutofit/>
          </a:bodyPr>
          <a:lstStyle/>
          <a:p>
            <a:pPr marL="457200" lvl="0" indent="457200" algn="l">
              <a:spcBef>
                <a:spcPts val="0"/>
              </a:spcBef>
              <a:buNone/>
            </a:pPr>
            <a:r>
              <a:rPr lang="en" sz="2400" dirty="0"/>
              <a:t>By </a:t>
            </a:r>
          </a:p>
          <a:p>
            <a:pPr marL="0" lvl="0" indent="0" algn="l" rtl="0">
              <a:spcBef>
                <a:spcPts val="0"/>
              </a:spcBef>
              <a:buNone/>
            </a:pPr>
            <a:r>
              <a:rPr lang="en" sz="2400" dirty="0"/>
              <a:t>Dr. Ahmed Alsum </a:t>
            </a:r>
            <a:r>
              <a:rPr lang="en" sz="1000" dirty="0"/>
              <a:t>in May 2014   </a:t>
            </a:r>
            <a:r>
              <a:rPr lang="en" sz="2400" dirty="0"/>
              <a:t>         </a:t>
            </a:r>
          </a:p>
          <a:p>
            <a:pPr marL="3200400" lvl="0" indent="457200" algn="l" rtl="0">
              <a:spcBef>
                <a:spcPts val="0"/>
              </a:spcBef>
              <a:buNone/>
            </a:pPr>
            <a:r>
              <a:rPr lang="en" sz="2400" dirty="0"/>
              <a:t>Directed by</a:t>
            </a:r>
          </a:p>
          <a:p>
            <a:pPr marL="0" lvl="0" indent="0" algn="l" rtl="0">
              <a:spcBef>
                <a:spcPts val="0"/>
              </a:spcBef>
              <a:buNone/>
            </a:pPr>
            <a:r>
              <a:rPr lang="en" sz="2400" dirty="0"/>
              <a:t>			</a:t>
            </a:r>
            <a:r>
              <a:rPr lang="en" sz="2400" dirty="0" smtClean="0"/>
              <a:t>Dr</a:t>
            </a:r>
            <a:r>
              <a:rPr lang="en" sz="2400" dirty="0"/>
              <a:t>. Michael L.Nelson</a:t>
            </a:r>
          </a:p>
          <a:p>
            <a:pPr marL="0" lvl="0" indent="0" algn="l" rtl="0">
              <a:spcBef>
                <a:spcPts val="0"/>
              </a:spcBef>
              <a:buNone/>
            </a:pPr>
            <a:r>
              <a:rPr lang="en" dirty="0"/>
              <a:t>							</a:t>
            </a:r>
            <a:r>
              <a:rPr lang="en" sz="1800" dirty="0" smtClean="0"/>
              <a:t>Presenting </a:t>
            </a:r>
            <a:r>
              <a:rPr lang="en" sz="1800" dirty="0"/>
              <a:t>today</a:t>
            </a:r>
          </a:p>
          <a:p>
            <a:pPr marL="5943600" lvl="0" indent="0" algn="l">
              <a:spcBef>
                <a:spcPts val="0"/>
              </a:spcBef>
              <a:buNone/>
            </a:pPr>
            <a:r>
              <a:rPr lang="en" sz="1800" dirty="0"/>
              <a:t>    Maheedhar Gunnam </a:t>
            </a:r>
          </a:p>
          <a:p>
            <a:pPr marL="0" lvl="0" indent="0" rtl="0">
              <a:spcBef>
                <a:spcPts val="0"/>
              </a:spcBef>
              <a:buNone/>
            </a:pPr>
            <a:endParaRPr/>
          </a:p>
          <a:p>
            <a:pPr marL="0" lvl="0" indent="0" rtl="0">
              <a:spcBef>
                <a:spcPts val="0"/>
              </a:spcBef>
              <a:buNone/>
            </a:pPr>
            <a:r>
              <a:rPr lang="e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451800" y="1002200"/>
            <a:ext cx="8380500" cy="40545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r>
              <a:rPr lang="en"/>
              <a:t>                     </a:t>
            </a:r>
          </a:p>
          <a:p>
            <a:pPr marL="2743200" lvl="0" indent="0" rtl="0">
              <a:spcBef>
                <a:spcPts val="0"/>
              </a:spcBef>
              <a:buNone/>
            </a:pPr>
            <a:endParaRPr b="1"/>
          </a:p>
          <a:p>
            <a:pPr marL="2743200" lvl="0" indent="0" rtl="0">
              <a:spcBef>
                <a:spcPts val="0"/>
              </a:spcBef>
              <a:buNone/>
            </a:pPr>
            <a:r>
              <a:rPr lang="en" b="1"/>
              <a:t>ArcLink Architecture</a:t>
            </a:r>
          </a:p>
        </p:txBody>
      </p:sp>
      <p:pic>
        <p:nvPicPr>
          <p:cNvPr id="130" name="Shape 130"/>
          <p:cNvPicPr preferRelativeResize="0"/>
          <p:nvPr/>
        </p:nvPicPr>
        <p:blipFill>
          <a:blip r:embed="rId3">
            <a:alphaModFix/>
          </a:blip>
          <a:stretch>
            <a:fillRect/>
          </a:stretch>
        </p:blipFill>
        <p:spPr>
          <a:xfrm>
            <a:off x="1213250" y="1691175"/>
            <a:ext cx="6421650" cy="2830600"/>
          </a:xfrm>
          <a:prstGeom prst="rect">
            <a:avLst/>
          </a:prstGeom>
          <a:noFill/>
          <a:ln>
            <a:noFill/>
          </a:ln>
        </p:spPr>
      </p:pic>
      <p:sp>
        <p:nvSpPr>
          <p:cNvPr id="131" name="Shape 131"/>
          <p:cNvSpPr txBox="1">
            <a:spLocks noGrp="1"/>
          </p:cNvSpPr>
          <p:nvPr>
            <p:ph type="title"/>
          </p:nvPr>
        </p:nvSpPr>
        <p:spPr>
          <a:xfrm>
            <a:off x="311700" y="207425"/>
            <a:ext cx="8520600" cy="572700"/>
          </a:xfrm>
          <a:prstGeom prst="rect">
            <a:avLst/>
          </a:prstGeom>
        </p:spPr>
        <p:txBody>
          <a:bodyPr wrap="square" lIns="91425" tIns="91425" rIns="91425" bIns="91425" anchor="t" anchorCtr="0">
            <a:noAutofit/>
          </a:bodyPr>
          <a:lstStyle/>
          <a:p>
            <a:pPr marL="0" lvl="0" indent="0" rtl="0">
              <a:spcBef>
                <a:spcPts val="0"/>
              </a:spcBef>
              <a:buNone/>
            </a:pPr>
            <a:r>
              <a:rPr lang="en"/>
              <a:t>METADATA SERVICE  </a:t>
            </a:r>
            <a:r>
              <a:rPr lang="en" sz="2400" b="1"/>
              <a:t>ArcLink</a:t>
            </a:r>
          </a:p>
        </p:txBody>
      </p:sp>
      <p:sp>
        <p:nvSpPr>
          <p:cNvPr id="132" name="Shape 13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10</a:t>
            </a:fld>
            <a:endParaRPr lang="en"/>
          </a:p>
        </p:txBody>
      </p:sp>
      <p:sp>
        <p:nvSpPr>
          <p:cNvPr id="133" name="Shape 133"/>
          <p:cNvSpPr txBox="1"/>
          <p:nvPr/>
        </p:nvSpPr>
        <p:spPr>
          <a:xfrm>
            <a:off x="1025200" y="901775"/>
            <a:ext cx="7091100" cy="393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 sz="1800"/>
              <a:t>Processes Link Structure and builds temporal web graph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311700" y="887775"/>
            <a:ext cx="8520600" cy="3681000"/>
          </a:xfrm>
          <a:prstGeom prst="rect">
            <a:avLst/>
          </a:prstGeom>
        </p:spPr>
        <p:txBody>
          <a:bodyPr wrap="square" lIns="91425" tIns="91425" rIns="91425" bIns="91425" anchor="t" anchorCtr="0">
            <a:noAutofit/>
          </a:bodyPr>
          <a:lstStyle/>
          <a:p>
            <a:pPr marL="0" lvl="0" indent="0">
              <a:spcBef>
                <a:spcPts val="0"/>
              </a:spcBef>
              <a:buNone/>
            </a:pPr>
            <a:r>
              <a:rPr lang="en" sz="2400"/>
              <a:t>Filtering rules for optimization:</a:t>
            </a:r>
          </a:p>
          <a:p>
            <a:pPr marL="0" lvl="0" indent="0">
              <a:spcBef>
                <a:spcPts val="0"/>
              </a:spcBef>
              <a:buNone/>
            </a:pPr>
            <a:r>
              <a:rPr lang="en" b="1"/>
              <a:t>Results when experimented on 2010 winter olympics collection</a:t>
            </a:r>
          </a:p>
          <a:p>
            <a:pPr marL="0" lvl="0" indent="0">
              <a:spcBef>
                <a:spcPts val="0"/>
              </a:spcBef>
              <a:buNone/>
            </a:pPr>
            <a:endParaRPr sz="2400"/>
          </a:p>
          <a:p>
            <a:pPr marL="0" lvl="0" indent="0">
              <a:spcBef>
                <a:spcPts val="0"/>
              </a:spcBef>
              <a:buNone/>
            </a:pPr>
            <a:endParaRPr b="1"/>
          </a:p>
          <a:p>
            <a:pPr marL="0" lvl="0" indent="0">
              <a:spcBef>
                <a:spcPts val="0"/>
              </a:spcBef>
              <a:buNone/>
            </a:pPr>
            <a:r>
              <a:rPr lang="en" sz="2400"/>
              <a:t> </a:t>
            </a:r>
          </a:p>
        </p:txBody>
      </p:sp>
      <p:pic>
        <p:nvPicPr>
          <p:cNvPr id="139" name="Shape 139"/>
          <p:cNvPicPr preferRelativeResize="0"/>
          <p:nvPr/>
        </p:nvPicPr>
        <p:blipFill>
          <a:blip r:embed="rId3">
            <a:alphaModFix/>
          </a:blip>
          <a:stretch>
            <a:fillRect/>
          </a:stretch>
        </p:blipFill>
        <p:spPr>
          <a:xfrm>
            <a:off x="311700" y="1911493"/>
            <a:ext cx="8520599" cy="2509383"/>
          </a:xfrm>
          <a:prstGeom prst="rect">
            <a:avLst/>
          </a:prstGeom>
          <a:noFill/>
          <a:ln>
            <a:noFill/>
          </a:ln>
        </p:spPr>
      </p:pic>
      <p:sp>
        <p:nvSpPr>
          <p:cNvPr id="140" name="Shape 140"/>
          <p:cNvSpPr txBox="1">
            <a:spLocks noGrp="1"/>
          </p:cNvSpPr>
          <p:nvPr>
            <p:ph type="title"/>
          </p:nvPr>
        </p:nvSpPr>
        <p:spPr>
          <a:xfrm>
            <a:off x="311700" y="181450"/>
            <a:ext cx="8520600" cy="560400"/>
          </a:xfrm>
          <a:prstGeom prst="rect">
            <a:avLst/>
          </a:prstGeom>
        </p:spPr>
        <p:txBody>
          <a:bodyPr wrap="square" lIns="91425" tIns="91425" rIns="91425" bIns="91425" anchor="t" anchorCtr="0">
            <a:noAutofit/>
          </a:bodyPr>
          <a:lstStyle/>
          <a:p>
            <a:pPr marL="0" lvl="0" indent="0" rtl="0">
              <a:spcBef>
                <a:spcPts val="0"/>
              </a:spcBef>
              <a:buNone/>
            </a:pPr>
            <a:r>
              <a:rPr lang="en"/>
              <a:t>ArcLink cond.. </a:t>
            </a:r>
            <a:r>
              <a:rPr lang="en" b="1"/>
              <a:t>Filtering</a:t>
            </a:r>
          </a:p>
          <a:p>
            <a:pPr marL="0" lvl="0" indent="0">
              <a:spcBef>
                <a:spcPts val="0"/>
              </a:spcBef>
              <a:buNone/>
            </a:pPr>
            <a:r>
              <a:rPr lang="en"/>
              <a:t> </a:t>
            </a:r>
          </a:p>
          <a:p>
            <a:pPr marL="0" lvl="0" indent="0" rtl="0">
              <a:spcBef>
                <a:spcPts val="0"/>
              </a:spcBef>
              <a:buNone/>
            </a:pPr>
            <a:endParaRPr/>
          </a:p>
        </p:txBody>
      </p:sp>
      <p:sp>
        <p:nvSpPr>
          <p:cNvPr id="141" name="Shape 1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181450"/>
            <a:ext cx="8520600" cy="560400"/>
          </a:xfrm>
          <a:prstGeom prst="rect">
            <a:avLst/>
          </a:prstGeom>
        </p:spPr>
        <p:txBody>
          <a:bodyPr wrap="square" lIns="91425" tIns="91425" rIns="91425" bIns="91425" anchor="t" anchorCtr="0">
            <a:noAutofit/>
          </a:bodyPr>
          <a:lstStyle/>
          <a:p>
            <a:pPr marL="0" lvl="0" indent="0">
              <a:spcBef>
                <a:spcPts val="0"/>
              </a:spcBef>
              <a:buNone/>
            </a:pPr>
            <a:r>
              <a:rPr lang="en"/>
              <a:t>ArcLink cond.. </a:t>
            </a:r>
            <a:r>
              <a:rPr lang="en" b="1"/>
              <a:t>Extraction</a:t>
            </a:r>
            <a:r>
              <a:rPr lang="en"/>
              <a:t>.. </a:t>
            </a:r>
            <a:r>
              <a:rPr lang="en" sz="1800" b="1"/>
              <a:t>Optimization techniques</a:t>
            </a:r>
            <a:r>
              <a:rPr lang="en" sz="1800"/>
              <a:t> </a:t>
            </a:r>
          </a:p>
          <a:p>
            <a:pPr marL="0" lvl="0" indent="0">
              <a:spcBef>
                <a:spcPts val="0"/>
              </a:spcBef>
              <a:buNone/>
            </a:pPr>
            <a:r>
              <a:rPr lang="en"/>
              <a:t> </a:t>
            </a:r>
          </a:p>
        </p:txBody>
      </p:sp>
      <p:sp>
        <p:nvSpPr>
          <p:cNvPr id="147" name="Shape 147"/>
          <p:cNvSpPr txBox="1">
            <a:spLocks noGrp="1"/>
          </p:cNvSpPr>
          <p:nvPr>
            <p:ph type="body" idx="1"/>
          </p:nvPr>
        </p:nvSpPr>
        <p:spPr>
          <a:xfrm>
            <a:off x="311700" y="635125"/>
            <a:ext cx="8520600" cy="4421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b="1"/>
              <a:t>Outgoing links are extracted </a:t>
            </a:r>
          </a:p>
          <a:p>
            <a:pPr marL="457200" lvl="0" indent="-342900">
              <a:spcBef>
                <a:spcPts val="0"/>
              </a:spcBef>
              <a:buSzPts val="1800"/>
              <a:buChar char="➔"/>
            </a:pPr>
            <a:r>
              <a:rPr lang="en" b="1"/>
              <a:t>Creation of Unique URI-ID </a:t>
            </a:r>
          </a:p>
          <a:p>
            <a:pPr marL="0" lvl="0" indent="457200">
              <a:spcBef>
                <a:spcPts val="0"/>
              </a:spcBef>
              <a:buNone/>
            </a:pPr>
            <a:r>
              <a:rPr lang="en" b="1"/>
              <a:t>Step 1: </a:t>
            </a:r>
            <a:r>
              <a:rPr lang="en" sz="1400" b="1"/>
              <a:t>Canonicalize the URI into SURT format</a:t>
            </a:r>
          </a:p>
          <a:p>
            <a:pPr marL="0" lvl="0" indent="0">
              <a:spcBef>
                <a:spcPts val="0"/>
              </a:spcBef>
              <a:buNone/>
            </a:pPr>
            <a:endParaRPr sz="1400" b="1"/>
          </a:p>
          <a:p>
            <a:pPr marL="0" lvl="0" indent="0">
              <a:spcBef>
                <a:spcPts val="0"/>
              </a:spcBef>
              <a:buNone/>
            </a:pPr>
            <a:endParaRPr sz="1400" b="1"/>
          </a:p>
          <a:p>
            <a:pPr marL="0" lvl="0" indent="0">
              <a:spcBef>
                <a:spcPts val="0"/>
              </a:spcBef>
              <a:buNone/>
            </a:pPr>
            <a:endParaRPr b="1"/>
          </a:p>
          <a:p>
            <a:pPr marL="0" lvl="0" indent="387350">
              <a:spcBef>
                <a:spcPts val="0"/>
              </a:spcBef>
              <a:buClr>
                <a:schemeClr val="dk1"/>
              </a:buClr>
              <a:buSzPts val="1100"/>
              <a:buFont typeface="Arial"/>
              <a:buNone/>
            </a:pPr>
            <a:r>
              <a:rPr lang="en" b="1"/>
              <a:t>Step 2: </a:t>
            </a:r>
            <a:r>
              <a:rPr lang="en" sz="1400" b="1"/>
              <a:t>Encode the SURT string using simhash with 64 bit</a:t>
            </a:r>
          </a:p>
        </p:txBody>
      </p:sp>
      <p:pic>
        <p:nvPicPr>
          <p:cNvPr id="148" name="Shape 148"/>
          <p:cNvPicPr preferRelativeResize="0"/>
          <p:nvPr/>
        </p:nvPicPr>
        <p:blipFill>
          <a:blip r:embed="rId3">
            <a:alphaModFix/>
          </a:blip>
          <a:stretch>
            <a:fillRect/>
          </a:stretch>
        </p:blipFill>
        <p:spPr>
          <a:xfrm>
            <a:off x="1255700" y="2057338"/>
            <a:ext cx="5479850" cy="1358275"/>
          </a:xfrm>
          <a:prstGeom prst="rect">
            <a:avLst/>
          </a:prstGeom>
          <a:noFill/>
          <a:ln>
            <a:noFill/>
          </a:ln>
        </p:spPr>
      </p:pic>
      <p:pic>
        <p:nvPicPr>
          <p:cNvPr id="149" name="Shape 149"/>
          <p:cNvPicPr preferRelativeResize="0"/>
          <p:nvPr/>
        </p:nvPicPr>
        <p:blipFill>
          <a:blip r:embed="rId4">
            <a:alphaModFix/>
          </a:blip>
          <a:stretch>
            <a:fillRect/>
          </a:stretch>
        </p:blipFill>
        <p:spPr>
          <a:xfrm>
            <a:off x="1517675" y="3944775"/>
            <a:ext cx="4955900" cy="718450"/>
          </a:xfrm>
          <a:prstGeom prst="rect">
            <a:avLst/>
          </a:prstGeom>
          <a:noFill/>
          <a:ln>
            <a:noFill/>
          </a:ln>
        </p:spPr>
      </p:pic>
      <p:sp>
        <p:nvSpPr>
          <p:cNvPr id="150" name="Shape 1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257975"/>
            <a:ext cx="8520600" cy="4845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a:t>ArcLink Cond..</a:t>
            </a:r>
          </a:p>
          <a:p>
            <a:pPr marL="0" lvl="0" indent="0">
              <a:spcBef>
                <a:spcPts val="0"/>
              </a:spcBef>
              <a:buNone/>
            </a:pPr>
            <a:endParaRPr/>
          </a:p>
        </p:txBody>
      </p:sp>
      <p:sp>
        <p:nvSpPr>
          <p:cNvPr id="156" name="Shape 156"/>
          <p:cNvSpPr txBox="1">
            <a:spLocks noGrp="1"/>
          </p:cNvSpPr>
          <p:nvPr>
            <p:ph type="body" idx="1"/>
          </p:nvPr>
        </p:nvSpPr>
        <p:spPr>
          <a:xfrm>
            <a:off x="311700" y="849450"/>
            <a:ext cx="8520600" cy="41976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ts val="1800"/>
              <a:buChar char="➔"/>
            </a:pPr>
            <a:r>
              <a:rPr lang="en" b="1"/>
              <a:t>Extraction Mechanism  </a:t>
            </a:r>
          </a:p>
          <a:p>
            <a:pPr marL="914400" lvl="0" indent="-342900" rtl="0">
              <a:lnSpc>
                <a:spcPct val="100000"/>
              </a:lnSpc>
              <a:spcBef>
                <a:spcPts val="0"/>
              </a:spcBef>
              <a:spcAft>
                <a:spcPts val="0"/>
              </a:spcAft>
              <a:buSzPts val="1800"/>
              <a:buChar char="●"/>
            </a:pPr>
            <a:r>
              <a:rPr lang="en" b="1"/>
              <a:t>Uses Apache Hadoop</a:t>
            </a:r>
          </a:p>
          <a:p>
            <a:pPr marL="914400" lvl="0" indent="-342900" rtl="0">
              <a:lnSpc>
                <a:spcPct val="100000"/>
              </a:lnSpc>
              <a:spcBef>
                <a:spcPts val="0"/>
              </a:spcBef>
              <a:spcAft>
                <a:spcPts val="0"/>
              </a:spcAft>
              <a:buSzPts val="1800"/>
              <a:buChar char="●"/>
            </a:pPr>
            <a:r>
              <a:rPr lang="en" b="1"/>
              <a:t>MapReduce Jobs were used </a:t>
            </a:r>
          </a:p>
          <a:p>
            <a:pPr marL="914400" lvl="0" indent="-342900" rtl="0">
              <a:lnSpc>
                <a:spcPct val="100000"/>
              </a:lnSpc>
              <a:spcBef>
                <a:spcPts val="0"/>
              </a:spcBef>
              <a:spcAft>
                <a:spcPts val="0"/>
              </a:spcAft>
              <a:buSzPts val="1800"/>
              <a:buChar char="●"/>
            </a:pPr>
            <a:r>
              <a:rPr lang="en" b="1"/>
              <a:t>Uses HTML Parse a Java Library </a:t>
            </a:r>
          </a:p>
          <a:p>
            <a:pPr marL="0" lvl="0" indent="0" rtl="0">
              <a:lnSpc>
                <a:spcPct val="100000"/>
              </a:lnSpc>
              <a:spcBef>
                <a:spcPts val="0"/>
              </a:spcBef>
              <a:spcAft>
                <a:spcPts val="0"/>
              </a:spcAft>
              <a:buNone/>
            </a:pPr>
            <a:endParaRPr b="1"/>
          </a:p>
          <a:p>
            <a:pPr marL="457200" lvl="0" indent="-342900" rtl="0">
              <a:lnSpc>
                <a:spcPct val="100000"/>
              </a:lnSpc>
              <a:spcBef>
                <a:spcPts val="0"/>
              </a:spcBef>
              <a:spcAft>
                <a:spcPts val="0"/>
              </a:spcAft>
              <a:buSzPts val="1800"/>
              <a:buChar char="➔"/>
            </a:pPr>
            <a:r>
              <a:rPr lang="en" b="1"/>
              <a:t>Partition of input file </a:t>
            </a:r>
          </a:p>
          <a:p>
            <a:pPr marL="0" lvl="0" indent="0" rtl="0">
              <a:lnSpc>
                <a:spcPct val="100000"/>
              </a:lnSpc>
              <a:spcBef>
                <a:spcPts val="0"/>
              </a:spcBef>
              <a:spcAft>
                <a:spcPts val="0"/>
              </a:spcAft>
              <a:buNone/>
            </a:pPr>
            <a:endParaRPr b="1"/>
          </a:p>
          <a:p>
            <a:pPr marL="0" lvl="0" indent="457200" rtl="0">
              <a:lnSpc>
                <a:spcPct val="100000"/>
              </a:lnSpc>
              <a:spcBef>
                <a:spcPts val="0"/>
              </a:spcBef>
              <a:spcAft>
                <a:spcPts val="0"/>
              </a:spcAft>
              <a:buNone/>
            </a:pPr>
            <a:r>
              <a:rPr lang="en" b="1"/>
              <a:t>Results </a:t>
            </a:r>
          </a:p>
          <a:p>
            <a:pPr marL="0" lvl="0" indent="0" rtl="0">
              <a:lnSpc>
                <a:spcPct val="100000"/>
              </a:lnSpc>
              <a:spcBef>
                <a:spcPts val="0"/>
              </a:spcBef>
              <a:spcAft>
                <a:spcPts val="0"/>
              </a:spcAft>
              <a:buNone/>
            </a:pPr>
            <a:endParaRPr b="1"/>
          </a:p>
          <a:p>
            <a:pPr marL="0" lvl="0" indent="0" rtl="0">
              <a:lnSpc>
                <a:spcPct val="100000"/>
              </a:lnSpc>
              <a:spcBef>
                <a:spcPts val="0"/>
              </a:spcBef>
              <a:spcAft>
                <a:spcPts val="0"/>
              </a:spcAft>
              <a:buNone/>
            </a:pPr>
            <a:endParaRPr b="1"/>
          </a:p>
        </p:txBody>
      </p:sp>
      <p:pic>
        <p:nvPicPr>
          <p:cNvPr id="157" name="Shape 157"/>
          <p:cNvPicPr preferRelativeResize="0"/>
          <p:nvPr/>
        </p:nvPicPr>
        <p:blipFill>
          <a:blip r:embed="rId3">
            <a:alphaModFix/>
          </a:blip>
          <a:stretch>
            <a:fillRect/>
          </a:stretch>
        </p:blipFill>
        <p:spPr>
          <a:xfrm>
            <a:off x="867025" y="3216613"/>
            <a:ext cx="4829175" cy="1514475"/>
          </a:xfrm>
          <a:prstGeom prst="rect">
            <a:avLst/>
          </a:prstGeom>
          <a:noFill/>
          <a:ln>
            <a:noFill/>
          </a:ln>
        </p:spPr>
      </p:pic>
      <p:sp>
        <p:nvSpPr>
          <p:cNvPr id="158" name="Shape 15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ArcLink Cond.. </a:t>
            </a:r>
            <a:r>
              <a:rPr lang="en" b="1"/>
              <a:t>Preservation </a:t>
            </a:r>
            <a:r>
              <a:rPr lang="en"/>
              <a:t>&amp; </a:t>
            </a:r>
            <a:r>
              <a:rPr lang="en" b="1"/>
              <a:t>Access</a:t>
            </a:r>
          </a:p>
        </p:txBody>
      </p:sp>
      <p:sp>
        <p:nvSpPr>
          <p:cNvPr id="164" name="Shape 16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r>
              <a:rPr lang="en"/>
              <a:t>			</a:t>
            </a:r>
          </a:p>
          <a:p>
            <a:pPr marL="0" lvl="0" indent="0">
              <a:spcBef>
                <a:spcPts val="0"/>
              </a:spcBef>
              <a:buNone/>
            </a:pPr>
            <a:r>
              <a:rPr lang="en"/>
              <a:t>				Introduced these </a:t>
            </a:r>
            <a:r>
              <a:rPr lang="en" b="1"/>
              <a:t>Temporal Web Graph Schemas</a:t>
            </a:r>
          </a:p>
          <a:p>
            <a:pPr marL="0" lvl="0" indent="0">
              <a:spcBef>
                <a:spcPts val="0"/>
              </a:spcBef>
              <a:buNone/>
            </a:pPr>
            <a:endParaRPr/>
          </a:p>
          <a:p>
            <a:pPr marL="0" lvl="0" indent="0">
              <a:spcBef>
                <a:spcPts val="0"/>
              </a:spcBef>
              <a:buNone/>
            </a:pPr>
            <a:endParaRPr/>
          </a:p>
          <a:p>
            <a:pPr marL="0" lvl="0" indent="0">
              <a:spcBef>
                <a:spcPts val="0"/>
              </a:spcBef>
              <a:buNone/>
            </a:pPr>
            <a:endParaRPr/>
          </a:p>
        </p:txBody>
      </p:sp>
      <p:pic>
        <p:nvPicPr>
          <p:cNvPr id="165" name="Shape 165"/>
          <p:cNvPicPr preferRelativeResize="0"/>
          <p:nvPr/>
        </p:nvPicPr>
        <p:blipFill>
          <a:blip r:embed="rId3">
            <a:alphaModFix/>
          </a:blip>
          <a:stretch>
            <a:fillRect/>
          </a:stretch>
        </p:blipFill>
        <p:spPr>
          <a:xfrm>
            <a:off x="1152000" y="1331975"/>
            <a:ext cx="6468174" cy="2220100"/>
          </a:xfrm>
          <a:prstGeom prst="rect">
            <a:avLst/>
          </a:prstGeom>
          <a:noFill/>
          <a:ln>
            <a:noFill/>
          </a:ln>
        </p:spPr>
      </p:pic>
      <p:sp>
        <p:nvSpPr>
          <p:cNvPr id="166" name="Shape 1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2554300" y="106672"/>
            <a:ext cx="4035400" cy="4806378"/>
          </a:xfrm>
          <a:prstGeom prst="rect">
            <a:avLst/>
          </a:prstGeom>
          <a:noFill/>
          <a:ln>
            <a:noFill/>
          </a:ln>
        </p:spPr>
      </p:pic>
      <p:sp>
        <p:nvSpPr>
          <p:cNvPr id="172" name="Shape 172"/>
          <p:cNvSpPr txBox="1"/>
          <p:nvPr/>
        </p:nvSpPr>
        <p:spPr>
          <a:xfrm>
            <a:off x="2700325" y="4733025"/>
            <a:ext cx="3888600" cy="410400"/>
          </a:xfrm>
          <a:prstGeom prst="rect">
            <a:avLst/>
          </a:prstGeom>
          <a:noFill/>
          <a:ln>
            <a:noFill/>
          </a:ln>
        </p:spPr>
        <p:txBody>
          <a:bodyPr wrap="square" lIns="91425" tIns="91425" rIns="91425" bIns="91425" anchor="t" anchorCtr="0">
            <a:noAutofit/>
          </a:bodyPr>
          <a:lstStyle/>
          <a:p>
            <a:pPr marL="0" lvl="0" indent="0">
              <a:spcBef>
                <a:spcPts val="0"/>
              </a:spcBef>
              <a:buNone/>
            </a:pPr>
            <a:r>
              <a:rPr lang="en" b="1"/>
              <a:t>ArcLink request/response session</a:t>
            </a:r>
          </a:p>
        </p:txBody>
      </p:sp>
      <p:sp>
        <p:nvSpPr>
          <p:cNvPr id="173" name="Shape 17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213875" y="151525"/>
            <a:ext cx="8520600" cy="572700"/>
          </a:xfrm>
          <a:prstGeom prst="rect">
            <a:avLst/>
          </a:prstGeom>
        </p:spPr>
        <p:txBody>
          <a:bodyPr wrap="square" lIns="91425" tIns="91425" rIns="91425" bIns="91425" anchor="t" anchorCtr="0">
            <a:noAutofit/>
          </a:bodyPr>
          <a:lstStyle/>
          <a:p>
            <a:pPr marL="0" lvl="0" indent="0" rtl="0">
              <a:spcBef>
                <a:spcPts val="0"/>
              </a:spcBef>
              <a:buNone/>
            </a:pPr>
            <a:r>
              <a:rPr lang="en"/>
              <a:t>METADATA SERVICE  </a:t>
            </a:r>
            <a:r>
              <a:rPr lang="en" sz="2400" b="1"/>
              <a:t>ArcThumb</a:t>
            </a:r>
          </a:p>
        </p:txBody>
      </p:sp>
      <p:pic>
        <p:nvPicPr>
          <p:cNvPr id="179" name="Shape 179"/>
          <p:cNvPicPr preferRelativeResize="0"/>
          <p:nvPr/>
        </p:nvPicPr>
        <p:blipFill>
          <a:blip r:embed="rId3">
            <a:alphaModFix/>
          </a:blip>
          <a:stretch>
            <a:fillRect/>
          </a:stretch>
        </p:blipFill>
        <p:spPr>
          <a:xfrm>
            <a:off x="1050961" y="1530876"/>
            <a:ext cx="6486774" cy="3525949"/>
          </a:xfrm>
          <a:prstGeom prst="rect">
            <a:avLst/>
          </a:prstGeom>
          <a:noFill/>
          <a:ln>
            <a:noFill/>
          </a:ln>
        </p:spPr>
      </p:pic>
      <p:sp>
        <p:nvSpPr>
          <p:cNvPr id="180" name="Shape 180"/>
          <p:cNvSpPr txBox="1"/>
          <p:nvPr/>
        </p:nvSpPr>
        <p:spPr>
          <a:xfrm>
            <a:off x="1050950" y="1348350"/>
            <a:ext cx="7308600" cy="311400"/>
          </a:xfrm>
          <a:prstGeom prst="rect">
            <a:avLst/>
          </a:prstGeom>
          <a:noFill/>
          <a:ln>
            <a:noFill/>
          </a:ln>
        </p:spPr>
        <p:txBody>
          <a:bodyPr wrap="square" lIns="91425" tIns="91425" rIns="91425" bIns="91425" anchor="t" anchorCtr="0">
            <a:noAutofit/>
          </a:bodyPr>
          <a:lstStyle/>
          <a:p>
            <a:pPr marL="0" lvl="0" indent="0">
              <a:spcBef>
                <a:spcPts val="0"/>
              </a:spcBef>
              <a:buNone/>
            </a:pPr>
            <a:r>
              <a:rPr lang="en"/>
              <a:t>Displayed here </a:t>
            </a:r>
            <a:r>
              <a:rPr lang="en" b="1"/>
              <a:t>700 thumbnails</a:t>
            </a:r>
            <a:r>
              <a:rPr lang="en"/>
              <a:t> out of </a:t>
            </a:r>
            <a:r>
              <a:rPr lang="en" b="1"/>
              <a:t>10,500 available mementos</a:t>
            </a:r>
            <a:r>
              <a:rPr lang="en"/>
              <a:t> for </a:t>
            </a:r>
            <a:r>
              <a:rPr lang="en" b="1"/>
              <a:t>www.apple.com</a:t>
            </a:r>
          </a:p>
        </p:txBody>
      </p:sp>
      <p:sp>
        <p:nvSpPr>
          <p:cNvPr id="181" name="Shape 1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16</a:t>
            </a:fld>
            <a:endParaRPr lang="en"/>
          </a:p>
        </p:txBody>
      </p:sp>
      <p:sp>
        <p:nvSpPr>
          <p:cNvPr id="182" name="Shape 182"/>
          <p:cNvSpPr txBox="1"/>
          <p:nvPr/>
        </p:nvSpPr>
        <p:spPr>
          <a:xfrm>
            <a:off x="424500" y="880600"/>
            <a:ext cx="8184000" cy="3114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800" b="1">
                <a:solidFill>
                  <a:schemeClr val="dk1"/>
                </a:solidFill>
              </a:rPr>
              <a:t>Goal: Selecting representative thumbnails to summarize the TimeMap.</a:t>
            </a:r>
          </a:p>
          <a:p>
            <a:pPr marL="0" lvl="0" indent="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1516025" y="522175"/>
            <a:ext cx="5752600" cy="4508600"/>
          </a:xfrm>
          <a:prstGeom prst="rect">
            <a:avLst/>
          </a:prstGeom>
          <a:noFill/>
          <a:ln>
            <a:noFill/>
          </a:ln>
        </p:spPr>
      </p:pic>
      <p:sp>
        <p:nvSpPr>
          <p:cNvPr id="188" name="Shape 188"/>
          <p:cNvSpPr txBox="1"/>
          <p:nvPr/>
        </p:nvSpPr>
        <p:spPr>
          <a:xfrm>
            <a:off x="1516025" y="183775"/>
            <a:ext cx="5224800" cy="338400"/>
          </a:xfrm>
          <a:prstGeom prst="rect">
            <a:avLst/>
          </a:prstGeom>
          <a:noFill/>
          <a:ln>
            <a:noFill/>
          </a:ln>
        </p:spPr>
        <p:txBody>
          <a:bodyPr wrap="square" lIns="91425" tIns="91425" rIns="91425" bIns="91425" anchor="t" anchorCtr="0">
            <a:noAutofit/>
          </a:bodyPr>
          <a:lstStyle/>
          <a:p>
            <a:pPr marL="0" lvl="0" indent="0">
              <a:spcBef>
                <a:spcPts val="0"/>
              </a:spcBef>
              <a:buNone/>
            </a:pPr>
            <a:r>
              <a:rPr lang="en"/>
              <a:t>Selected </a:t>
            </a:r>
            <a:r>
              <a:rPr lang="en" b="1"/>
              <a:t>69 Thumbnails</a:t>
            </a:r>
            <a:r>
              <a:rPr lang="en"/>
              <a:t> out of </a:t>
            </a:r>
            <a:r>
              <a:rPr lang="en">
                <a:solidFill>
                  <a:schemeClr val="dk1"/>
                </a:solidFill>
              </a:rPr>
              <a:t>10,500 Mementos</a:t>
            </a:r>
            <a:r>
              <a:rPr lang="en"/>
              <a:t>.</a:t>
            </a:r>
          </a:p>
        </p:txBody>
      </p:sp>
      <p:sp>
        <p:nvSpPr>
          <p:cNvPr id="189" name="Shape 18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311700" y="264975"/>
            <a:ext cx="8520600" cy="4303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sz="2400" b="1">
                <a:solidFill>
                  <a:schemeClr val="dk1"/>
                </a:solidFill>
              </a:rPr>
              <a:t>Techniques to calculate the similarity between web pages: </a:t>
            </a:r>
          </a:p>
          <a:p>
            <a:pPr marL="0" lvl="0" indent="-69850" rtl="0">
              <a:lnSpc>
                <a:spcPct val="100000"/>
              </a:lnSpc>
              <a:spcBef>
                <a:spcPts val="0"/>
              </a:spcBef>
              <a:spcAft>
                <a:spcPts val="0"/>
              </a:spcAft>
              <a:buClr>
                <a:schemeClr val="dk1"/>
              </a:buClr>
              <a:buSzPts val="1100"/>
              <a:buFont typeface="Arial"/>
              <a:buNone/>
            </a:pPr>
            <a:endParaRPr sz="2400">
              <a:solidFill>
                <a:schemeClr val="dk1"/>
              </a:solidFill>
            </a:endParaRPr>
          </a:p>
          <a:p>
            <a:pPr marL="914400" lvl="0" indent="-381000" rtl="0">
              <a:lnSpc>
                <a:spcPct val="200000"/>
              </a:lnSpc>
              <a:spcBef>
                <a:spcPts val="0"/>
              </a:spcBef>
              <a:spcAft>
                <a:spcPts val="0"/>
              </a:spcAft>
              <a:buClr>
                <a:schemeClr val="dk1"/>
              </a:buClr>
              <a:buSzPts val="2400"/>
              <a:buChar char="➔"/>
            </a:pPr>
            <a:r>
              <a:rPr lang="en" sz="2400">
                <a:solidFill>
                  <a:schemeClr val="dk1"/>
                </a:solidFill>
              </a:rPr>
              <a:t>SimHash Similarity</a:t>
            </a:r>
          </a:p>
          <a:p>
            <a:pPr marL="914400" lvl="0" indent="-381000" rtl="0">
              <a:lnSpc>
                <a:spcPct val="200000"/>
              </a:lnSpc>
              <a:spcBef>
                <a:spcPts val="0"/>
              </a:spcBef>
              <a:spcAft>
                <a:spcPts val="0"/>
              </a:spcAft>
              <a:buClr>
                <a:schemeClr val="dk1"/>
              </a:buClr>
              <a:buSzPts val="2400"/>
              <a:buChar char="➔"/>
            </a:pPr>
            <a:r>
              <a:rPr lang="en" sz="2400">
                <a:solidFill>
                  <a:schemeClr val="dk1"/>
                </a:solidFill>
              </a:rPr>
              <a:t>Levenshtein Distance between HTML DOM Tree</a:t>
            </a:r>
          </a:p>
          <a:p>
            <a:pPr marL="914400" lvl="0" indent="-381000" rtl="0">
              <a:lnSpc>
                <a:spcPct val="200000"/>
              </a:lnSpc>
              <a:spcBef>
                <a:spcPts val="0"/>
              </a:spcBef>
              <a:spcAft>
                <a:spcPts val="0"/>
              </a:spcAft>
              <a:buClr>
                <a:schemeClr val="dk1"/>
              </a:buClr>
              <a:buSzPts val="2400"/>
              <a:buChar char="➔"/>
            </a:pPr>
            <a:r>
              <a:rPr lang="en" sz="2400">
                <a:solidFill>
                  <a:schemeClr val="dk1"/>
                </a:solidFill>
              </a:rPr>
              <a:t>Embedded Resources</a:t>
            </a:r>
          </a:p>
          <a:p>
            <a:pPr marL="914400" lvl="0" indent="-381000">
              <a:lnSpc>
                <a:spcPct val="200000"/>
              </a:lnSpc>
              <a:spcBef>
                <a:spcPts val="0"/>
              </a:spcBef>
              <a:buClr>
                <a:schemeClr val="dk1"/>
              </a:buClr>
              <a:buSzPts val="2400"/>
              <a:buChar char="➔"/>
            </a:pPr>
            <a:r>
              <a:rPr lang="en" sz="2400">
                <a:solidFill>
                  <a:schemeClr val="dk1"/>
                </a:solidFill>
              </a:rPr>
              <a:t>Memento Datetime</a:t>
            </a:r>
          </a:p>
        </p:txBody>
      </p:sp>
      <p:sp>
        <p:nvSpPr>
          <p:cNvPr id="195" name="Shape 19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Shape 200"/>
          <p:cNvPicPr preferRelativeResize="0"/>
          <p:nvPr/>
        </p:nvPicPr>
        <p:blipFill>
          <a:blip r:embed="rId3">
            <a:alphaModFix/>
          </a:blip>
          <a:stretch>
            <a:fillRect/>
          </a:stretch>
        </p:blipFill>
        <p:spPr>
          <a:xfrm>
            <a:off x="1333850" y="0"/>
            <a:ext cx="6476301" cy="4484500"/>
          </a:xfrm>
          <a:prstGeom prst="rect">
            <a:avLst/>
          </a:prstGeom>
          <a:noFill/>
          <a:ln>
            <a:noFill/>
          </a:ln>
        </p:spPr>
      </p:pic>
      <p:sp>
        <p:nvSpPr>
          <p:cNvPr id="201" name="Shape 201"/>
          <p:cNvSpPr txBox="1"/>
          <p:nvPr/>
        </p:nvSpPr>
        <p:spPr>
          <a:xfrm>
            <a:off x="1439100" y="4304375"/>
            <a:ext cx="7370400" cy="839400"/>
          </a:xfrm>
          <a:prstGeom prst="rect">
            <a:avLst/>
          </a:prstGeom>
          <a:noFill/>
          <a:ln>
            <a:noFill/>
          </a:ln>
        </p:spPr>
        <p:txBody>
          <a:bodyPr wrap="square" lIns="91425" tIns="91425" rIns="91425" bIns="91425" anchor="t" anchorCtr="0">
            <a:noAutofit/>
          </a:bodyPr>
          <a:lstStyle/>
          <a:p>
            <a:pPr marL="0" lvl="0" indent="0">
              <a:spcBef>
                <a:spcPts val="0"/>
              </a:spcBef>
              <a:buNone/>
            </a:pPr>
            <a:r>
              <a:rPr lang="en" sz="1100" b="1"/>
              <a:t>Histogram for the correlation between Thumbnail difference and various features.</a:t>
            </a:r>
          </a:p>
          <a:p>
            <a:pPr marL="0" lvl="0" indent="0">
              <a:spcBef>
                <a:spcPts val="0"/>
              </a:spcBef>
              <a:buNone/>
            </a:pPr>
            <a:endParaRPr sz="1200"/>
          </a:p>
          <a:p>
            <a:pPr marL="0" lvl="0" indent="0">
              <a:spcBef>
                <a:spcPts val="0"/>
              </a:spcBef>
              <a:buNone/>
            </a:pPr>
            <a:r>
              <a:rPr lang="en" sz="1200" b="1"/>
              <a:t>X-axis</a:t>
            </a:r>
            <a:r>
              <a:rPr lang="en" sz="1200"/>
              <a:t> -&gt; correlation, </a:t>
            </a:r>
            <a:r>
              <a:rPr lang="en" sz="1200" b="1"/>
              <a:t>Y-axis</a:t>
            </a:r>
            <a:r>
              <a:rPr lang="en" sz="1200"/>
              <a:t> -&gt; No of Timemaps</a:t>
            </a:r>
          </a:p>
        </p:txBody>
      </p:sp>
      <p:sp>
        <p:nvSpPr>
          <p:cNvPr id="202" name="Shape 20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Motivation</a:t>
            </a:r>
          </a:p>
        </p:txBody>
      </p:sp>
      <p:sp>
        <p:nvSpPr>
          <p:cNvPr id="61" name="Shape 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SzPts val="1800"/>
              <a:buChar char="❖"/>
            </a:pPr>
            <a:r>
              <a:rPr lang="en"/>
              <a:t>Limited web archives interfaces</a:t>
            </a:r>
          </a:p>
          <a:p>
            <a:pPr marL="457200" lvl="0" indent="-342900" rtl="0">
              <a:lnSpc>
                <a:spcPct val="200000"/>
              </a:lnSpc>
              <a:spcBef>
                <a:spcPts val="0"/>
              </a:spcBef>
              <a:buSzPts val="1800"/>
              <a:buChar char="❖"/>
            </a:pPr>
            <a:r>
              <a:rPr lang="en"/>
              <a:t>Lack of APIs</a:t>
            </a:r>
          </a:p>
          <a:p>
            <a:pPr marL="0" lvl="0" indent="0" rtl="0">
              <a:lnSpc>
                <a:spcPct val="200000"/>
              </a:lnSpc>
              <a:spcBef>
                <a:spcPts val="0"/>
              </a:spcBef>
              <a:buNone/>
            </a:pPr>
            <a:endParaRPr/>
          </a:p>
          <a:p>
            <a:pPr marL="0" lvl="0" indent="0" rtl="0">
              <a:lnSpc>
                <a:spcPct val="200000"/>
              </a:lnSpc>
              <a:spcBef>
                <a:spcPts val="0"/>
              </a:spcBef>
              <a:buNone/>
            </a:pPr>
            <a:endParaRPr/>
          </a:p>
          <a:p>
            <a:pPr marL="0" lvl="0" indent="0" rtl="0">
              <a:lnSpc>
                <a:spcPct val="200000"/>
              </a:lnSpc>
              <a:spcBef>
                <a:spcPts val="0"/>
              </a:spcBef>
              <a:buNone/>
            </a:pPr>
            <a:endParaRPr/>
          </a:p>
          <a:p>
            <a:pPr marL="0" lvl="0" indent="0" rtl="0">
              <a:lnSpc>
                <a:spcPct val="200000"/>
              </a:lnSpc>
              <a:spcBef>
                <a:spcPts val="0"/>
              </a:spcBef>
              <a:buNone/>
            </a:pPr>
            <a:endParaRPr/>
          </a:p>
          <a:p>
            <a:pPr marL="0" lvl="0" indent="0" rtl="0">
              <a:lnSpc>
                <a:spcPct val="200000"/>
              </a:lnSpc>
              <a:spcBef>
                <a:spcPts val="0"/>
              </a:spcBef>
              <a:buNone/>
            </a:pPr>
            <a:endParaRPr/>
          </a:p>
          <a:p>
            <a:pPr marL="0" lvl="0" indent="0">
              <a:lnSpc>
                <a:spcPct val="200000"/>
              </a:lnSpc>
              <a:spcBef>
                <a:spcPts val="0"/>
              </a:spcBef>
              <a:buNone/>
            </a:pPr>
            <a:endParaRPr/>
          </a:p>
        </p:txBody>
      </p:sp>
      <p:pic>
        <p:nvPicPr>
          <p:cNvPr id="62" name="Shape 62"/>
          <p:cNvPicPr preferRelativeResize="0"/>
          <p:nvPr/>
        </p:nvPicPr>
        <p:blipFill>
          <a:blip r:embed="rId3">
            <a:alphaModFix/>
          </a:blip>
          <a:stretch>
            <a:fillRect/>
          </a:stretch>
        </p:blipFill>
        <p:spPr>
          <a:xfrm>
            <a:off x="4602325" y="289400"/>
            <a:ext cx="4067316" cy="4564700"/>
          </a:xfrm>
          <a:prstGeom prst="rect">
            <a:avLst/>
          </a:prstGeom>
          <a:noFill/>
          <a:ln>
            <a:noFill/>
          </a:ln>
        </p:spPr>
      </p:pic>
      <p:sp>
        <p:nvSpPr>
          <p:cNvPr id="63" name="Shape 6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311700" y="134325"/>
            <a:ext cx="8520600" cy="4926900"/>
          </a:xfrm>
          <a:prstGeom prst="rect">
            <a:avLst/>
          </a:prstGeom>
        </p:spPr>
        <p:txBody>
          <a:bodyPr wrap="square" lIns="91425" tIns="91425" rIns="91425" bIns="91425" anchor="t" anchorCtr="0">
            <a:noAutofit/>
          </a:bodyPr>
          <a:lstStyle/>
          <a:p>
            <a:pPr marL="0" lvl="0" indent="0">
              <a:spcBef>
                <a:spcPts val="0"/>
              </a:spcBef>
              <a:buNone/>
            </a:pPr>
            <a:r>
              <a:rPr lang="en" sz="2400" b="1"/>
              <a:t>Selection Algorithm:</a:t>
            </a:r>
          </a:p>
          <a:p>
            <a:pPr marL="914400" lvl="0" indent="-381000" rtl="0">
              <a:spcBef>
                <a:spcPts val="0"/>
              </a:spcBef>
              <a:buSzPts val="2400"/>
              <a:buChar char="➔"/>
            </a:pPr>
            <a:r>
              <a:rPr lang="en" sz="2400"/>
              <a:t>Threshold Grouping</a:t>
            </a:r>
          </a:p>
          <a:p>
            <a:pPr marL="0" lvl="0" indent="0">
              <a:spcBef>
                <a:spcPts val="0"/>
              </a:spcBef>
              <a:buNone/>
            </a:pPr>
            <a:r>
              <a:rPr lang="en" b="1"/>
              <a:t>	</a:t>
            </a:r>
          </a:p>
        </p:txBody>
      </p:sp>
      <p:pic>
        <p:nvPicPr>
          <p:cNvPr id="208" name="Shape 208"/>
          <p:cNvPicPr preferRelativeResize="0"/>
          <p:nvPr/>
        </p:nvPicPr>
        <p:blipFill>
          <a:blip r:embed="rId3">
            <a:alphaModFix/>
          </a:blip>
          <a:stretch>
            <a:fillRect/>
          </a:stretch>
        </p:blipFill>
        <p:spPr>
          <a:xfrm>
            <a:off x="159300" y="1508550"/>
            <a:ext cx="4438176" cy="2761900"/>
          </a:xfrm>
          <a:prstGeom prst="rect">
            <a:avLst/>
          </a:prstGeom>
          <a:noFill/>
          <a:ln>
            <a:noFill/>
          </a:ln>
        </p:spPr>
      </p:pic>
      <p:pic>
        <p:nvPicPr>
          <p:cNvPr id="209" name="Shape 209"/>
          <p:cNvPicPr preferRelativeResize="0"/>
          <p:nvPr/>
        </p:nvPicPr>
        <p:blipFill>
          <a:blip r:embed="rId4">
            <a:alphaModFix/>
          </a:blip>
          <a:stretch>
            <a:fillRect/>
          </a:stretch>
        </p:blipFill>
        <p:spPr>
          <a:xfrm>
            <a:off x="4686373" y="1632511"/>
            <a:ext cx="4284600" cy="2513966"/>
          </a:xfrm>
          <a:prstGeom prst="rect">
            <a:avLst/>
          </a:prstGeom>
          <a:noFill/>
          <a:ln>
            <a:noFill/>
          </a:ln>
        </p:spPr>
      </p:pic>
      <p:sp>
        <p:nvSpPr>
          <p:cNvPr id="210" name="Shape 210"/>
          <p:cNvSpPr txBox="1"/>
          <p:nvPr/>
        </p:nvSpPr>
        <p:spPr>
          <a:xfrm>
            <a:off x="4868775" y="921200"/>
            <a:ext cx="4102200" cy="711300"/>
          </a:xfrm>
          <a:prstGeom prst="rect">
            <a:avLst/>
          </a:prstGeom>
          <a:noFill/>
          <a:ln>
            <a:noFill/>
          </a:ln>
        </p:spPr>
        <p:txBody>
          <a:bodyPr wrap="square" lIns="91425" tIns="91425" rIns="91425" bIns="91425" anchor="t" anchorCtr="0">
            <a:noAutofit/>
          </a:bodyPr>
          <a:lstStyle/>
          <a:p>
            <a:pPr marL="0" lvl="0" indent="0">
              <a:spcBef>
                <a:spcPts val="0"/>
              </a:spcBef>
              <a:buNone/>
            </a:pPr>
            <a:r>
              <a:rPr lang="en"/>
              <a:t>Optimum SimHash threshold point for the Threshold Grouping algorithm (alpha)= </a:t>
            </a:r>
            <a:r>
              <a:rPr lang="en" b="1"/>
              <a:t>0.045</a:t>
            </a:r>
            <a:r>
              <a:rPr lang="en"/>
              <a:t>, decreases timemap to </a:t>
            </a:r>
            <a:r>
              <a:rPr lang="en" b="1"/>
              <a:t>27%</a:t>
            </a:r>
          </a:p>
        </p:txBody>
      </p:sp>
      <p:sp>
        <p:nvSpPr>
          <p:cNvPr id="211" name="Shape 21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311700" y="96825"/>
            <a:ext cx="8629200" cy="4959900"/>
          </a:xfrm>
          <a:prstGeom prst="rect">
            <a:avLst/>
          </a:prstGeom>
        </p:spPr>
        <p:txBody>
          <a:bodyPr wrap="square" lIns="91425" tIns="91425" rIns="91425" bIns="91425" anchor="t" anchorCtr="0">
            <a:noAutofit/>
          </a:bodyPr>
          <a:lstStyle/>
          <a:p>
            <a:pPr marL="914400" lvl="0" indent="-381000" rtl="0">
              <a:spcBef>
                <a:spcPts val="0"/>
              </a:spcBef>
              <a:buSzPts val="2400"/>
              <a:buChar char="➔"/>
            </a:pPr>
            <a:r>
              <a:rPr lang="en" sz="2400"/>
              <a:t>K Clustering </a:t>
            </a:r>
          </a:p>
          <a:p>
            <a:pPr marL="0" lvl="0" indent="0" rtl="0">
              <a:spcBef>
                <a:spcPts val="0"/>
              </a:spcBef>
              <a:buNone/>
            </a:pPr>
            <a:endParaRPr sz="2400"/>
          </a:p>
        </p:txBody>
      </p:sp>
      <p:pic>
        <p:nvPicPr>
          <p:cNvPr id="217" name="Shape 217"/>
          <p:cNvPicPr preferRelativeResize="0"/>
          <p:nvPr/>
        </p:nvPicPr>
        <p:blipFill>
          <a:blip r:embed="rId3">
            <a:alphaModFix/>
          </a:blip>
          <a:stretch>
            <a:fillRect/>
          </a:stretch>
        </p:blipFill>
        <p:spPr>
          <a:xfrm>
            <a:off x="1005600" y="620700"/>
            <a:ext cx="6557493" cy="4042525"/>
          </a:xfrm>
          <a:prstGeom prst="rect">
            <a:avLst/>
          </a:prstGeom>
          <a:noFill/>
          <a:ln>
            <a:noFill/>
          </a:ln>
        </p:spPr>
      </p:pic>
      <p:sp>
        <p:nvSpPr>
          <p:cNvPr id="218" name="Shape 2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21</a:t>
            </a:fld>
            <a:endParaRPr lang="en"/>
          </a:p>
        </p:txBody>
      </p:sp>
      <p:sp>
        <p:nvSpPr>
          <p:cNvPr id="219" name="Shape 219"/>
          <p:cNvSpPr txBox="1"/>
          <p:nvPr/>
        </p:nvSpPr>
        <p:spPr>
          <a:xfrm>
            <a:off x="411450" y="4574675"/>
            <a:ext cx="8321100" cy="393600"/>
          </a:xfrm>
          <a:prstGeom prst="rect">
            <a:avLst/>
          </a:prstGeom>
          <a:noFill/>
          <a:ln>
            <a:noFill/>
          </a:ln>
        </p:spPr>
        <p:txBody>
          <a:bodyPr wrap="square" lIns="91425" tIns="91425" rIns="91425" bIns="91425" anchor="t" anchorCtr="0">
            <a:noAutofit/>
          </a:bodyPr>
          <a:lstStyle/>
          <a:p>
            <a:pPr marL="0" lvl="0" indent="0">
              <a:spcBef>
                <a:spcPts val="0"/>
              </a:spcBef>
              <a:buNone/>
            </a:pPr>
            <a:r>
              <a:rPr lang="en" sz="1800"/>
              <a:t>At the Optimal Threshold = </a:t>
            </a:r>
            <a:r>
              <a:rPr lang="en" sz="1800" b="1"/>
              <a:t>27 clusters</a:t>
            </a:r>
            <a:r>
              <a:rPr lang="en" sz="1800"/>
              <a:t>, size reduction achieved = </a:t>
            </a:r>
            <a:r>
              <a:rPr lang="en" sz="1800" b="1"/>
              <a:t>9% to 12%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247650" y="25"/>
            <a:ext cx="8744100" cy="5143500"/>
          </a:xfrm>
          <a:prstGeom prst="rect">
            <a:avLst/>
          </a:prstGeom>
        </p:spPr>
        <p:txBody>
          <a:bodyPr wrap="square" lIns="91425" tIns="91425" rIns="91425" bIns="91425" anchor="t" anchorCtr="0">
            <a:noAutofit/>
          </a:bodyPr>
          <a:lstStyle/>
          <a:p>
            <a:pPr marL="914400" lvl="0" indent="-381000" rtl="0">
              <a:spcBef>
                <a:spcPts val="0"/>
              </a:spcBef>
              <a:buSzPts val="2400"/>
              <a:buChar char="➔"/>
            </a:pPr>
            <a:r>
              <a:rPr lang="en" sz="2400"/>
              <a:t>Time Normalization </a:t>
            </a:r>
          </a:p>
        </p:txBody>
      </p:sp>
      <p:pic>
        <p:nvPicPr>
          <p:cNvPr id="225" name="Shape 225"/>
          <p:cNvPicPr preferRelativeResize="0"/>
          <p:nvPr/>
        </p:nvPicPr>
        <p:blipFill>
          <a:blip r:embed="rId3">
            <a:alphaModFix/>
          </a:blip>
          <a:stretch>
            <a:fillRect/>
          </a:stretch>
        </p:blipFill>
        <p:spPr>
          <a:xfrm>
            <a:off x="96150" y="532150"/>
            <a:ext cx="4097400" cy="2515950"/>
          </a:xfrm>
          <a:prstGeom prst="rect">
            <a:avLst/>
          </a:prstGeom>
          <a:noFill/>
          <a:ln>
            <a:noFill/>
          </a:ln>
        </p:spPr>
      </p:pic>
      <p:pic>
        <p:nvPicPr>
          <p:cNvPr id="226" name="Shape 226"/>
          <p:cNvPicPr preferRelativeResize="0"/>
          <p:nvPr/>
        </p:nvPicPr>
        <p:blipFill>
          <a:blip r:embed="rId4">
            <a:alphaModFix/>
          </a:blip>
          <a:stretch>
            <a:fillRect/>
          </a:stretch>
        </p:blipFill>
        <p:spPr>
          <a:xfrm>
            <a:off x="2652500" y="2965750"/>
            <a:ext cx="6242101" cy="2177750"/>
          </a:xfrm>
          <a:prstGeom prst="rect">
            <a:avLst/>
          </a:prstGeom>
          <a:noFill/>
          <a:ln>
            <a:noFill/>
          </a:ln>
        </p:spPr>
      </p:pic>
      <p:sp>
        <p:nvSpPr>
          <p:cNvPr id="227" name="Shape 227"/>
          <p:cNvSpPr txBox="1"/>
          <p:nvPr/>
        </p:nvSpPr>
        <p:spPr>
          <a:xfrm>
            <a:off x="3783875" y="4793725"/>
            <a:ext cx="4191000" cy="349800"/>
          </a:xfrm>
          <a:prstGeom prst="rect">
            <a:avLst/>
          </a:prstGeom>
          <a:noFill/>
          <a:ln>
            <a:noFill/>
          </a:ln>
        </p:spPr>
        <p:txBody>
          <a:bodyPr wrap="square" lIns="91425" tIns="91425" rIns="91425" bIns="91425" anchor="t" anchorCtr="0">
            <a:noAutofit/>
          </a:bodyPr>
          <a:lstStyle/>
          <a:p>
            <a:pPr marL="0" lvl="0" indent="0">
              <a:spcBef>
                <a:spcPts val="0"/>
              </a:spcBef>
              <a:buNone/>
            </a:pPr>
            <a:r>
              <a:rPr lang="en" sz="1200" b="1"/>
              <a:t>Comparison between the selection algorithms</a:t>
            </a:r>
          </a:p>
        </p:txBody>
      </p:sp>
      <p:sp>
        <p:nvSpPr>
          <p:cNvPr id="228" name="Shape 22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22</a:t>
            </a:fld>
            <a:endParaRPr lang="en"/>
          </a:p>
        </p:txBody>
      </p:sp>
      <p:sp>
        <p:nvSpPr>
          <p:cNvPr id="229" name="Shape 229"/>
          <p:cNvSpPr txBox="1"/>
          <p:nvPr/>
        </p:nvSpPr>
        <p:spPr>
          <a:xfrm>
            <a:off x="4072475" y="532150"/>
            <a:ext cx="3806100" cy="925800"/>
          </a:xfrm>
          <a:prstGeom prst="rect">
            <a:avLst/>
          </a:prstGeom>
          <a:noFill/>
          <a:ln>
            <a:noFill/>
          </a:ln>
        </p:spPr>
        <p:txBody>
          <a:bodyPr wrap="square" lIns="91425" tIns="91425" rIns="91425" bIns="91425" anchor="t" anchorCtr="0">
            <a:noAutofit/>
          </a:bodyPr>
          <a:lstStyle/>
          <a:p>
            <a:pPr marL="0" lvl="0" indent="0">
              <a:spcBef>
                <a:spcPts val="0"/>
              </a:spcBef>
              <a:buNone/>
            </a:pPr>
            <a:r>
              <a:rPr lang="en"/>
              <a:t>With </a:t>
            </a:r>
            <a:r>
              <a:rPr lang="en" b="1"/>
              <a:t>time = 1 mont</a:t>
            </a:r>
            <a:r>
              <a:rPr lang="en"/>
              <a:t>h and </a:t>
            </a:r>
            <a:r>
              <a:rPr lang="en" b="1"/>
              <a:t>k =1</a:t>
            </a:r>
            <a:r>
              <a:rPr lang="en"/>
              <a:t> thumbnail</a:t>
            </a:r>
          </a:p>
          <a:p>
            <a:pPr marL="0" lvl="0" indent="0">
              <a:spcBef>
                <a:spcPts val="0"/>
              </a:spcBef>
              <a:buNone/>
            </a:pPr>
            <a:r>
              <a:rPr lang="en"/>
              <a:t>Timemap reduced to </a:t>
            </a:r>
            <a:r>
              <a:rPr lang="en" b="1"/>
              <a:t>23%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311600" y="831000"/>
            <a:ext cx="8520600" cy="4151100"/>
          </a:xfrm>
          <a:prstGeom prst="rect">
            <a:avLst/>
          </a:prstGeom>
        </p:spPr>
        <p:txBody>
          <a:bodyPr wrap="square" lIns="91425" tIns="91425" rIns="91425" bIns="91425" anchor="t" anchorCtr="0">
            <a:noAutofit/>
          </a:bodyPr>
          <a:lstStyle/>
          <a:p>
            <a:pPr marL="0" lvl="0" indent="0">
              <a:spcBef>
                <a:spcPts val="0"/>
              </a:spcBef>
              <a:buNone/>
            </a:pPr>
            <a:r>
              <a:rPr lang="en" b="1"/>
              <a:t>Current Wayback Machine Policies:</a:t>
            </a:r>
          </a:p>
          <a:p>
            <a:pPr marL="0" lvl="0" indent="0" rtl="0">
              <a:lnSpc>
                <a:spcPct val="100000"/>
              </a:lnSpc>
              <a:spcBef>
                <a:spcPts val="0"/>
              </a:spcBef>
              <a:buNone/>
            </a:pPr>
            <a:r>
              <a:rPr lang="en" b="1"/>
              <a:t>Live Redirect: </a:t>
            </a:r>
            <a:r>
              <a:rPr lang="en"/>
              <a:t> Ignores live redirect.</a:t>
            </a:r>
          </a:p>
          <a:p>
            <a:pPr marL="0" lvl="0" indent="0" rtl="0">
              <a:spcBef>
                <a:spcPts val="0"/>
              </a:spcBef>
              <a:buNone/>
            </a:pPr>
            <a:r>
              <a:rPr lang="en" b="1"/>
              <a:t>Archived Redirect: </a:t>
            </a:r>
            <a:r>
              <a:rPr lang="en"/>
              <a:t>Simple follows redirection.</a:t>
            </a:r>
          </a:p>
          <a:p>
            <a:pPr marL="0" lvl="0" indent="0">
              <a:spcBef>
                <a:spcPts val="0"/>
              </a:spcBef>
              <a:buNone/>
            </a:pPr>
            <a:endParaRPr/>
          </a:p>
          <a:p>
            <a:pPr marL="0" lvl="0" indent="0">
              <a:spcBef>
                <a:spcPts val="0"/>
              </a:spcBef>
              <a:buNone/>
            </a:pPr>
            <a:endParaRPr/>
          </a:p>
        </p:txBody>
      </p:sp>
      <p:pic>
        <p:nvPicPr>
          <p:cNvPr id="235" name="Shape 235"/>
          <p:cNvPicPr preferRelativeResize="0"/>
          <p:nvPr/>
        </p:nvPicPr>
        <p:blipFill>
          <a:blip r:embed="rId3">
            <a:alphaModFix/>
          </a:blip>
          <a:stretch>
            <a:fillRect/>
          </a:stretch>
        </p:blipFill>
        <p:spPr>
          <a:xfrm>
            <a:off x="5237725" y="1415325"/>
            <a:ext cx="3783425" cy="3366025"/>
          </a:xfrm>
          <a:prstGeom prst="rect">
            <a:avLst/>
          </a:prstGeom>
          <a:noFill/>
          <a:ln>
            <a:noFill/>
          </a:ln>
        </p:spPr>
      </p:pic>
      <p:sp>
        <p:nvSpPr>
          <p:cNvPr id="236" name="Shape 23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23</a:t>
            </a:fld>
            <a:endParaRPr lang="en"/>
          </a:p>
        </p:txBody>
      </p:sp>
      <p:sp>
        <p:nvSpPr>
          <p:cNvPr id="237" name="Shape 237"/>
          <p:cNvSpPr txBox="1">
            <a:spLocks noGrp="1"/>
          </p:cNvSpPr>
          <p:nvPr>
            <p:ph type="title"/>
          </p:nvPr>
        </p:nvSpPr>
        <p:spPr>
          <a:xfrm>
            <a:off x="188150" y="74300"/>
            <a:ext cx="8520600" cy="572700"/>
          </a:xfrm>
          <a:prstGeom prst="rect">
            <a:avLst/>
          </a:prstGeom>
        </p:spPr>
        <p:txBody>
          <a:bodyPr wrap="square" lIns="91425" tIns="91425" rIns="91425" bIns="91425" anchor="t" anchorCtr="0">
            <a:noAutofit/>
          </a:bodyPr>
          <a:lstStyle/>
          <a:p>
            <a:pPr marL="0" lvl="0" indent="0" rtl="0">
              <a:spcBef>
                <a:spcPts val="0"/>
              </a:spcBef>
              <a:buNone/>
            </a:pPr>
            <a:r>
              <a:rPr lang="en"/>
              <a:t>URI SERVICE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213475"/>
            <a:ext cx="8520600" cy="572700"/>
          </a:xfrm>
          <a:prstGeom prst="rect">
            <a:avLst/>
          </a:prstGeom>
        </p:spPr>
        <p:txBody>
          <a:bodyPr wrap="square" lIns="91425" tIns="91425" rIns="91425" bIns="91425" anchor="t" anchorCtr="0">
            <a:noAutofit/>
          </a:bodyPr>
          <a:lstStyle/>
          <a:p>
            <a:pPr marL="0" lvl="0" indent="0">
              <a:spcBef>
                <a:spcPts val="0"/>
              </a:spcBef>
              <a:buNone/>
            </a:pPr>
            <a:r>
              <a:rPr lang="en"/>
              <a:t>Retrieval Policies :</a:t>
            </a:r>
          </a:p>
        </p:txBody>
      </p:sp>
      <p:sp>
        <p:nvSpPr>
          <p:cNvPr id="243" name="Shape 243"/>
          <p:cNvSpPr txBox="1">
            <a:spLocks noGrp="1"/>
          </p:cNvSpPr>
          <p:nvPr>
            <p:ph type="body" idx="1"/>
          </p:nvPr>
        </p:nvSpPr>
        <p:spPr>
          <a:xfrm>
            <a:off x="311700" y="786175"/>
            <a:ext cx="8520600" cy="42009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b="1"/>
              <a:t>POLICY 1</a:t>
            </a:r>
            <a:r>
              <a:rPr lang="en"/>
              <a:t>: URI−R with HTTP Redirection</a:t>
            </a:r>
          </a:p>
          <a:p>
            <a:pPr marL="0" lvl="0" indent="0">
              <a:spcBef>
                <a:spcPts val="0"/>
              </a:spcBef>
              <a:buNone/>
            </a:pPr>
            <a:r>
              <a:rPr lang="en"/>
              <a:t>	</a:t>
            </a:r>
          </a:p>
        </p:txBody>
      </p:sp>
      <p:pic>
        <p:nvPicPr>
          <p:cNvPr id="244" name="Shape 244"/>
          <p:cNvPicPr preferRelativeResize="0"/>
          <p:nvPr/>
        </p:nvPicPr>
        <p:blipFill>
          <a:blip r:embed="rId3">
            <a:alphaModFix/>
          </a:blip>
          <a:stretch>
            <a:fillRect/>
          </a:stretch>
        </p:blipFill>
        <p:spPr>
          <a:xfrm>
            <a:off x="1357699" y="1252575"/>
            <a:ext cx="6234226" cy="3817199"/>
          </a:xfrm>
          <a:prstGeom prst="rect">
            <a:avLst/>
          </a:prstGeom>
          <a:noFill/>
          <a:ln>
            <a:noFill/>
          </a:ln>
        </p:spPr>
      </p:pic>
      <p:sp>
        <p:nvSpPr>
          <p:cNvPr id="245" name="Shape 2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311700" y="274150"/>
            <a:ext cx="8520600" cy="42948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b="1"/>
              <a:t>POLICY 2</a:t>
            </a:r>
            <a:r>
              <a:rPr lang="en"/>
              <a:t>: URI−M With HTTP Redirection</a:t>
            </a:r>
          </a:p>
          <a:p>
            <a:pPr marL="0" lvl="0" indent="0">
              <a:spcBef>
                <a:spcPts val="0"/>
              </a:spcBef>
              <a:buNone/>
            </a:pPr>
            <a:endParaRPr/>
          </a:p>
        </p:txBody>
      </p:sp>
      <p:pic>
        <p:nvPicPr>
          <p:cNvPr id="251" name="Shape 251"/>
          <p:cNvPicPr preferRelativeResize="0"/>
          <p:nvPr/>
        </p:nvPicPr>
        <p:blipFill>
          <a:blip r:embed="rId3">
            <a:alphaModFix/>
          </a:blip>
          <a:stretch>
            <a:fillRect/>
          </a:stretch>
        </p:blipFill>
        <p:spPr>
          <a:xfrm>
            <a:off x="1323225" y="892050"/>
            <a:ext cx="6747750" cy="3781025"/>
          </a:xfrm>
          <a:prstGeom prst="rect">
            <a:avLst/>
          </a:prstGeom>
          <a:noFill/>
          <a:ln>
            <a:noFill/>
          </a:ln>
        </p:spPr>
      </p:pic>
      <p:sp>
        <p:nvSpPr>
          <p:cNvPr id="252" name="Shape 2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311700" y="724225"/>
            <a:ext cx="8520600" cy="42501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Percentage of archive web ?</a:t>
            </a:r>
          </a:p>
          <a:p>
            <a:pPr marL="457200" lvl="0" indent="-342900" rtl="0">
              <a:spcBef>
                <a:spcPts val="0"/>
              </a:spcBef>
              <a:buSzPts val="1800"/>
              <a:buChar char="➔"/>
            </a:pPr>
            <a:r>
              <a:rPr lang="en"/>
              <a:t>What is the distribution of web archived material ?</a:t>
            </a:r>
          </a:p>
          <a:p>
            <a:pPr marL="0" lvl="0" indent="0">
              <a:spcBef>
                <a:spcPts val="0"/>
              </a:spcBef>
              <a:buNone/>
            </a:pPr>
            <a:r>
              <a:rPr lang="en" sz="2400" b="1"/>
              <a:t> Percentage of web archived ?</a:t>
            </a:r>
          </a:p>
          <a:p>
            <a:pPr marL="457200" lvl="0" indent="-342900" rtl="0">
              <a:spcBef>
                <a:spcPts val="0"/>
              </a:spcBef>
              <a:spcAft>
                <a:spcPts val="0"/>
              </a:spcAft>
              <a:buSzPts val="1800"/>
              <a:buChar char="❖"/>
            </a:pPr>
            <a:r>
              <a:rPr lang="en" b="1"/>
              <a:t>Datasources used for experiment : 1000 URIs </a:t>
            </a:r>
            <a:r>
              <a:rPr lang="en"/>
              <a:t>each from</a:t>
            </a:r>
          </a:p>
          <a:p>
            <a:pPr marL="914400" lvl="0" indent="-342900" rtl="0">
              <a:spcBef>
                <a:spcPts val="0"/>
              </a:spcBef>
              <a:spcAft>
                <a:spcPts val="0"/>
              </a:spcAft>
              <a:buSzPts val="1800"/>
              <a:buChar char="●"/>
            </a:pPr>
            <a:r>
              <a:rPr lang="en"/>
              <a:t>DMOZ</a:t>
            </a:r>
          </a:p>
          <a:p>
            <a:pPr marL="914400" lvl="0" indent="-342900" rtl="0">
              <a:spcBef>
                <a:spcPts val="0"/>
              </a:spcBef>
              <a:spcAft>
                <a:spcPts val="0"/>
              </a:spcAft>
              <a:buSzPts val="1800"/>
              <a:buChar char="●"/>
            </a:pPr>
            <a:r>
              <a:rPr lang="en"/>
              <a:t>Delicious </a:t>
            </a:r>
          </a:p>
          <a:p>
            <a:pPr marL="914400" lvl="0" indent="-342900" rtl="0">
              <a:spcBef>
                <a:spcPts val="0"/>
              </a:spcBef>
              <a:spcAft>
                <a:spcPts val="0"/>
              </a:spcAft>
              <a:buSzPts val="1800"/>
              <a:buChar char="●"/>
            </a:pPr>
            <a:r>
              <a:rPr lang="en"/>
              <a:t>Bitly</a:t>
            </a:r>
          </a:p>
          <a:p>
            <a:pPr marL="914400" lvl="0" indent="-342900" rtl="0">
              <a:spcBef>
                <a:spcPts val="0"/>
              </a:spcBef>
              <a:spcAft>
                <a:spcPts val="0"/>
              </a:spcAft>
              <a:buSzPts val="1800"/>
              <a:buChar char="●"/>
            </a:pPr>
            <a:r>
              <a:rPr lang="en"/>
              <a:t>Search engine indexes</a:t>
            </a:r>
          </a:p>
          <a:p>
            <a:pPr marL="457200" lvl="0" indent="-342900" rtl="0">
              <a:spcBef>
                <a:spcPts val="0"/>
              </a:spcBef>
              <a:buSzPts val="1800"/>
              <a:buChar char="❖"/>
            </a:pPr>
            <a:r>
              <a:rPr lang="en" b="1"/>
              <a:t>Experiment done once in 2010 and again in 2013</a:t>
            </a:r>
            <a:r>
              <a:rPr lang="en"/>
              <a:t>, Generated a report on No.of URIs archived, No.of mementos and frequencies </a:t>
            </a:r>
          </a:p>
          <a:p>
            <a:pPr marL="0" lvl="0" indent="0" rtl="0">
              <a:spcBef>
                <a:spcPts val="0"/>
              </a:spcBef>
              <a:buNone/>
            </a:pPr>
            <a:r>
              <a:rPr lang="en" b="1"/>
              <a:t> </a:t>
            </a:r>
          </a:p>
          <a:p>
            <a:pPr marL="0" lvl="0" indent="0" rtl="0">
              <a:spcBef>
                <a:spcPts val="0"/>
              </a:spcBef>
              <a:buNone/>
            </a:pPr>
            <a:endParaRPr/>
          </a:p>
          <a:p>
            <a:pPr marL="0" lvl="0" indent="0">
              <a:spcBef>
                <a:spcPts val="0"/>
              </a:spcBef>
              <a:buNone/>
            </a:pPr>
            <a:endParaRPr/>
          </a:p>
        </p:txBody>
      </p:sp>
      <p:sp>
        <p:nvSpPr>
          <p:cNvPr id="258" name="Shape 258"/>
          <p:cNvSpPr txBox="1">
            <a:spLocks noGrp="1"/>
          </p:cNvSpPr>
          <p:nvPr>
            <p:ph type="title"/>
          </p:nvPr>
        </p:nvSpPr>
        <p:spPr>
          <a:xfrm>
            <a:off x="213875" y="151525"/>
            <a:ext cx="8520600" cy="572700"/>
          </a:xfrm>
          <a:prstGeom prst="rect">
            <a:avLst/>
          </a:prstGeom>
        </p:spPr>
        <p:txBody>
          <a:bodyPr wrap="square" lIns="91425" tIns="91425" rIns="91425" bIns="91425" anchor="t" anchorCtr="0">
            <a:noAutofit/>
          </a:bodyPr>
          <a:lstStyle/>
          <a:p>
            <a:pPr marL="0" lvl="0" indent="0" rtl="0">
              <a:spcBef>
                <a:spcPts val="0"/>
              </a:spcBef>
              <a:buNone/>
            </a:pPr>
            <a:r>
              <a:rPr lang="en"/>
              <a:t>ARCHIVE SERVICE</a:t>
            </a:r>
          </a:p>
        </p:txBody>
      </p:sp>
      <p:sp>
        <p:nvSpPr>
          <p:cNvPr id="259" name="Shape 2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311700" y="283175"/>
            <a:ext cx="8520600" cy="4574700"/>
          </a:xfrm>
          <a:prstGeom prst="rect">
            <a:avLst/>
          </a:prstGeom>
        </p:spPr>
        <p:txBody>
          <a:bodyPr wrap="square" lIns="91425" tIns="91425" rIns="91425" bIns="91425" anchor="t" anchorCtr="0">
            <a:noAutofit/>
          </a:bodyPr>
          <a:lstStyle/>
          <a:p>
            <a:pPr marL="0" lvl="0" indent="0">
              <a:spcBef>
                <a:spcPts val="0"/>
              </a:spcBef>
              <a:buNone/>
            </a:pPr>
            <a:r>
              <a:rPr lang="en" b="1"/>
              <a:t>List of archives under experiment:</a:t>
            </a:r>
          </a:p>
          <a:p>
            <a:pPr marL="0" lvl="0" indent="0">
              <a:spcBef>
                <a:spcPts val="0"/>
              </a:spcBef>
              <a:buNone/>
            </a:pPr>
            <a:endParaRPr/>
          </a:p>
        </p:txBody>
      </p:sp>
      <p:pic>
        <p:nvPicPr>
          <p:cNvPr id="265" name="Shape 265"/>
          <p:cNvPicPr preferRelativeResize="0"/>
          <p:nvPr/>
        </p:nvPicPr>
        <p:blipFill>
          <a:blip r:embed="rId3">
            <a:alphaModFix/>
          </a:blip>
          <a:stretch>
            <a:fillRect/>
          </a:stretch>
        </p:blipFill>
        <p:spPr>
          <a:xfrm>
            <a:off x="2141200" y="736901"/>
            <a:ext cx="3577552" cy="4206350"/>
          </a:xfrm>
          <a:prstGeom prst="rect">
            <a:avLst/>
          </a:prstGeom>
          <a:noFill/>
          <a:ln>
            <a:noFill/>
          </a:ln>
        </p:spPr>
      </p:pic>
      <p:sp>
        <p:nvSpPr>
          <p:cNvPr id="266" name="Shape 26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311700" y="151400"/>
            <a:ext cx="8520600" cy="4417500"/>
          </a:xfrm>
          <a:prstGeom prst="rect">
            <a:avLst/>
          </a:prstGeom>
        </p:spPr>
        <p:txBody>
          <a:bodyPr wrap="square" lIns="91425" tIns="91425" rIns="91425" bIns="91425" anchor="t" anchorCtr="0">
            <a:noAutofit/>
          </a:bodyPr>
          <a:lstStyle/>
          <a:p>
            <a:pPr marL="0" lvl="0" indent="0">
              <a:spcBef>
                <a:spcPts val="0"/>
              </a:spcBef>
              <a:buNone/>
            </a:pPr>
            <a:r>
              <a:rPr lang="en" b="1"/>
              <a:t>    Archived percentage of each sample :</a:t>
            </a:r>
          </a:p>
        </p:txBody>
      </p:sp>
      <p:pic>
        <p:nvPicPr>
          <p:cNvPr id="272" name="Shape 272"/>
          <p:cNvPicPr preferRelativeResize="0"/>
          <p:nvPr/>
        </p:nvPicPr>
        <p:blipFill>
          <a:blip r:embed="rId3">
            <a:alphaModFix/>
          </a:blip>
          <a:stretch>
            <a:fillRect/>
          </a:stretch>
        </p:blipFill>
        <p:spPr>
          <a:xfrm>
            <a:off x="544875" y="557150"/>
            <a:ext cx="6711850" cy="3606000"/>
          </a:xfrm>
          <a:prstGeom prst="rect">
            <a:avLst/>
          </a:prstGeom>
          <a:noFill/>
          <a:ln>
            <a:noFill/>
          </a:ln>
        </p:spPr>
      </p:pic>
      <p:sp>
        <p:nvSpPr>
          <p:cNvPr id="273" name="Shape 273"/>
          <p:cNvSpPr txBox="1"/>
          <p:nvPr/>
        </p:nvSpPr>
        <p:spPr>
          <a:xfrm>
            <a:off x="311700" y="4482025"/>
            <a:ext cx="7512600" cy="574800"/>
          </a:xfrm>
          <a:prstGeom prst="rect">
            <a:avLst/>
          </a:prstGeom>
          <a:noFill/>
          <a:ln>
            <a:noFill/>
          </a:ln>
        </p:spPr>
        <p:txBody>
          <a:bodyPr wrap="square" lIns="91425" tIns="91425" rIns="91425" bIns="91425" anchor="t" anchorCtr="0">
            <a:noAutofit/>
          </a:bodyPr>
          <a:lstStyle/>
          <a:p>
            <a:pPr marL="914400" lvl="0" indent="-342900">
              <a:spcBef>
                <a:spcPts val="0"/>
              </a:spcBef>
              <a:buSzPts val="1800"/>
              <a:buChar char="★"/>
            </a:pPr>
            <a:r>
              <a:rPr lang="en" sz="1800" b="1"/>
              <a:t>Archive percentage depends on the popularity of URI</a:t>
            </a:r>
          </a:p>
        </p:txBody>
      </p:sp>
      <p:sp>
        <p:nvSpPr>
          <p:cNvPr id="274" name="Shape 27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Shape 279"/>
          <p:cNvPicPr preferRelativeResize="0"/>
          <p:nvPr/>
        </p:nvPicPr>
        <p:blipFill>
          <a:blip r:embed="rId3">
            <a:alphaModFix/>
          </a:blip>
          <a:stretch>
            <a:fillRect/>
          </a:stretch>
        </p:blipFill>
        <p:spPr>
          <a:xfrm>
            <a:off x="830471" y="679600"/>
            <a:ext cx="6767053" cy="3154476"/>
          </a:xfrm>
          <a:prstGeom prst="rect">
            <a:avLst/>
          </a:prstGeom>
          <a:noFill/>
          <a:ln>
            <a:noFill/>
          </a:ln>
        </p:spPr>
      </p:pic>
      <p:sp>
        <p:nvSpPr>
          <p:cNvPr id="280" name="Shape 280"/>
          <p:cNvSpPr txBox="1"/>
          <p:nvPr/>
        </p:nvSpPr>
        <p:spPr>
          <a:xfrm>
            <a:off x="403425" y="3978750"/>
            <a:ext cx="8097000" cy="978900"/>
          </a:xfrm>
          <a:prstGeom prst="rect">
            <a:avLst/>
          </a:prstGeom>
          <a:noFill/>
          <a:ln>
            <a:noFill/>
          </a:ln>
        </p:spPr>
        <p:txBody>
          <a:bodyPr wrap="square" lIns="91425" tIns="91425" rIns="91425" bIns="91425" anchor="t" anchorCtr="0">
            <a:noAutofit/>
          </a:bodyPr>
          <a:lstStyle/>
          <a:p>
            <a:pPr marL="457200" lvl="0" indent="-342900" rtl="0">
              <a:spcBef>
                <a:spcPts val="0"/>
              </a:spcBef>
              <a:spcAft>
                <a:spcPts val="1600"/>
              </a:spcAft>
              <a:buClr>
                <a:schemeClr val="dk2"/>
              </a:buClr>
              <a:buSzPts val="1800"/>
              <a:buChar char="❖"/>
            </a:pPr>
            <a:r>
              <a:rPr lang="en" sz="1800">
                <a:solidFill>
                  <a:schemeClr val="dk2"/>
                </a:solidFill>
              </a:rPr>
              <a:t>Applications like </a:t>
            </a:r>
            <a:r>
              <a:rPr lang="en" sz="1800" b="1">
                <a:solidFill>
                  <a:schemeClr val="dk2"/>
                </a:solidFill>
              </a:rPr>
              <a:t>Memento Aggregator </a:t>
            </a:r>
            <a:r>
              <a:rPr lang="en" sz="1800">
                <a:solidFill>
                  <a:schemeClr val="dk2"/>
                </a:solidFill>
              </a:rPr>
              <a:t>requires profiles to be built  for each Web Archives </a:t>
            </a:r>
          </a:p>
        </p:txBody>
      </p:sp>
      <p:sp>
        <p:nvSpPr>
          <p:cNvPr id="281" name="Shape 28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29</a:t>
            </a:fld>
            <a:endParaRPr lang="en"/>
          </a:p>
        </p:txBody>
      </p:sp>
      <p:sp>
        <p:nvSpPr>
          <p:cNvPr id="282" name="Shape 282"/>
          <p:cNvSpPr txBox="1">
            <a:spLocks noGrp="1"/>
          </p:cNvSpPr>
          <p:nvPr>
            <p:ph type="title"/>
          </p:nvPr>
        </p:nvSpPr>
        <p:spPr>
          <a:xfrm>
            <a:off x="116750" y="0"/>
            <a:ext cx="8520600" cy="572700"/>
          </a:xfrm>
          <a:prstGeom prst="rect">
            <a:avLst/>
          </a:prstGeom>
        </p:spPr>
        <p:txBody>
          <a:bodyPr wrap="square" lIns="91425" tIns="91425" rIns="91425" bIns="91425" anchor="t" anchorCtr="0">
            <a:noAutofit/>
          </a:bodyPr>
          <a:lstStyle/>
          <a:p>
            <a:pPr marL="0" lvl="0" indent="0" rtl="0">
              <a:spcBef>
                <a:spcPts val="0"/>
              </a:spcBef>
              <a:buNone/>
            </a:pPr>
            <a:r>
              <a:rPr lang="en" b="1"/>
              <a:t>Distribution of Archived Web ?</a:t>
            </a:r>
          </a:p>
        </p:txBody>
      </p:sp>
      <p:sp>
        <p:nvSpPr>
          <p:cNvPr id="283" name="Shape 283"/>
          <p:cNvSpPr txBox="1"/>
          <p:nvPr/>
        </p:nvSpPr>
        <p:spPr>
          <a:xfrm>
            <a:off x="4528675" y="788175"/>
            <a:ext cx="2369400" cy="393600"/>
          </a:xfrm>
          <a:prstGeom prst="rect">
            <a:avLst/>
          </a:prstGeom>
          <a:noFill/>
          <a:ln>
            <a:noFill/>
          </a:ln>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sz="1800" b="1">
                <a:solidFill>
                  <a:schemeClr val="dk1"/>
                </a:solidFill>
              </a:rPr>
              <a:t>Where to find ?</a:t>
            </a:r>
          </a:p>
          <a:p>
            <a:pPr marL="0" lvl="0" indent="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311700" y="382200"/>
            <a:ext cx="8520600" cy="4186800"/>
          </a:xfrm>
          <a:prstGeom prst="rect">
            <a:avLst/>
          </a:prstGeom>
        </p:spPr>
        <p:txBody>
          <a:bodyPr wrap="square" lIns="91425" tIns="91425" rIns="91425" bIns="91425" anchor="t" anchorCtr="0">
            <a:noAutofit/>
          </a:bodyPr>
          <a:lstStyle/>
          <a:p>
            <a:pPr marL="457200" lvl="0" indent="-342900" rtl="0">
              <a:lnSpc>
                <a:spcPct val="200000"/>
              </a:lnSpc>
              <a:spcBef>
                <a:spcPts val="0"/>
              </a:spcBef>
              <a:buSzPts val="1800"/>
              <a:buChar char="❖"/>
            </a:pPr>
            <a:r>
              <a:rPr lang="en"/>
              <a:t>Limited and non standard APIs</a:t>
            </a:r>
          </a:p>
          <a:p>
            <a:pPr marL="0" lvl="0" indent="0">
              <a:spcBef>
                <a:spcPts val="0"/>
              </a:spcBef>
              <a:buNone/>
            </a:pPr>
            <a:endParaRPr sz="2800">
              <a:solidFill>
                <a:schemeClr val="dk1"/>
              </a:solidFill>
            </a:endParaRPr>
          </a:p>
          <a:p>
            <a:pPr marL="0" lvl="0" indent="0">
              <a:spcBef>
                <a:spcPts val="0"/>
              </a:spcBef>
              <a:buNone/>
            </a:pPr>
            <a:endParaRPr/>
          </a:p>
        </p:txBody>
      </p:sp>
      <p:pic>
        <p:nvPicPr>
          <p:cNvPr id="69" name="Shape 69"/>
          <p:cNvPicPr preferRelativeResize="0"/>
          <p:nvPr/>
        </p:nvPicPr>
        <p:blipFill>
          <a:blip r:embed="rId3">
            <a:alphaModFix/>
          </a:blip>
          <a:stretch>
            <a:fillRect/>
          </a:stretch>
        </p:blipFill>
        <p:spPr>
          <a:xfrm>
            <a:off x="770150" y="1248850"/>
            <a:ext cx="4879850" cy="1912375"/>
          </a:xfrm>
          <a:prstGeom prst="rect">
            <a:avLst/>
          </a:prstGeom>
          <a:noFill/>
          <a:ln>
            <a:noFill/>
          </a:ln>
        </p:spPr>
      </p:pic>
      <p:sp>
        <p:nvSpPr>
          <p:cNvPr id="70" name="Shape 70"/>
          <p:cNvSpPr txBox="1"/>
          <p:nvPr/>
        </p:nvSpPr>
        <p:spPr>
          <a:xfrm>
            <a:off x="770150" y="994050"/>
            <a:ext cx="5129100" cy="332400"/>
          </a:xfrm>
          <a:prstGeom prst="rect">
            <a:avLst/>
          </a:prstGeom>
          <a:noFill/>
          <a:ln>
            <a:noFill/>
          </a:ln>
        </p:spPr>
        <p:txBody>
          <a:bodyPr wrap="square" lIns="91425" tIns="91425" rIns="91425" bIns="91425" anchor="t" anchorCtr="0">
            <a:noAutofit/>
          </a:bodyPr>
          <a:lstStyle/>
          <a:p>
            <a:pPr marL="0" lvl="0" indent="0">
              <a:spcBef>
                <a:spcPts val="0"/>
              </a:spcBef>
              <a:buNone/>
            </a:pPr>
            <a:r>
              <a:rPr lang="en" sz="1100" b="1"/>
              <a:t>Wayback Availability JSON API</a:t>
            </a:r>
          </a:p>
        </p:txBody>
      </p:sp>
      <p:pic>
        <p:nvPicPr>
          <p:cNvPr id="71" name="Shape 71"/>
          <p:cNvPicPr preferRelativeResize="0"/>
          <p:nvPr/>
        </p:nvPicPr>
        <p:blipFill>
          <a:blip r:embed="rId4">
            <a:alphaModFix/>
          </a:blip>
          <a:stretch>
            <a:fillRect/>
          </a:stretch>
        </p:blipFill>
        <p:spPr>
          <a:xfrm>
            <a:off x="3110100" y="3161225"/>
            <a:ext cx="5524500" cy="1238250"/>
          </a:xfrm>
          <a:prstGeom prst="rect">
            <a:avLst/>
          </a:prstGeom>
          <a:noFill/>
          <a:ln>
            <a:noFill/>
          </a:ln>
        </p:spPr>
      </p:pic>
      <p:sp>
        <p:nvSpPr>
          <p:cNvPr id="72" name="Shape 72"/>
          <p:cNvSpPr txBox="1"/>
          <p:nvPr/>
        </p:nvSpPr>
        <p:spPr>
          <a:xfrm>
            <a:off x="3307800" y="4399475"/>
            <a:ext cx="5129100" cy="3324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100" b="1"/>
              <a:t>Wayback CDX Server API</a:t>
            </a:r>
          </a:p>
        </p:txBody>
      </p:sp>
      <p:sp>
        <p:nvSpPr>
          <p:cNvPr id="73" name="Shape 7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311700" y="111450"/>
            <a:ext cx="8520600" cy="4791600"/>
          </a:xfrm>
          <a:prstGeom prst="rect">
            <a:avLst/>
          </a:prstGeom>
        </p:spPr>
        <p:txBody>
          <a:bodyPr wrap="square" lIns="91425" tIns="91425" rIns="91425" bIns="91425" anchor="t" anchorCtr="0">
            <a:noAutofit/>
          </a:bodyPr>
          <a:lstStyle/>
          <a:p>
            <a:pPr marL="0" lvl="0" indent="0">
              <a:spcBef>
                <a:spcPts val="0"/>
              </a:spcBef>
              <a:buNone/>
            </a:pPr>
            <a:r>
              <a:rPr lang="en"/>
              <a:t> DATASET </a:t>
            </a:r>
          </a:p>
          <a:p>
            <a:pPr marL="0" lvl="0" indent="0">
              <a:spcBef>
                <a:spcPts val="0"/>
              </a:spcBef>
              <a:buNone/>
            </a:pPr>
            <a:r>
              <a:rPr lang="en"/>
              <a:t>	</a:t>
            </a:r>
          </a:p>
        </p:txBody>
      </p:sp>
      <p:pic>
        <p:nvPicPr>
          <p:cNvPr id="289" name="Shape 289"/>
          <p:cNvPicPr preferRelativeResize="0"/>
          <p:nvPr/>
        </p:nvPicPr>
        <p:blipFill>
          <a:blip r:embed="rId3">
            <a:alphaModFix/>
          </a:blip>
          <a:stretch>
            <a:fillRect/>
          </a:stretch>
        </p:blipFill>
        <p:spPr>
          <a:xfrm>
            <a:off x="1573575" y="573213"/>
            <a:ext cx="3645775" cy="4172675"/>
          </a:xfrm>
          <a:prstGeom prst="rect">
            <a:avLst/>
          </a:prstGeom>
          <a:noFill/>
          <a:ln>
            <a:noFill/>
          </a:ln>
        </p:spPr>
      </p:pic>
      <p:sp>
        <p:nvSpPr>
          <p:cNvPr id="290" name="Shape 2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30</a:t>
            </a:fld>
            <a:endParaRPr lang="e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311700" y="416850"/>
            <a:ext cx="8520600" cy="41520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Profiles built for Web archives with characteristics below </a:t>
            </a:r>
          </a:p>
          <a:p>
            <a:pPr marL="914400" lvl="1" indent="-317500" rtl="0">
              <a:spcBef>
                <a:spcPts val="0"/>
              </a:spcBef>
              <a:spcAft>
                <a:spcPts val="0"/>
              </a:spcAft>
              <a:buSzPts val="1400"/>
              <a:buChar char="◆"/>
            </a:pPr>
            <a:r>
              <a:rPr lang="en"/>
              <a:t>Age</a:t>
            </a:r>
          </a:p>
          <a:p>
            <a:pPr marL="914400" lvl="1" indent="-317500" rtl="0">
              <a:spcBef>
                <a:spcPts val="0"/>
              </a:spcBef>
              <a:spcAft>
                <a:spcPts val="0"/>
              </a:spcAft>
              <a:buSzPts val="1400"/>
              <a:buChar char="◆"/>
            </a:pPr>
            <a:r>
              <a:rPr lang="en"/>
              <a:t>Top-level domain</a:t>
            </a:r>
          </a:p>
          <a:p>
            <a:pPr marL="914400" lvl="1" indent="-317500" rtl="0">
              <a:spcBef>
                <a:spcPts val="0"/>
              </a:spcBef>
              <a:spcAft>
                <a:spcPts val="0"/>
              </a:spcAft>
              <a:buSzPts val="1400"/>
              <a:buChar char="◆"/>
            </a:pPr>
            <a:r>
              <a:rPr lang="en"/>
              <a:t>Languages</a:t>
            </a:r>
          </a:p>
          <a:p>
            <a:pPr marL="914400" lvl="1" indent="-317500" rtl="0">
              <a:spcBef>
                <a:spcPts val="0"/>
              </a:spcBef>
              <a:buSzPts val="1400"/>
              <a:buChar char="◆"/>
            </a:pPr>
            <a:r>
              <a:rPr lang="en"/>
              <a:t>Growth rate </a:t>
            </a:r>
          </a:p>
          <a:p>
            <a:pPr marL="0" lvl="0" indent="0" rtl="0">
              <a:spcBef>
                <a:spcPts val="0"/>
              </a:spcBef>
              <a:buNone/>
            </a:pPr>
            <a:r>
              <a:rPr lang="en"/>
              <a:t>	</a:t>
            </a:r>
          </a:p>
        </p:txBody>
      </p:sp>
      <p:pic>
        <p:nvPicPr>
          <p:cNvPr id="296" name="Shape 296"/>
          <p:cNvPicPr preferRelativeResize="0"/>
          <p:nvPr/>
        </p:nvPicPr>
        <p:blipFill>
          <a:blip r:embed="rId3">
            <a:alphaModFix/>
          </a:blip>
          <a:stretch>
            <a:fillRect/>
          </a:stretch>
        </p:blipFill>
        <p:spPr>
          <a:xfrm>
            <a:off x="3194518" y="919050"/>
            <a:ext cx="5637783" cy="4152000"/>
          </a:xfrm>
          <a:prstGeom prst="rect">
            <a:avLst/>
          </a:prstGeom>
          <a:noFill/>
          <a:ln>
            <a:noFill/>
          </a:ln>
        </p:spPr>
      </p:pic>
      <p:sp>
        <p:nvSpPr>
          <p:cNvPr id="297" name="Shape 29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31</a:t>
            </a:fld>
            <a:endParaRPr lang="e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311700" y="159400"/>
            <a:ext cx="8477700" cy="4890300"/>
          </a:xfrm>
          <a:prstGeom prst="rect">
            <a:avLst/>
          </a:prstGeom>
        </p:spPr>
        <p:txBody>
          <a:bodyPr wrap="square" lIns="91425" tIns="91425" rIns="91425" bIns="91425" anchor="t" anchorCtr="0">
            <a:noAutofit/>
          </a:bodyPr>
          <a:lstStyle/>
          <a:p>
            <a:pPr marL="0" lvl="0" indent="0">
              <a:spcBef>
                <a:spcPts val="0"/>
              </a:spcBef>
              <a:buNone/>
            </a:pPr>
            <a:r>
              <a:rPr lang="en"/>
              <a:t>		</a:t>
            </a:r>
            <a:r>
              <a:rPr lang="en" b="1"/>
              <a:t>TLD Coverage </a:t>
            </a:r>
          </a:p>
        </p:txBody>
      </p:sp>
      <p:pic>
        <p:nvPicPr>
          <p:cNvPr id="303" name="Shape 303"/>
          <p:cNvPicPr preferRelativeResize="0"/>
          <p:nvPr/>
        </p:nvPicPr>
        <p:blipFill>
          <a:blip r:embed="rId3">
            <a:alphaModFix/>
          </a:blip>
          <a:stretch>
            <a:fillRect/>
          </a:stretch>
        </p:blipFill>
        <p:spPr>
          <a:xfrm>
            <a:off x="1073075" y="734100"/>
            <a:ext cx="6849099" cy="4315675"/>
          </a:xfrm>
          <a:prstGeom prst="rect">
            <a:avLst/>
          </a:prstGeom>
          <a:noFill/>
          <a:ln>
            <a:noFill/>
          </a:ln>
        </p:spPr>
      </p:pic>
      <p:sp>
        <p:nvSpPr>
          <p:cNvPr id="304" name="Shape 3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32</a:t>
            </a:fld>
            <a:endParaRPr lang="e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311700" y="165600"/>
            <a:ext cx="8520600" cy="4812300"/>
          </a:xfrm>
          <a:prstGeom prst="rect">
            <a:avLst/>
          </a:prstGeom>
        </p:spPr>
        <p:txBody>
          <a:bodyPr wrap="square" lIns="91425" tIns="91425" rIns="91425" bIns="91425" anchor="t" anchorCtr="0">
            <a:noAutofit/>
          </a:bodyPr>
          <a:lstStyle/>
          <a:p>
            <a:pPr marL="0" lvl="0" indent="0">
              <a:spcBef>
                <a:spcPts val="0"/>
              </a:spcBef>
              <a:buNone/>
            </a:pPr>
            <a:r>
              <a:rPr lang="en"/>
              <a:t> </a:t>
            </a:r>
            <a:r>
              <a:rPr lang="en" sz="2400" b="1"/>
              <a:t>Web Archive Selection Evaluation</a:t>
            </a:r>
            <a:r>
              <a:rPr lang="en"/>
              <a:t> </a:t>
            </a:r>
          </a:p>
        </p:txBody>
      </p:sp>
      <p:pic>
        <p:nvPicPr>
          <p:cNvPr id="310" name="Shape 310"/>
          <p:cNvPicPr preferRelativeResize="0"/>
          <p:nvPr/>
        </p:nvPicPr>
        <p:blipFill>
          <a:blip r:embed="rId3">
            <a:alphaModFix/>
          </a:blip>
          <a:stretch>
            <a:fillRect/>
          </a:stretch>
        </p:blipFill>
        <p:spPr>
          <a:xfrm>
            <a:off x="591175" y="656699"/>
            <a:ext cx="7656775" cy="3255825"/>
          </a:xfrm>
          <a:prstGeom prst="rect">
            <a:avLst/>
          </a:prstGeom>
          <a:noFill/>
          <a:ln>
            <a:noFill/>
          </a:ln>
        </p:spPr>
      </p:pic>
      <p:sp>
        <p:nvSpPr>
          <p:cNvPr id="311" name="Shape 311"/>
          <p:cNvSpPr txBox="1"/>
          <p:nvPr/>
        </p:nvSpPr>
        <p:spPr>
          <a:xfrm>
            <a:off x="591175" y="4013075"/>
            <a:ext cx="6936900" cy="453300"/>
          </a:xfrm>
          <a:prstGeom prst="rect">
            <a:avLst/>
          </a:prstGeom>
          <a:noFill/>
          <a:ln>
            <a:noFill/>
          </a:ln>
        </p:spPr>
        <p:txBody>
          <a:bodyPr wrap="square" lIns="91425" tIns="91425" rIns="91425" bIns="91425" anchor="t" anchorCtr="0">
            <a:noAutofit/>
          </a:bodyPr>
          <a:lstStyle/>
          <a:p>
            <a:pPr marL="0" lvl="0" indent="0">
              <a:spcBef>
                <a:spcPts val="0"/>
              </a:spcBef>
              <a:buNone/>
            </a:pPr>
            <a:r>
              <a:rPr lang="en"/>
              <a:t>Total number of Archives under consideration </a:t>
            </a:r>
            <a:r>
              <a:rPr lang="en" b="1"/>
              <a:t>N =15</a:t>
            </a:r>
          </a:p>
        </p:txBody>
      </p:sp>
      <p:sp>
        <p:nvSpPr>
          <p:cNvPr id="312" name="Shape 3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33</a:t>
            </a:fld>
            <a:endParaRPr lang="e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11700" y="124875"/>
            <a:ext cx="8520600" cy="572700"/>
          </a:xfrm>
          <a:prstGeom prst="rect">
            <a:avLst/>
          </a:prstGeom>
        </p:spPr>
        <p:txBody>
          <a:bodyPr wrap="square" lIns="91425" tIns="91425" rIns="91425" bIns="91425" anchor="t" anchorCtr="0">
            <a:noAutofit/>
          </a:bodyPr>
          <a:lstStyle/>
          <a:p>
            <a:pPr marL="0" lvl="0" indent="0">
              <a:spcBef>
                <a:spcPts val="0"/>
              </a:spcBef>
              <a:buNone/>
            </a:pPr>
            <a:r>
              <a:rPr lang="en"/>
              <a:t>CONTRIBUTIONS</a:t>
            </a:r>
          </a:p>
        </p:txBody>
      </p:sp>
      <p:sp>
        <p:nvSpPr>
          <p:cNvPr id="318" name="Shape 318"/>
          <p:cNvSpPr txBox="1">
            <a:spLocks noGrp="1"/>
          </p:cNvSpPr>
          <p:nvPr>
            <p:ph type="body" idx="1"/>
          </p:nvPr>
        </p:nvSpPr>
        <p:spPr>
          <a:xfrm>
            <a:off x="213425" y="697575"/>
            <a:ext cx="8619000" cy="4313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These set of API altogether called ArcSystem is the contribution in this research.</a:t>
            </a:r>
          </a:p>
          <a:p>
            <a:pPr marL="457200" lvl="0" indent="-342900" rtl="0">
              <a:spcBef>
                <a:spcPts val="0"/>
              </a:spcBef>
              <a:spcAft>
                <a:spcPts val="0"/>
              </a:spcAft>
              <a:buSzPts val="1800"/>
              <a:buChar char="❖"/>
            </a:pPr>
            <a:r>
              <a:rPr lang="en"/>
              <a:t>Each of the API being fit in one of the layers of Webarchive pyramid model</a:t>
            </a:r>
          </a:p>
          <a:p>
            <a:pPr marL="914400" lvl="0" indent="-342900" rtl="0">
              <a:spcBef>
                <a:spcPts val="0"/>
              </a:spcBef>
              <a:spcAft>
                <a:spcPts val="0"/>
              </a:spcAft>
              <a:buSzPts val="1800"/>
              <a:buChar char="➔"/>
            </a:pPr>
            <a:r>
              <a:rPr lang="en" b="1"/>
              <a:t>ArcContent </a:t>
            </a:r>
            <a:r>
              <a:rPr lang="en"/>
              <a:t>in Content Layer:  Supports Webarchive interface with predefined filter</a:t>
            </a:r>
          </a:p>
          <a:p>
            <a:pPr marL="914400" lvl="0" indent="-342900" rtl="0">
              <a:spcBef>
                <a:spcPts val="0"/>
              </a:spcBef>
              <a:spcAft>
                <a:spcPts val="0"/>
              </a:spcAft>
              <a:buSzPts val="1800"/>
              <a:buChar char="➔"/>
            </a:pPr>
            <a:r>
              <a:rPr lang="en" b="1"/>
              <a:t>ArcLink </a:t>
            </a:r>
            <a:r>
              <a:rPr lang="en"/>
              <a:t>in Metadata Layer: Extracts, preserve and exposes temporal web graph</a:t>
            </a:r>
          </a:p>
          <a:p>
            <a:pPr marL="914400" lvl="0" indent="-342900" rtl="0">
              <a:spcBef>
                <a:spcPts val="0"/>
              </a:spcBef>
              <a:spcAft>
                <a:spcPts val="0"/>
              </a:spcAft>
              <a:buSzPts val="1800"/>
              <a:buChar char="➔"/>
            </a:pPr>
            <a:r>
              <a:rPr lang="en" b="1"/>
              <a:t>ArcThumb </a:t>
            </a:r>
            <a:r>
              <a:rPr lang="en"/>
              <a:t>in Metadata: Summarize the whole Timemap with few thumbnails</a:t>
            </a:r>
          </a:p>
          <a:p>
            <a:pPr marL="914400" lvl="0" indent="-342900" rtl="0">
              <a:spcBef>
                <a:spcPts val="0"/>
              </a:spcBef>
              <a:spcAft>
                <a:spcPts val="0"/>
              </a:spcAft>
              <a:buSzPts val="1800"/>
              <a:buChar char="➔"/>
            </a:pPr>
            <a:r>
              <a:rPr lang="en" b="1"/>
              <a:t>URI-lookup </a:t>
            </a:r>
            <a:r>
              <a:rPr lang="en"/>
              <a:t>in the web archive is extended to include the HTTP redirection status code</a:t>
            </a:r>
          </a:p>
          <a:p>
            <a:pPr marL="914400" lvl="0" indent="-342900" rtl="0">
              <a:spcBef>
                <a:spcPts val="0"/>
              </a:spcBef>
              <a:buSzPts val="1800"/>
              <a:buChar char="➔"/>
            </a:pPr>
            <a:r>
              <a:rPr lang="en" b="1"/>
              <a:t>Web Archive Profiles</a:t>
            </a:r>
            <a:r>
              <a:rPr lang="en"/>
              <a:t> are built which makes the distributed search application like Memento Aggregator very efficient </a:t>
            </a:r>
          </a:p>
          <a:p>
            <a:pPr marL="0" lvl="0" indent="0">
              <a:spcBef>
                <a:spcPts val="0"/>
              </a:spcBef>
              <a:buNone/>
            </a:pPr>
            <a:endParaRPr/>
          </a:p>
        </p:txBody>
      </p:sp>
      <p:sp>
        <p:nvSpPr>
          <p:cNvPr id="319" name="Shape 3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34</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580900" y="295750"/>
            <a:ext cx="4177425" cy="4589874"/>
          </a:xfrm>
          <a:prstGeom prst="rect">
            <a:avLst/>
          </a:prstGeom>
          <a:noFill/>
          <a:ln>
            <a:noFill/>
          </a:ln>
        </p:spPr>
      </p:pic>
      <p:sp>
        <p:nvSpPr>
          <p:cNvPr id="79" name="Shape 79"/>
          <p:cNvSpPr txBox="1"/>
          <p:nvPr/>
        </p:nvSpPr>
        <p:spPr>
          <a:xfrm>
            <a:off x="516350" y="4817025"/>
            <a:ext cx="4306500" cy="326400"/>
          </a:xfrm>
          <a:prstGeom prst="rect">
            <a:avLst/>
          </a:prstGeom>
          <a:noFill/>
          <a:ln>
            <a:noFill/>
          </a:ln>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b="1">
                <a:solidFill>
                  <a:schemeClr val="dk1"/>
                </a:solidFill>
              </a:rPr>
              <a:t>4-layered web archive services pyramid model</a:t>
            </a:r>
          </a:p>
        </p:txBody>
      </p:sp>
      <p:pic>
        <p:nvPicPr>
          <p:cNvPr id="80" name="Shape 80"/>
          <p:cNvPicPr preferRelativeResize="0"/>
          <p:nvPr/>
        </p:nvPicPr>
        <p:blipFill>
          <a:blip r:embed="rId4">
            <a:alphaModFix/>
          </a:blip>
          <a:stretch>
            <a:fillRect/>
          </a:stretch>
        </p:blipFill>
        <p:spPr>
          <a:xfrm>
            <a:off x="4758325" y="662588"/>
            <a:ext cx="3810000" cy="4342325"/>
          </a:xfrm>
          <a:prstGeom prst="rect">
            <a:avLst/>
          </a:prstGeom>
          <a:noFill/>
          <a:ln>
            <a:noFill/>
          </a:ln>
        </p:spPr>
      </p:pic>
      <p:sp>
        <p:nvSpPr>
          <p:cNvPr id="81" name="Shape 81"/>
          <p:cNvSpPr txBox="1">
            <a:spLocks noGrp="1"/>
          </p:cNvSpPr>
          <p:nvPr>
            <p:ph type="title"/>
          </p:nvPr>
        </p:nvSpPr>
        <p:spPr>
          <a:xfrm>
            <a:off x="516350" y="0"/>
            <a:ext cx="8520600" cy="572700"/>
          </a:xfrm>
          <a:prstGeom prst="rect">
            <a:avLst/>
          </a:prstGeom>
        </p:spPr>
        <p:txBody>
          <a:bodyPr wrap="square" lIns="91425" tIns="91425" rIns="91425" bIns="91425" anchor="t" anchorCtr="0">
            <a:noAutofit/>
          </a:bodyPr>
          <a:lstStyle/>
          <a:p>
            <a:pPr marL="0" lvl="0" indent="0" rtl="0">
              <a:spcBef>
                <a:spcPts val="0"/>
              </a:spcBef>
              <a:buNone/>
            </a:pPr>
            <a:r>
              <a:rPr lang="en"/>
              <a:t>Web Archiving Service Framework - </a:t>
            </a:r>
            <a:r>
              <a:rPr lang="en" b="1"/>
              <a:t>ArcSys</a:t>
            </a:r>
          </a:p>
        </p:txBody>
      </p:sp>
      <p:sp>
        <p:nvSpPr>
          <p:cNvPr id="82" name="Shape 8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175200"/>
            <a:ext cx="8520600" cy="479100"/>
          </a:xfrm>
          <a:prstGeom prst="rect">
            <a:avLst/>
          </a:prstGeom>
        </p:spPr>
        <p:txBody>
          <a:bodyPr wrap="square" lIns="91425" tIns="91425" rIns="91425" bIns="91425" anchor="t" anchorCtr="0">
            <a:noAutofit/>
          </a:bodyPr>
          <a:lstStyle/>
          <a:p>
            <a:pPr marL="0" lvl="0" indent="0">
              <a:spcBef>
                <a:spcPts val="0"/>
              </a:spcBef>
              <a:buNone/>
            </a:pPr>
            <a:r>
              <a:rPr lang="en"/>
              <a:t>Data Sets Used </a:t>
            </a:r>
          </a:p>
        </p:txBody>
      </p:sp>
      <p:pic>
        <p:nvPicPr>
          <p:cNvPr id="88" name="Shape 88"/>
          <p:cNvPicPr preferRelativeResize="0"/>
          <p:nvPr/>
        </p:nvPicPr>
        <p:blipFill>
          <a:blip r:embed="rId3">
            <a:alphaModFix/>
          </a:blip>
          <a:stretch>
            <a:fillRect/>
          </a:stretch>
        </p:blipFill>
        <p:spPr>
          <a:xfrm>
            <a:off x="202375" y="1087352"/>
            <a:ext cx="3095625" cy="1725550"/>
          </a:xfrm>
          <a:prstGeom prst="rect">
            <a:avLst/>
          </a:prstGeom>
          <a:noFill/>
          <a:ln>
            <a:noFill/>
          </a:ln>
        </p:spPr>
      </p:pic>
      <p:pic>
        <p:nvPicPr>
          <p:cNvPr id="89" name="Shape 89"/>
          <p:cNvPicPr preferRelativeResize="0"/>
          <p:nvPr/>
        </p:nvPicPr>
        <p:blipFill>
          <a:blip r:embed="rId4">
            <a:alphaModFix/>
          </a:blip>
          <a:stretch>
            <a:fillRect/>
          </a:stretch>
        </p:blipFill>
        <p:spPr>
          <a:xfrm>
            <a:off x="3625600" y="1369500"/>
            <a:ext cx="5365850" cy="3210075"/>
          </a:xfrm>
          <a:prstGeom prst="rect">
            <a:avLst/>
          </a:prstGeom>
          <a:noFill/>
          <a:ln>
            <a:noFill/>
          </a:ln>
        </p:spPr>
      </p:pic>
      <p:sp>
        <p:nvSpPr>
          <p:cNvPr id="90" name="Shape 90"/>
          <p:cNvSpPr txBox="1"/>
          <p:nvPr/>
        </p:nvSpPr>
        <p:spPr>
          <a:xfrm>
            <a:off x="3521825" y="4418450"/>
            <a:ext cx="5787300" cy="556500"/>
          </a:xfrm>
          <a:prstGeom prst="rect">
            <a:avLst/>
          </a:prstGeom>
          <a:noFill/>
          <a:ln>
            <a:noFill/>
          </a:ln>
        </p:spPr>
        <p:txBody>
          <a:bodyPr wrap="square" lIns="91425" tIns="91425" rIns="91425" bIns="91425" anchor="t" anchorCtr="0">
            <a:noAutofit/>
          </a:bodyPr>
          <a:lstStyle/>
          <a:p>
            <a:pPr marL="457200" lvl="0" indent="-317500">
              <a:spcBef>
                <a:spcPts val="0"/>
              </a:spcBef>
              <a:buSzPts val="1400"/>
              <a:buChar char="❖"/>
            </a:pPr>
            <a:r>
              <a:rPr lang="en" b="1"/>
              <a:t>TimeMap distribution through the time for F500 collection listed in 2013</a:t>
            </a:r>
          </a:p>
        </p:txBody>
      </p:sp>
      <p:sp>
        <p:nvSpPr>
          <p:cNvPr id="91" name="Shape 91"/>
          <p:cNvSpPr txBox="1"/>
          <p:nvPr/>
        </p:nvSpPr>
        <p:spPr>
          <a:xfrm>
            <a:off x="202375" y="890400"/>
            <a:ext cx="4411800" cy="479100"/>
          </a:xfrm>
          <a:prstGeom prst="rect">
            <a:avLst/>
          </a:prstGeom>
          <a:noFill/>
          <a:ln>
            <a:noFill/>
          </a:ln>
        </p:spPr>
        <p:txBody>
          <a:bodyPr wrap="square" lIns="91425" tIns="91425" rIns="91425" bIns="91425" anchor="t" anchorCtr="0">
            <a:noAutofit/>
          </a:bodyPr>
          <a:lstStyle/>
          <a:p>
            <a:pPr marL="457200" lvl="0" indent="-317500">
              <a:spcBef>
                <a:spcPts val="0"/>
              </a:spcBef>
              <a:buSzPts val="1400"/>
              <a:buChar char="❖"/>
            </a:pPr>
            <a:r>
              <a:rPr lang="en" b="1"/>
              <a:t>IIPC 2010 Winter Olympics Collection</a:t>
            </a:r>
          </a:p>
        </p:txBody>
      </p:sp>
      <p:sp>
        <p:nvSpPr>
          <p:cNvPr id="92" name="Shape 9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5</a:t>
            </a:fld>
            <a:endParaRPr lang="en"/>
          </a:p>
        </p:txBody>
      </p:sp>
      <p:sp>
        <p:nvSpPr>
          <p:cNvPr id="93" name="Shape 93"/>
          <p:cNvSpPr txBox="1"/>
          <p:nvPr/>
        </p:nvSpPr>
        <p:spPr>
          <a:xfrm>
            <a:off x="115900" y="3703050"/>
            <a:ext cx="3509700" cy="393600"/>
          </a:xfrm>
          <a:prstGeom prst="rect">
            <a:avLst/>
          </a:prstGeom>
          <a:noFill/>
          <a:ln>
            <a:noFill/>
          </a:ln>
        </p:spPr>
        <p:txBody>
          <a:bodyPr wrap="square" lIns="91425" tIns="91425" rIns="91425" bIns="91425" anchor="t" anchorCtr="0">
            <a:noAutofit/>
          </a:bodyPr>
          <a:lstStyle/>
          <a:p>
            <a:pPr marL="457200" lvl="0" indent="-317500">
              <a:spcBef>
                <a:spcPts val="0"/>
              </a:spcBef>
              <a:buSzPts val="1400"/>
              <a:buChar char="❖"/>
            </a:pPr>
            <a:r>
              <a:rPr lang="en" b="1"/>
              <a:t>DMOZ URI Collection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148725"/>
            <a:ext cx="8520600" cy="517200"/>
          </a:xfrm>
          <a:prstGeom prst="rect">
            <a:avLst/>
          </a:prstGeom>
        </p:spPr>
        <p:txBody>
          <a:bodyPr wrap="square" lIns="91425" tIns="91425" rIns="91425" bIns="91425" anchor="t" anchorCtr="0">
            <a:noAutofit/>
          </a:bodyPr>
          <a:lstStyle/>
          <a:p>
            <a:pPr marL="0" lvl="0" indent="0">
              <a:spcBef>
                <a:spcPts val="0"/>
              </a:spcBef>
              <a:buNone/>
            </a:pPr>
            <a:r>
              <a:rPr lang="en" sz="3000"/>
              <a:t>CONTENT SERVICE	  </a:t>
            </a:r>
            <a:r>
              <a:rPr lang="en" sz="2400" b="1"/>
              <a:t>ArcContent</a:t>
            </a:r>
          </a:p>
        </p:txBody>
      </p:sp>
      <p:sp>
        <p:nvSpPr>
          <p:cNvPr id="99" name="Shape 99"/>
          <p:cNvSpPr txBox="1">
            <a:spLocks noGrp="1"/>
          </p:cNvSpPr>
          <p:nvPr>
            <p:ph type="body" idx="1"/>
          </p:nvPr>
        </p:nvSpPr>
        <p:spPr>
          <a:xfrm>
            <a:off x="227050" y="665925"/>
            <a:ext cx="8520600" cy="45306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SzPts val="1800"/>
              <a:buChar char="➔"/>
            </a:pPr>
            <a:r>
              <a:rPr lang="en"/>
              <a:t>Main Responsibility is to retrieve the actual archived content </a:t>
            </a:r>
          </a:p>
          <a:p>
            <a:pPr marL="457200" lvl="0" indent="-342900" rtl="0">
              <a:lnSpc>
                <a:spcPct val="200000"/>
              </a:lnSpc>
              <a:spcBef>
                <a:spcPts val="0"/>
              </a:spcBef>
              <a:buSzPts val="1800"/>
              <a:buChar char="➔"/>
            </a:pPr>
            <a:r>
              <a:rPr lang="en"/>
              <a:t>3 types of responses </a:t>
            </a:r>
            <a:r>
              <a:rPr lang="en" i="1"/>
              <a:t>Raw</a:t>
            </a:r>
            <a:r>
              <a:rPr lang="en"/>
              <a:t>, </a:t>
            </a:r>
            <a:r>
              <a:rPr lang="en" i="1"/>
              <a:t>Modified &amp;</a:t>
            </a:r>
            <a:r>
              <a:rPr lang="en"/>
              <a:t> </a:t>
            </a:r>
            <a:r>
              <a:rPr lang="en" i="1"/>
              <a:t>Extracted </a:t>
            </a:r>
          </a:p>
        </p:txBody>
      </p:sp>
      <p:pic>
        <p:nvPicPr>
          <p:cNvPr id="100" name="Shape 100"/>
          <p:cNvPicPr preferRelativeResize="0"/>
          <p:nvPr/>
        </p:nvPicPr>
        <p:blipFill>
          <a:blip r:embed="rId3">
            <a:alphaModFix/>
          </a:blip>
          <a:stretch>
            <a:fillRect/>
          </a:stretch>
        </p:blipFill>
        <p:spPr>
          <a:xfrm>
            <a:off x="860912" y="1598100"/>
            <a:ext cx="5142425" cy="830769"/>
          </a:xfrm>
          <a:prstGeom prst="rect">
            <a:avLst/>
          </a:prstGeom>
          <a:noFill/>
          <a:ln>
            <a:noFill/>
          </a:ln>
        </p:spPr>
      </p:pic>
      <p:pic>
        <p:nvPicPr>
          <p:cNvPr id="101" name="Shape 101"/>
          <p:cNvPicPr preferRelativeResize="0"/>
          <p:nvPr/>
        </p:nvPicPr>
        <p:blipFill>
          <a:blip r:embed="rId4">
            <a:alphaModFix/>
          </a:blip>
          <a:stretch>
            <a:fillRect/>
          </a:stretch>
        </p:blipFill>
        <p:spPr>
          <a:xfrm>
            <a:off x="860925" y="2497675"/>
            <a:ext cx="5219476" cy="2645825"/>
          </a:xfrm>
          <a:prstGeom prst="rect">
            <a:avLst/>
          </a:prstGeom>
          <a:noFill/>
          <a:ln>
            <a:noFill/>
          </a:ln>
        </p:spPr>
      </p:pic>
      <p:sp>
        <p:nvSpPr>
          <p:cNvPr id="102" name="Shape 10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311700" y="586025"/>
            <a:ext cx="8520600" cy="3741900"/>
          </a:xfrm>
          <a:prstGeom prst="rect">
            <a:avLst/>
          </a:prstGeom>
        </p:spPr>
        <p:txBody>
          <a:bodyPr wrap="square" lIns="91425" tIns="91425" rIns="91425" bIns="91425" anchor="t" anchorCtr="0">
            <a:noAutofit/>
          </a:bodyPr>
          <a:lstStyle/>
          <a:p>
            <a:pPr marL="0" lvl="0" indent="0">
              <a:spcBef>
                <a:spcPts val="0"/>
              </a:spcBef>
              <a:buNone/>
            </a:pPr>
            <a:r>
              <a:rPr lang="en" sz="2400" b="1"/>
              <a:t>Operations for Extracted Response :</a:t>
            </a:r>
          </a:p>
          <a:p>
            <a:pPr marL="457200" lvl="0" indent="-342900" rtl="0">
              <a:spcBef>
                <a:spcPts val="0"/>
              </a:spcBef>
              <a:buSzPts val="1800"/>
              <a:buChar char="●"/>
            </a:pPr>
            <a:r>
              <a:rPr lang="en" b="1"/>
              <a:t>Term Frequency of Content </a:t>
            </a:r>
          </a:p>
          <a:p>
            <a:pPr marL="0" lvl="0" indent="0" rtl="0">
              <a:spcBef>
                <a:spcPts val="0"/>
              </a:spcBef>
              <a:buNone/>
            </a:pPr>
            <a:endParaRPr sz="2400" b="1"/>
          </a:p>
          <a:p>
            <a:pPr marL="0" lvl="0" indent="0" rtl="0">
              <a:spcBef>
                <a:spcPts val="0"/>
              </a:spcBef>
              <a:buNone/>
            </a:pPr>
            <a:endParaRPr b="1"/>
          </a:p>
          <a:p>
            <a:pPr marL="457200" lvl="0" indent="-342900" rtl="0">
              <a:spcBef>
                <a:spcPts val="0"/>
              </a:spcBef>
              <a:buSzPts val="1800"/>
              <a:buChar char="●"/>
            </a:pPr>
            <a:r>
              <a:rPr lang="en" b="1"/>
              <a:t>Featured Content</a:t>
            </a:r>
          </a:p>
          <a:p>
            <a:pPr marL="0" lvl="0" indent="0" rtl="0">
              <a:spcBef>
                <a:spcPts val="0"/>
              </a:spcBef>
              <a:buNone/>
            </a:pPr>
            <a:r>
              <a:rPr lang="en" b="1"/>
              <a:t>		</a:t>
            </a:r>
          </a:p>
          <a:p>
            <a:pPr marL="0" lvl="0" indent="0" rtl="0">
              <a:spcBef>
                <a:spcPts val="0"/>
              </a:spcBef>
              <a:buNone/>
            </a:pPr>
            <a:r>
              <a:rPr lang="en" sz="2400" b="1"/>
              <a:t>	</a:t>
            </a:r>
          </a:p>
        </p:txBody>
      </p:sp>
      <p:pic>
        <p:nvPicPr>
          <p:cNvPr id="108" name="Shape 108"/>
          <p:cNvPicPr preferRelativeResize="0"/>
          <p:nvPr/>
        </p:nvPicPr>
        <p:blipFill>
          <a:blip r:embed="rId3">
            <a:alphaModFix/>
          </a:blip>
          <a:stretch>
            <a:fillRect/>
          </a:stretch>
        </p:blipFill>
        <p:spPr>
          <a:xfrm>
            <a:off x="1165100" y="1723750"/>
            <a:ext cx="7978900" cy="1076534"/>
          </a:xfrm>
          <a:prstGeom prst="rect">
            <a:avLst/>
          </a:prstGeom>
          <a:noFill/>
          <a:ln>
            <a:noFill/>
          </a:ln>
        </p:spPr>
      </p:pic>
      <p:pic>
        <p:nvPicPr>
          <p:cNvPr id="109" name="Shape 109"/>
          <p:cNvPicPr preferRelativeResize="0"/>
          <p:nvPr/>
        </p:nvPicPr>
        <p:blipFill>
          <a:blip r:embed="rId4">
            <a:alphaModFix/>
          </a:blip>
          <a:stretch>
            <a:fillRect/>
          </a:stretch>
        </p:blipFill>
        <p:spPr>
          <a:xfrm>
            <a:off x="1281875" y="3493175"/>
            <a:ext cx="7862125" cy="1152310"/>
          </a:xfrm>
          <a:prstGeom prst="rect">
            <a:avLst/>
          </a:prstGeom>
          <a:noFill/>
          <a:ln>
            <a:noFill/>
          </a:ln>
        </p:spPr>
      </p:pic>
      <p:sp>
        <p:nvSpPr>
          <p:cNvPr id="110" name="Shape 11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882225" y="660250"/>
            <a:ext cx="6529400" cy="3338000"/>
          </a:xfrm>
          <a:prstGeom prst="rect">
            <a:avLst/>
          </a:prstGeom>
          <a:noFill/>
          <a:ln>
            <a:noFill/>
          </a:ln>
        </p:spPr>
      </p:pic>
      <p:sp>
        <p:nvSpPr>
          <p:cNvPr id="116" name="Shape 116"/>
          <p:cNvSpPr txBox="1">
            <a:spLocks noGrp="1"/>
          </p:cNvSpPr>
          <p:nvPr>
            <p:ph type="body" idx="1"/>
          </p:nvPr>
        </p:nvSpPr>
        <p:spPr>
          <a:xfrm>
            <a:off x="1806375" y="4209675"/>
            <a:ext cx="4031700" cy="457200"/>
          </a:xfrm>
          <a:prstGeom prst="rect">
            <a:avLst/>
          </a:prstGeom>
        </p:spPr>
        <p:txBody>
          <a:bodyPr wrap="square" lIns="91425" tIns="91425" rIns="91425" bIns="91425" anchor="t" anchorCtr="0">
            <a:noAutofit/>
          </a:bodyPr>
          <a:lstStyle/>
          <a:p>
            <a:pPr marL="0" lvl="0" indent="0" rtl="0">
              <a:spcBef>
                <a:spcPts val="0"/>
              </a:spcBef>
              <a:buNone/>
            </a:pPr>
            <a:r>
              <a:rPr lang="en" b="1"/>
              <a:t>ArcContent Architecture Diagram</a:t>
            </a:r>
          </a:p>
        </p:txBody>
      </p:sp>
      <p:sp>
        <p:nvSpPr>
          <p:cNvPr id="117" name="Shape 11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1454675" y="171100"/>
            <a:ext cx="4274100" cy="323400"/>
          </a:xfrm>
          <a:prstGeom prst="rect">
            <a:avLst/>
          </a:prstGeom>
        </p:spPr>
        <p:txBody>
          <a:bodyPr wrap="square" lIns="91425" tIns="91425" rIns="91425" bIns="91425" anchor="t" anchorCtr="0">
            <a:noAutofit/>
          </a:bodyPr>
          <a:lstStyle/>
          <a:p>
            <a:pPr marL="0" lvl="0" indent="0">
              <a:spcBef>
                <a:spcPts val="0"/>
              </a:spcBef>
              <a:buNone/>
            </a:pPr>
            <a:r>
              <a:rPr lang="en" b="1"/>
              <a:t>ArcContent application</a:t>
            </a:r>
          </a:p>
        </p:txBody>
      </p:sp>
      <p:pic>
        <p:nvPicPr>
          <p:cNvPr id="123" name="Shape 123"/>
          <p:cNvPicPr preferRelativeResize="0"/>
          <p:nvPr/>
        </p:nvPicPr>
        <p:blipFill>
          <a:blip r:embed="rId3">
            <a:alphaModFix/>
          </a:blip>
          <a:stretch>
            <a:fillRect/>
          </a:stretch>
        </p:blipFill>
        <p:spPr>
          <a:xfrm>
            <a:off x="1454675" y="582650"/>
            <a:ext cx="5364750" cy="4560849"/>
          </a:xfrm>
          <a:prstGeom prst="rect">
            <a:avLst/>
          </a:prstGeom>
          <a:noFill/>
          <a:ln>
            <a:noFill/>
          </a:ln>
        </p:spPr>
      </p:pic>
      <p:sp>
        <p:nvSpPr>
          <p:cNvPr id="124" name="Shape 1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3381</Words>
  <PresentationFormat>On-screen Show (16:9)</PresentationFormat>
  <Paragraphs>319</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 Light</vt:lpstr>
      <vt:lpstr>WEB ARCHIVE SERVICES FRAMEWORK FOR TIGHTER INTEGRATION BETWEEN THE PAST AND PRESENT WEB</vt:lpstr>
      <vt:lpstr>Motivation</vt:lpstr>
      <vt:lpstr>Slide 3</vt:lpstr>
      <vt:lpstr>Web Archiving Service Framework - ArcSys</vt:lpstr>
      <vt:lpstr>Data Sets Used </vt:lpstr>
      <vt:lpstr>CONTENT SERVICE   ArcContent</vt:lpstr>
      <vt:lpstr>Slide 7</vt:lpstr>
      <vt:lpstr>Slide 8</vt:lpstr>
      <vt:lpstr>Slide 9</vt:lpstr>
      <vt:lpstr>METADATA SERVICE  ArcLink</vt:lpstr>
      <vt:lpstr>ArcLink cond.. Filtering   </vt:lpstr>
      <vt:lpstr>ArcLink cond.. Extraction.. Optimization techniques   </vt:lpstr>
      <vt:lpstr>ArcLink Cond.. </vt:lpstr>
      <vt:lpstr>ArcLink Cond.. Preservation &amp; Access</vt:lpstr>
      <vt:lpstr>Slide 15</vt:lpstr>
      <vt:lpstr>METADATA SERVICE  ArcThumb</vt:lpstr>
      <vt:lpstr>Slide 17</vt:lpstr>
      <vt:lpstr>Slide 18</vt:lpstr>
      <vt:lpstr>Slide 19</vt:lpstr>
      <vt:lpstr>Slide 20</vt:lpstr>
      <vt:lpstr>Slide 21</vt:lpstr>
      <vt:lpstr>Slide 22</vt:lpstr>
      <vt:lpstr>URI SERVICE</vt:lpstr>
      <vt:lpstr>Retrieval Policies :</vt:lpstr>
      <vt:lpstr>Slide 25</vt:lpstr>
      <vt:lpstr>ARCHIVE SERVICE</vt:lpstr>
      <vt:lpstr>Slide 27</vt:lpstr>
      <vt:lpstr>Slide 28</vt:lpstr>
      <vt:lpstr>Distribution of Archived Web ?</vt:lpstr>
      <vt:lpstr>Slide 30</vt:lpstr>
      <vt:lpstr>Slide 31</vt:lpstr>
      <vt:lpstr>Slide 32</vt:lpstr>
      <vt:lpstr>Slide 33</vt:lpstr>
      <vt:lpstr>CONTRIBUTIONS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ARCHIVE SERVICES FRAMEWORK FOR TIGHTER INTEGRATION BETWEEN THE PAST AND PRESENT WEB</dc:title>
  <cp:lastModifiedBy>Mainsoft-HR</cp:lastModifiedBy>
  <cp:revision>1</cp:revision>
  <dcterms:modified xsi:type="dcterms:W3CDTF">2017-12-06T03:58:10Z</dcterms:modified>
</cp:coreProperties>
</file>