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8" r:id="rId5"/>
  </p:sldMasterIdLst>
  <p:notesMasterIdLst>
    <p:notesMasterId r:id="rId16"/>
  </p:notesMasterIdLst>
  <p:sldIdLst>
    <p:sldId id="319" r:id="rId6"/>
    <p:sldId id="294" r:id="rId7"/>
    <p:sldId id="320" r:id="rId8"/>
    <p:sldId id="321" r:id="rId9"/>
    <p:sldId id="328" r:id="rId10"/>
    <p:sldId id="322" r:id="rId11"/>
    <p:sldId id="323" r:id="rId12"/>
    <p:sldId id="326" r:id="rId13"/>
    <p:sldId id="327" r:id="rId14"/>
    <p:sldId id="29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85714" autoAdjust="0"/>
  </p:normalViewPr>
  <p:slideViewPr>
    <p:cSldViewPr snapToGrid="0" snapToObjects="1">
      <p:cViewPr varScale="1">
        <p:scale>
          <a:sx n="99" d="100"/>
          <a:sy n="99" d="100"/>
        </p:scale>
        <p:origin x="-120" y="-352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https://apps.pcf14.cloud.fe.pivotal.io/tools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jrolfe</a:t>
            </a:r>
            <a:r>
              <a:rPr lang="en-US" dirty="0" smtClean="0"/>
              <a:t>-pivotal/</a:t>
            </a:r>
            <a:r>
              <a:rPr lang="en-US" dirty="0" err="1" smtClean="0"/>
              <a:t>SpringCloudWorkshop.git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-jar build/libs/hello-actuator-0.0.1-SNAPSHOT.jar</a:t>
            </a:r>
          </a:p>
          <a:p>
            <a:endParaRPr lang="en-US" dirty="0" smtClean="0"/>
          </a:p>
          <a:p>
            <a:r>
              <a:rPr lang="en-US" dirty="0" err="1" smtClean="0"/>
              <a:t>cf</a:t>
            </a:r>
            <a:r>
              <a:rPr lang="en-US" dirty="0" smtClean="0"/>
              <a:t> login -a https://api.pcf14.cloud.fe.pivotal.io --skip-</a:t>
            </a:r>
            <a:r>
              <a:rPr lang="en-US" dirty="0" err="1" smtClean="0"/>
              <a:t>ssl</a:t>
            </a:r>
            <a:r>
              <a:rPr lang="en-US" dirty="0" smtClean="0"/>
              <a:t>-validation (use student1/carn1valc0rp)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https://apps.pcf14.cloud.fe.pivotal.io/tools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jrolfe</a:t>
            </a:r>
            <a:r>
              <a:rPr lang="en-US" dirty="0" smtClean="0"/>
              <a:t>-pivotal/</a:t>
            </a:r>
            <a:r>
              <a:rPr lang="en-US" dirty="0" err="1" smtClean="0"/>
              <a:t>SpringCloudWorkshop.git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-jar build/libs/hello-actuator-0.0.1-SNAPSHOT.jar</a:t>
            </a:r>
          </a:p>
          <a:p>
            <a:endParaRPr lang="en-US" dirty="0" smtClean="0"/>
          </a:p>
          <a:p>
            <a:r>
              <a:rPr lang="en-US" dirty="0" err="1" smtClean="0"/>
              <a:t>cf</a:t>
            </a:r>
            <a:r>
              <a:rPr lang="en-US" dirty="0" smtClean="0"/>
              <a:t> login -a https://api.pcf14.cloud.fe.pivotal.io --skip-</a:t>
            </a:r>
            <a:r>
              <a:rPr lang="en-US" dirty="0" err="1" smtClean="0"/>
              <a:t>ssl</a:t>
            </a:r>
            <a:r>
              <a:rPr lang="en-US" dirty="0" smtClean="0"/>
              <a:t>-validation (use student1/carn1valc0rp)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keep the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cf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push workflow simple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don’t get into the details of DIEGO. We only keep the BRAIN and Cell.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sz="1800" b="0" i="0" u="none" strike="noStrike" cap="none" baseline="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sz="18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800" b="1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Cloud Foundry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PaaS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Pushing an Application with Diego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deployment: what has changed? 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1- Domain specific (notion of apps) -&gt; Abstractions (notions of LRPs and Tasks). App staging is a Task. App start is launching a LRP.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2- Platform specific (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linux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-&gt; Supporting multi platform (Windows &amp; Linux) enabling running also .NET apps, thanks to our new Container implementation: Garden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What’s more, there is a 3</a:t>
            </a:r>
            <a:r>
              <a:rPr lang="en-US" sz="1400" b="0" i="0" u="none" strike="noStrike" cap="none" baseline="30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workflow supported: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Linux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3- New Auction-based workload scheduler: Cloud Controller no longer in charge of deciding where AIs are spun up. Auctioneer manages the process running an auction, making it more optimized.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4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place, more loosely-coupled components take part in the process, stripping down the Cloud Controller from too many previous responsibilities, making it easier to maintain and evolve the entire architecture.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Cloud Controller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handles the routing of client requests internally through the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Cloud Controller Bridge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It also manages the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Blobstore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store packages and droplets and the DB to store App Metadata and Service credentials.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Blobstore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could be internal or external, depending on the setup.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gateway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provides an interface for services (native or external).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in the next slide about the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Cloud Controller Bridge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(CC-Bridge), the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Bulletin Board System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(BBS) and the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Auctioneer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in the next slide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Apps run in a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CELL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part of the new Cloud Foundry Runtime, called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Routers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manage application traffic.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handles all health management for apps (now LRPs), through a series of single-purpose components: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Nsync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(part of the CC-Bridge), BBS (part of Diego DB) and the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Converger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(part of the Diego Brain)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Apps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accessed directly through the router while web and CLI clients (e.g.,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vmc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STS) access Cloud Controller via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RESTful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services.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244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PCF architecture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Deploy an application - staging process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Scale an application - memory, disk, instances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Deploying applications with manifest 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Connecting applications to services - service broker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 Cloud Connectors and reading environment variables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Overview of Java </a:t>
            </a:r>
            <a:r>
              <a:rPr lang="en-US" dirty="0" err="1" smtClean="0"/>
              <a:t>buildpack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Upgrading </a:t>
            </a:r>
            <a:r>
              <a:rPr lang="en-US" dirty="0" err="1" smtClean="0"/>
              <a:t>buildpacks</a:t>
            </a:r>
            <a:r>
              <a:rPr lang="en-US" dirty="0" smtClean="0"/>
              <a:t> for deployed applications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 logs &amp; forwarding to syslog drain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Monitoring applications on the platform - future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Blue green styled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31856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368894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0546" y="-69533"/>
            <a:ext cx="9093453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2298302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171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205602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875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4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80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26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1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11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7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614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80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14361"/>
            <a:ext cx="4429075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72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5F5F5"/>
              </a:solidFill>
              <a:latin typeface="News Gothic M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E8E8E8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rgbClr val="138A7E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256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14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© Copyright 2015 Pivotal. All rights reserved.</a:t>
            </a:r>
            <a:endParaRPr lang="en-US" sz="60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4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© Copyright 2015 Pivotal. All rights reserved.</a:t>
            </a:r>
            <a:endParaRPr lang="en-US" sz="60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48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prstClr val="white"/>
              </a:buClr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prstClr val="white"/>
              </a:buClr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5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959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Noto Sans Symbols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6" lvl="3" indent="-122236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15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prstClr val="white">
                    <a:lumMod val="65000"/>
                  </a:prstClr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  <a:latin typeface="News Gothic M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94303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2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  <p:sldLayoutId id="2147493483" r:id="rId5"/>
    <p:sldLayoutId id="2147493484" r:id="rId6"/>
    <p:sldLayoutId id="2147493485" r:id="rId7"/>
    <p:sldLayoutId id="2147493486" r:id="rId8"/>
    <p:sldLayoutId id="2147493487" r:id="rId9"/>
    <p:sldLayoutId id="2147493488" r:id="rId10"/>
    <p:sldLayoutId id="2147493489" r:id="rId11"/>
    <p:sldLayoutId id="2147493490" r:id="rId12"/>
    <p:sldLayoutId id="2147493491" r:id="rId13"/>
    <p:sldLayoutId id="2147493492" r:id="rId14"/>
    <p:sldLayoutId id="2147493493" r:id="rId15"/>
    <p:sldLayoutId id="2147493494" r:id="rId16"/>
    <p:sldLayoutId id="2147493495" r:id="rId17"/>
    <p:sldLayoutId id="2147493496" r:id="rId18"/>
    <p:sldLayoutId id="2147493497" r:id="rId19"/>
    <p:sldLayoutId id="2147493498" r:id="rId20"/>
    <p:sldLayoutId id="2147493499" r:id="rId21"/>
    <p:sldLayoutId id="2147493500" r:id="rId22"/>
    <p:sldLayoutId id="2147493501" r:id="rId2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run.pivotal.io/2/tools" TargetMode="External"/><Relationship Id="rId4" Type="http://schemas.openxmlformats.org/officeDocument/2006/relationships/hyperlink" Target="https://github.com/vinayu/CloudNativeArchitectureWorkshop.git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Open.</a:t>
            </a:r>
          </a:p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Agile.</a:t>
            </a:r>
          </a:p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Cloud-Ready.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0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Open.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Agile.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Cloud-Ready.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PCF Workshop for Citi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8545965" cy="3273007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Orient</a:t>
            </a:r>
          </a:p>
          <a:p>
            <a:r>
              <a:rPr lang="en-US" dirty="0" smtClean="0"/>
              <a:t>Review what we are going to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Pivotal Platform Architects	</a:t>
            </a:r>
          </a:p>
          <a:p>
            <a:pPr lvl="1"/>
            <a:r>
              <a:rPr lang="en-US" dirty="0"/>
              <a:t>Matt Gunter (Tampa)</a:t>
            </a:r>
          </a:p>
          <a:p>
            <a:pPr lvl="1"/>
            <a:r>
              <a:rPr lang="en-US" dirty="0"/>
              <a:t>James </a:t>
            </a:r>
            <a:r>
              <a:rPr lang="en-US" dirty="0" smtClean="0"/>
              <a:t>Williams -Director </a:t>
            </a:r>
            <a:r>
              <a:rPr lang="en-US" dirty="0"/>
              <a:t>(Jacksonville)</a:t>
            </a:r>
          </a:p>
          <a:p>
            <a:pPr lvl="1"/>
            <a:r>
              <a:rPr lang="en-US" dirty="0" err="1"/>
              <a:t>Vinay</a:t>
            </a:r>
            <a:r>
              <a:rPr lang="en-US" dirty="0"/>
              <a:t> </a:t>
            </a:r>
            <a:r>
              <a:rPr lang="en-US" dirty="0" err="1"/>
              <a:t>Upadhya</a:t>
            </a:r>
            <a:r>
              <a:rPr lang="en-US" dirty="0"/>
              <a:t> (NY)</a:t>
            </a:r>
          </a:p>
          <a:p>
            <a:r>
              <a:rPr lang="en-US" dirty="0"/>
              <a:t>Customer Success</a:t>
            </a:r>
          </a:p>
          <a:p>
            <a:pPr lvl="1"/>
            <a:r>
              <a:rPr lang="en-US" dirty="0"/>
              <a:t>Doug </a:t>
            </a:r>
            <a:r>
              <a:rPr lang="en-US" dirty="0" err="1"/>
              <a:t>Berends</a:t>
            </a:r>
            <a:r>
              <a:rPr lang="en-US" dirty="0"/>
              <a:t>(NY)</a:t>
            </a:r>
          </a:p>
          <a:p>
            <a:r>
              <a:rPr lang="en-US" dirty="0"/>
              <a:t>Citi</a:t>
            </a:r>
          </a:p>
          <a:p>
            <a:pPr lvl="1"/>
            <a:r>
              <a:rPr lang="en-US" dirty="0"/>
              <a:t>Let’s go around the room….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9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your Laptop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8" y="1087120"/>
            <a:ext cx="83820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Pre-Requisites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Windows or Mac OS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Java Dependencies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Java JDK 1.7+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Maven / </a:t>
            </a:r>
            <a:r>
              <a:rPr lang="en-US" sz="1600" dirty="0" err="1" smtClean="0">
                <a:solidFill>
                  <a:srgbClr val="FFFFFF"/>
                </a:solidFill>
              </a:rPr>
              <a:t>Gradle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PCF </a:t>
            </a:r>
            <a:r>
              <a:rPr lang="en-US" sz="1600" dirty="0">
                <a:solidFill>
                  <a:srgbClr val="FFFFFF"/>
                </a:solidFill>
              </a:rPr>
              <a:t>CLI (</a:t>
            </a:r>
            <a:r>
              <a:rPr lang="en-US" sz="1600" dirty="0">
                <a:solidFill>
                  <a:srgbClr val="FFFFFF"/>
                </a:solidFill>
                <a:hlinkClick r:id="rId3"/>
              </a:rPr>
              <a:t>https://console.run.pivotal.io/2/</a:t>
            </a:r>
            <a:r>
              <a:rPr lang="en-US" sz="1600" dirty="0" smtClean="0">
                <a:solidFill>
                  <a:srgbClr val="FFFFFF"/>
                </a:solidFill>
                <a:hlinkClick r:id="rId3"/>
              </a:rPr>
              <a:t>tools</a:t>
            </a:r>
            <a:r>
              <a:rPr lang="en-US" sz="1600" dirty="0" smtClean="0">
                <a:solidFill>
                  <a:srgbClr val="FFFFFF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PCF account (PWS or Citi’s instance)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Chrome or Firefox….(not IE)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Smoke-test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g</a:t>
            </a:r>
            <a:r>
              <a:rPr lang="en-US" sz="1600" dirty="0" err="1" smtClean="0">
                <a:solidFill>
                  <a:srgbClr val="FFFFFF"/>
                </a:solidFill>
              </a:rPr>
              <a:t>it</a:t>
            </a:r>
            <a:r>
              <a:rPr lang="en-US" sz="1600" dirty="0" smtClean="0">
                <a:solidFill>
                  <a:srgbClr val="FFFFFF"/>
                </a:solidFill>
              </a:rPr>
              <a:t> clone </a:t>
            </a:r>
            <a:r>
              <a:rPr lang="en-US" sz="1600" dirty="0">
                <a:solidFill>
                  <a:srgbClr val="FFFFFF"/>
                </a:solidFill>
                <a:hlinkClick r:id="rId4"/>
              </a:rPr>
              <a:t>https://github.com/vinayu/</a:t>
            </a:r>
            <a:r>
              <a:rPr lang="en-US" sz="1600" dirty="0" smtClean="0">
                <a:solidFill>
                  <a:srgbClr val="FFFFFF"/>
                </a:solidFill>
                <a:hlinkClick r:id="rId4"/>
              </a:rPr>
              <a:t>CloudNativeArchitectureWorkshop.git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cd </a:t>
            </a:r>
            <a:r>
              <a:rPr lang="en-US" sz="1600" dirty="0" err="1" smtClean="0">
                <a:solidFill>
                  <a:srgbClr val="FFFFFF"/>
                </a:solidFill>
              </a:rPr>
              <a:t>CloudNativeArchitectureWorkshop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c</a:t>
            </a:r>
            <a:r>
              <a:rPr lang="en-US" sz="1600" dirty="0" err="1" smtClean="0">
                <a:solidFill>
                  <a:srgbClr val="FFFFFF"/>
                </a:solidFill>
              </a:rPr>
              <a:t>f</a:t>
            </a:r>
            <a:r>
              <a:rPr lang="en-US" sz="1600" dirty="0" smtClean="0">
                <a:solidFill>
                  <a:srgbClr val="FFFFFF"/>
                </a:solidFill>
              </a:rPr>
              <a:t> push </a:t>
            </a:r>
            <a:r>
              <a:rPr lang="en-US" sz="1600" dirty="0" smtClean="0">
                <a:solidFill>
                  <a:srgbClr val="FFFF00"/>
                </a:solidFill>
              </a:rPr>
              <a:t>My-Spring-Music-[##] </a:t>
            </a:r>
            <a:r>
              <a:rPr lang="en-US" sz="1600" dirty="0" smtClean="0">
                <a:solidFill>
                  <a:srgbClr val="FFFFFF"/>
                </a:solidFill>
              </a:rPr>
              <a:t>–p </a:t>
            </a:r>
            <a:r>
              <a:rPr lang="en-US" sz="1600" dirty="0" smtClean="0">
                <a:solidFill>
                  <a:srgbClr val="FF6600"/>
                </a:solidFill>
              </a:rPr>
              <a:t>Sample-apps/spring-music/spring-</a:t>
            </a:r>
            <a:r>
              <a:rPr lang="en-US" sz="1600" dirty="0" err="1" smtClean="0">
                <a:solidFill>
                  <a:srgbClr val="FF6600"/>
                </a:solidFill>
              </a:rPr>
              <a:t>music.war</a:t>
            </a:r>
            <a:endParaRPr lang="en-US" sz="1600" dirty="0" smtClean="0">
              <a:solidFill>
                <a:srgbClr val="FF66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5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your Laptop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4495"/>
            <a:ext cx="9144000" cy="25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561" y="3471071"/>
            <a:ext cx="5451941" cy="1630806"/>
          </a:xfrm>
          <a:prstGeom prst="rect">
            <a:avLst/>
          </a:prstGeom>
        </p:spPr>
      </p:pic>
      <p:cxnSp>
        <p:nvCxnSpPr>
          <p:cNvPr id="7" name="Curved Connector 6"/>
          <p:cNvCxnSpPr>
            <a:endCxn id="5" idx="0"/>
          </p:cNvCxnSpPr>
          <p:nvPr/>
        </p:nvCxnSpPr>
        <p:spPr>
          <a:xfrm>
            <a:off x="2756738" y="2008180"/>
            <a:ext cx="1908794" cy="1462891"/>
          </a:xfrm>
          <a:prstGeom prst="curved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8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Pivotal Cloud Foundry</a:t>
            </a:r>
          </a:p>
          <a:p>
            <a:pPr lvl="1"/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Why ?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1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329181" y="1541559"/>
            <a:ext cx="1303645" cy="776287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Deploying an Application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Picture 210" descr="ICON_Person_Q3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77" y="1541559"/>
            <a:ext cx="43815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630706" y="1276349"/>
            <a:ext cx="5169845" cy="31242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News Gothic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203" y="1581150"/>
            <a:ext cx="174570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Upload app bits and metadata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1639050"/>
            <a:ext cx="920445" cy="307777"/>
          </a:xfrm>
          <a:prstGeom prst="rect">
            <a:avLst/>
          </a:prstGeom>
          <a:noFill/>
          <a:effectLst>
            <a:outerShdw dist="12700" sx="1000" sy="1000" algn="ctr" rotWithShape="0">
              <a:schemeClr val="tx2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  <a:latin typeface="News Gothic MT"/>
              </a:rPr>
              <a:t>push app</a:t>
            </a:r>
            <a:endParaRPr lang="en-US" sz="1400" i="1" dirty="0" smtClean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 rot="16200000">
            <a:off x="2318310" y="2651435"/>
            <a:ext cx="3276600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Router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203" y="2454354"/>
            <a:ext cx="3039294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Create and bind services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Stage application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Deploy application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Manage application health</a:t>
            </a:r>
          </a:p>
        </p:txBody>
      </p:sp>
      <p:sp>
        <p:nvSpPr>
          <p:cNvPr id="27" name="Oval 42"/>
          <p:cNvSpPr/>
          <p:nvPr/>
        </p:nvSpPr>
        <p:spPr>
          <a:xfrm>
            <a:off x="3841318" y="2175427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293642" y="1498378"/>
            <a:ext cx="1533402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>
              <a:defRPr/>
            </a:pPr>
            <a:r>
              <a:rPr lang="en-US" sz="1200" b="1" dirty="0" err="1" smtClean="0">
                <a:solidFill>
                  <a:prstClr val="white"/>
                </a:solidFill>
                <a:latin typeface="News Gothic MT"/>
              </a:rPr>
              <a:t>Blobstore</a:t>
            </a:r>
            <a:endParaRPr lang="en-US" sz="1200" b="1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6" name="Oval 194"/>
          <p:cNvSpPr/>
          <p:nvPr/>
        </p:nvSpPr>
        <p:spPr>
          <a:xfrm>
            <a:off x="4357147" y="16123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6095999" y="1498378"/>
            <a:ext cx="2590799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>
              <a:defRPr/>
            </a:pPr>
            <a:r>
              <a:rPr lang="en-US" sz="1200" b="1" dirty="0" smtClean="0">
                <a:solidFill>
                  <a:prstClr val="white"/>
                </a:solidFill>
                <a:latin typeface="News Gothic MT"/>
              </a:rPr>
              <a:t>DB</a:t>
            </a:r>
            <a:endParaRPr lang="en-US" sz="1200" b="1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6" name="Oval 194"/>
          <p:cNvSpPr/>
          <p:nvPr/>
        </p:nvSpPr>
        <p:spPr>
          <a:xfrm>
            <a:off x="6159505" y="16123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159505" y="1946827"/>
            <a:ext cx="698495" cy="45918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3" idx="2"/>
          </p:cNvCxnSpPr>
          <p:nvPr/>
        </p:nvCxnSpPr>
        <p:spPr>
          <a:xfrm>
            <a:off x="5060343" y="1942104"/>
            <a:ext cx="654657" cy="46390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6707141" y="2203546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7" name="Right Arrow 56"/>
          <p:cNvSpPr/>
          <p:nvPr/>
        </p:nvSpPr>
        <p:spPr>
          <a:xfrm rot="10800000">
            <a:off x="6721768" y="2407725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81600" y="2185862"/>
            <a:ext cx="1533402" cy="443726"/>
            <a:chOff x="5181600" y="2326964"/>
            <a:chExt cx="1533402" cy="443726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Cloud Controller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51" name="Rectangle 76"/>
            <p:cNvSpPr/>
            <p:nvPr/>
          </p:nvSpPr>
          <p:spPr>
            <a:xfrm>
              <a:off x="5257800" y="2430983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53397" y="2185862"/>
            <a:ext cx="1533402" cy="443726"/>
            <a:chOff x="7153397" y="2326964"/>
            <a:chExt cx="1533402" cy="443726"/>
          </a:xfrm>
        </p:grpSpPr>
        <p:sp>
          <p:nvSpPr>
            <p:cNvPr id="49" name="Rounded Rectangle 48"/>
            <p:cNvSpPr>
              <a:spLocks noChangeArrowheads="1"/>
            </p:cNvSpPr>
            <p:nvPr/>
          </p:nvSpPr>
          <p:spPr bwMode="auto">
            <a:xfrm>
              <a:off x="7153397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Service Broker Node(s)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53" name="Rectangle 175"/>
            <p:cNvSpPr/>
            <p:nvPr/>
          </p:nvSpPr>
          <p:spPr>
            <a:xfrm>
              <a:off x="7215230" y="2435054"/>
              <a:ext cx="227549" cy="227546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95818" y="3520802"/>
            <a:ext cx="1099435" cy="781049"/>
            <a:chOff x="5412945" y="3105151"/>
            <a:chExt cx="1099435" cy="781049"/>
          </a:xfrm>
        </p:grpSpPr>
        <p:sp>
          <p:nvSpPr>
            <p:cNvPr id="83" name="Rounded Rectangle 82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DEA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84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900618" y="3400152"/>
            <a:ext cx="1099435" cy="781049"/>
            <a:chOff x="5412945" y="3105151"/>
            <a:chExt cx="1099435" cy="781049"/>
          </a:xfrm>
        </p:grpSpPr>
        <p:sp>
          <p:nvSpPr>
            <p:cNvPr id="86" name="Rounded Rectangle 85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DEA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87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205418" y="3279502"/>
            <a:ext cx="1099435" cy="781049"/>
            <a:chOff x="5412945" y="3105151"/>
            <a:chExt cx="1099435" cy="781049"/>
          </a:xfrm>
        </p:grpSpPr>
        <p:sp>
          <p:nvSpPr>
            <p:cNvPr id="89" name="Rounded Rectangle 88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DEA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90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45598" y="3158852"/>
            <a:ext cx="1099435" cy="781049"/>
            <a:chOff x="5412945" y="3105151"/>
            <a:chExt cx="1099435" cy="781049"/>
          </a:xfrm>
        </p:grpSpPr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Cell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75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72904" y="1898428"/>
            <a:ext cx="854721" cy="276999"/>
          </a:xfrm>
          <a:prstGeom prst="rect">
            <a:avLst/>
          </a:prstGeom>
          <a:noFill/>
          <a:effectLst>
            <a:outerShdw dist="12700" sx="1000" sy="1000" algn="ctr" rotWithShape="0">
              <a:schemeClr val="tx2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/>
                </a:solidFill>
                <a:latin typeface="News Gothic MT"/>
              </a:rPr>
              <a:t>+ app MD</a:t>
            </a:r>
          </a:p>
        </p:txBody>
      </p:sp>
      <p:sp>
        <p:nvSpPr>
          <p:cNvPr id="91" name="Diamond 87"/>
          <p:cNvSpPr/>
          <p:nvPr/>
        </p:nvSpPr>
        <p:spPr>
          <a:xfrm>
            <a:off x="2464594" y="1951133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2" name="Diamond 87"/>
          <p:cNvSpPr/>
          <p:nvPr/>
        </p:nvSpPr>
        <p:spPr>
          <a:xfrm>
            <a:off x="5360852" y="1639479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731625" y="3512984"/>
            <a:ext cx="679853" cy="307777"/>
            <a:chOff x="5588669" y="3459283"/>
            <a:chExt cx="679853" cy="307777"/>
          </a:xfrm>
        </p:grpSpPr>
        <p:sp>
          <p:nvSpPr>
            <p:cNvPr id="93" name="Rectangle 102"/>
            <p:cNvSpPr/>
            <p:nvPr/>
          </p:nvSpPr>
          <p:spPr>
            <a:xfrm>
              <a:off x="5824996" y="3469013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88669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News Gothic MT"/>
                </a:rPr>
                <a:t>+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79660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News Gothic MT"/>
                </a:rPr>
                <a:t>=</a:t>
              </a:r>
              <a:endParaRPr lang="en-US" sz="1400" dirty="0" smtClean="0">
                <a:solidFill>
                  <a:prstClr val="white"/>
                </a:solidFill>
                <a:latin typeface="News Gothic MT"/>
              </a:endParaRPr>
            </a:p>
          </p:txBody>
        </p:sp>
      </p:grpSp>
      <p:sp>
        <p:nvSpPr>
          <p:cNvPr id="96" name="Teardrop 95"/>
          <p:cNvSpPr/>
          <p:nvPr/>
        </p:nvSpPr>
        <p:spPr>
          <a:xfrm rot="18900000">
            <a:off x="8373401" y="3623047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8" name="Teardrop 97"/>
          <p:cNvSpPr/>
          <p:nvPr/>
        </p:nvSpPr>
        <p:spPr>
          <a:xfrm rot="18900000">
            <a:off x="5603450" y="1699419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20000" y="148946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News Gothic MT"/>
              </a:rPr>
              <a:t>Service</a:t>
            </a:r>
          </a:p>
          <a:p>
            <a:r>
              <a:rPr lang="en-US" sz="1200" dirty="0" smtClean="0">
                <a:solidFill>
                  <a:prstClr val="white"/>
                </a:solidFill>
                <a:latin typeface="News Gothic MT"/>
              </a:rPr>
              <a:t>credentials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928383" y="2794989"/>
            <a:ext cx="3758415" cy="1570310"/>
          </a:xfrm>
          <a:prstGeom prst="roundRect">
            <a:avLst/>
          </a:prstGeom>
          <a:solidFill>
            <a:srgbClr val="008881">
              <a:alpha val="13000"/>
            </a:srgb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News Gothic MT"/>
              </a:rPr>
              <a:t>Container Management - DIEGO</a:t>
            </a:r>
            <a:endParaRPr lang="en-US" sz="1600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4" name="Shape 1202"/>
          <p:cNvSpPr/>
          <p:nvPr/>
        </p:nvSpPr>
        <p:spPr>
          <a:xfrm>
            <a:off x="5311964" y="3496201"/>
            <a:ext cx="847541" cy="4437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320025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200" b="1" dirty="0" smtClean="0">
                <a:solidFill>
                  <a:prstClr val="white"/>
                </a:solidFill>
                <a:latin typeface="News Gothic MT"/>
              </a:rPr>
              <a:t>Brain</a:t>
            </a:r>
            <a:endParaRPr lang="en-US" sz="1200" b="1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8" name="Shape 1203"/>
          <p:cNvSpPr/>
          <p:nvPr/>
        </p:nvSpPr>
        <p:spPr>
          <a:xfrm>
            <a:off x="5348856" y="3604031"/>
            <a:ext cx="265199" cy="260999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67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</a:t>
            </a:r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70" y="964185"/>
            <a:ext cx="6320674" cy="3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Labs </a:t>
            </a:r>
            <a:r>
              <a:rPr lang="en-US" sz="1600" dirty="0"/>
              <a:t>(https://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jrolfe</a:t>
            </a:r>
            <a:r>
              <a:rPr lang="en-US" sz="1600" dirty="0"/>
              <a:t>-pivotal/</a:t>
            </a:r>
            <a:r>
              <a:rPr lang="en-US" sz="1600" dirty="0" err="1"/>
              <a:t>SpringCloudWorkshop</a:t>
            </a:r>
            <a:r>
              <a:rPr lang="en-US" sz="1600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80200" r="-802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910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5547</TotalTime>
  <Words>433</Words>
  <Application>Microsoft Macintosh PowerPoint</Application>
  <PresentationFormat>On-screen Show (16:9)</PresentationFormat>
  <Paragraphs>112</Paragraphs>
  <Slides>10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PowerPoint Presentation</vt:lpstr>
      <vt:lpstr>PCF Workshop for Citi</vt:lpstr>
      <vt:lpstr>Introductions</vt:lpstr>
      <vt:lpstr>Setup your Laptop</vt:lpstr>
      <vt:lpstr>Setup your Laptop (cont)</vt:lpstr>
      <vt:lpstr>Orientation</vt:lpstr>
      <vt:lpstr>Deploying an Application</vt:lpstr>
      <vt:lpstr>Workshop Agenda</vt:lpstr>
      <vt:lpstr>Workshop Labs (https://github.com/jrolfe-pivotal/SpringCloudWorkshop)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Gunter</cp:lastModifiedBy>
  <cp:revision>280</cp:revision>
  <dcterms:created xsi:type="dcterms:W3CDTF">2010-04-12T23:12:02Z</dcterms:created>
  <dcterms:modified xsi:type="dcterms:W3CDTF">2016-08-23T17:57:01Z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