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8"/>
  </p:notesMasterIdLst>
  <p:sldIdLst>
    <p:sldId id="319" r:id="rId5"/>
    <p:sldId id="294" r:id="rId6"/>
    <p:sldId id="333" r:id="rId7"/>
    <p:sldId id="337" r:id="rId8"/>
    <p:sldId id="338" r:id="rId9"/>
    <p:sldId id="339" r:id="rId10"/>
    <p:sldId id="321" r:id="rId11"/>
    <p:sldId id="320" r:id="rId12"/>
    <p:sldId id="334" r:id="rId13"/>
    <p:sldId id="322" r:id="rId14"/>
    <p:sldId id="335" r:id="rId15"/>
    <p:sldId id="328" r:id="rId16"/>
    <p:sldId id="323" r:id="rId17"/>
    <p:sldId id="324" r:id="rId18"/>
    <p:sldId id="340" r:id="rId19"/>
    <p:sldId id="330" r:id="rId20"/>
    <p:sldId id="325" r:id="rId21"/>
    <p:sldId id="331" r:id="rId22"/>
    <p:sldId id="326" r:id="rId23"/>
    <p:sldId id="332" r:id="rId24"/>
    <p:sldId id="327" r:id="rId25"/>
    <p:sldId id="329" r:id="rId26"/>
    <p:sldId id="29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202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6" autoAdjust="0"/>
    <p:restoredTop sz="85697" autoAdjust="0"/>
  </p:normalViewPr>
  <p:slideViewPr>
    <p:cSldViewPr snapToGrid="0" snapToObjects="1">
      <p:cViewPr varScale="1">
        <p:scale>
          <a:sx n="73" d="100"/>
          <a:sy n="73" d="100"/>
        </p:scale>
        <p:origin x="-1032" y="-96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outlineViewPr>
    <p:cViewPr>
      <p:scale>
        <a:sx n="33" d="100"/>
        <a:sy n="33" d="100"/>
      </p:scale>
      <p:origin x="0" y="1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gadgets.ndtv.com/internet/news/netflix-now-accounts-for-34-percent-of-us-internet-traffic-at-peak-times-524323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References: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baseline="0" dirty="0" smtClean="0">
                <a:solidFill>
                  <a:schemeClr val="dk1"/>
                </a:solidFill>
              </a:rPr>
              <a:t>http://12factor.net/</a:t>
            </a:r>
          </a:p>
          <a:p>
            <a:pPr marL="0" indent="0">
              <a:spcBef>
                <a:spcPts val="0"/>
              </a:spcBef>
              <a:buNone/>
            </a:pPr>
            <a:endParaRPr lang="en-US" baseline="0" dirty="0" smtClean="0">
              <a:solidFill>
                <a:schemeClr val="dk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Architectural and development practices, that ensure an optimal experience on a cloud platform.</a:t>
            </a:r>
            <a:r>
              <a:rPr lang="en-US" baseline="0" dirty="0" smtClean="0">
                <a:solidFill>
                  <a:srgbClr val="FFFFFF"/>
                </a:solidFill>
              </a:rPr>
              <a:t> </a:t>
            </a:r>
            <a:endParaRPr lang="en" dirty="0" smtClean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8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Have</a:t>
            </a:r>
            <a:r>
              <a:rPr lang="en-US" sz="1600" baseline="0" dirty="0" smtClean="0">
                <a:solidFill>
                  <a:srgbClr val="000000"/>
                </a:solidFill>
              </a:rPr>
              <a:t> to be able to scale in response to surges, add new features rapidly. Can’t go down for maintenance/upgrades.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endParaRPr lang="en-US" sz="1600" dirty="0" smtClean="0">
              <a:solidFill>
                <a:srgbClr val="000000"/>
              </a:solidFill>
            </a:endParaRP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err="1" smtClean="0">
                <a:solidFill>
                  <a:srgbClr val="000000"/>
                </a:solidFill>
              </a:rPr>
              <a:t>NetFlix</a:t>
            </a:r>
            <a:r>
              <a:rPr lang="en-US" sz="1600" dirty="0" smtClean="0">
                <a:solidFill>
                  <a:srgbClr val="000000"/>
                </a:solidFill>
              </a:rPr>
              <a:t>, an undisputed business &amp; technology leader</a:t>
            </a:r>
          </a:p>
          <a:p>
            <a:pPr lvl="1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34%</a:t>
            </a:r>
            <a:r>
              <a:rPr lang="en-US" sz="1600" dirty="0" smtClean="0">
                <a:solidFill>
                  <a:srgbClr val="000000"/>
                </a:solidFill>
              </a:rPr>
              <a:t> of peak N. American internet traffic from 6-9pm</a:t>
            </a: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If speed was why they won, </a:t>
            </a:r>
            <a:r>
              <a:rPr lang="en-US" sz="1600" dirty="0" err="1" smtClean="0">
                <a:solidFill>
                  <a:srgbClr val="000000"/>
                </a:solidFill>
              </a:rPr>
              <a:t>microservices</a:t>
            </a:r>
            <a:r>
              <a:rPr lang="en-US" sz="1600" dirty="0" smtClean="0">
                <a:solidFill>
                  <a:srgbClr val="000000"/>
                </a:solidFill>
              </a:rPr>
              <a:t> was how</a:t>
            </a: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They pioneered / began to popularize micro service concept</a:t>
            </a:r>
          </a:p>
          <a:p>
            <a:pPr lvl="1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All they had was Amazon EC2 back then</a:t>
            </a:r>
          </a:p>
          <a:p>
            <a:pPr lvl="1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They had to invent a distributed platform, cloud native platform with </a:t>
            </a:r>
            <a:r>
              <a:rPr lang="en-US" sz="1600" dirty="0" err="1" smtClean="0">
                <a:solidFill>
                  <a:srgbClr val="000000"/>
                </a:solidFill>
              </a:rPr>
              <a:t>PaaS</a:t>
            </a:r>
            <a:r>
              <a:rPr lang="en-US" sz="1600" dirty="0" smtClean="0">
                <a:solidFill>
                  <a:srgbClr val="000000"/>
                </a:solidFill>
              </a:rPr>
              <a:t> – like features</a:t>
            </a:r>
          </a:p>
          <a:p>
            <a:pPr lvl="1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They had to invent </a:t>
            </a:r>
            <a:r>
              <a:rPr lang="en-US" sz="1600" dirty="0" err="1" smtClean="0">
                <a:solidFill>
                  <a:srgbClr val="000000"/>
                </a:solidFill>
              </a:rPr>
              <a:t>microservice</a:t>
            </a:r>
            <a:r>
              <a:rPr lang="en-US" sz="1600" dirty="0" smtClean="0">
                <a:solidFill>
                  <a:srgbClr val="000000"/>
                </a:solidFill>
              </a:rPr>
              <a:t> infrastructure at the application level</a:t>
            </a:r>
          </a:p>
          <a:p>
            <a:pPr lvl="0">
              <a:buFont typeface="Wingdings" pitchFamily="2" charset="2"/>
              <a:buChar char="§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</a:rPr>
              <a:t>All before writing one line of code that relates to the application you and I know as Netflix</a:t>
            </a:r>
          </a:p>
          <a:p>
            <a:pPr marL="0" indent="0">
              <a:buSzPct val="100000"/>
              <a:buNone/>
              <a:defRPr sz="1800"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SzPct val="100000"/>
              <a:buNone/>
              <a:defRPr sz="1800"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tinyurl.com/boot-trader" TargetMode="Externa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hyperlink" Target="http://12factor.net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37" y="1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Introduction to</a:t>
            </a:r>
          </a:p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Spring Cloud Services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4275071" cy="3273007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Provides easy developer access to a curated selection of open source cloud infrastructure libraries</a:t>
            </a:r>
          </a:p>
          <a:p>
            <a:endParaRPr lang="en-US" sz="1600" dirty="0"/>
          </a:p>
          <a:p>
            <a:r>
              <a:rPr lang="en-US" sz="1600" dirty="0" smtClean="0"/>
              <a:t>Spring Cloud API encapsulates access to underlying libraries, allowing pluggable implementations.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917" y="1205140"/>
            <a:ext cx="3442748" cy="27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4275071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Additional capabilities include Cloud Connectors and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Server</a:t>
            </a:r>
          </a:p>
          <a:p>
            <a:endParaRPr lang="en-US" sz="1600" dirty="0" smtClean="0"/>
          </a:p>
          <a:p>
            <a:r>
              <a:rPr lang="en-US" sz="1600" dirty="0" smtClean="0"/>
              <a:t>Brings the Spring philosophy of convention over configuration, opinionated defaults, and developer simplicity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17" y="1205140"/>
            <a:ext cx="3442748" cy="27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-2010" b="-831"/>
          <a:stretch/>
        </p:blipFill>
        <p:spPr>
          <a:xfrm>
            <a:off x="708222" y="1166278"/>
            <a:ext cx="3032553" cy="3118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62" y="1209473"/>
            <a:ext cx="2923952" cy="30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>
              <a:solidFill>
                <a:srgbClr val="138A7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199" y="1921856"/>
            <a:ext cx="1252763" cy="1757108"/>
            <a:chOff x="613137" y="1763046"/>
            <a:chExt cx="1252763" cy="1757108"/>
          </a:xfrm>
        </p:grpSpPr>
        <p:sp>
          <p:nvSpPr>
            <p:cNvPr id="4" name="Shape 675"/>
            <p:cNvSpPr/>
            <p:nvPr/>
          </p:nvSpPr>
          <p:spPr>
            <a:xfrm>
              <a:off x="662484" y="3089267"/>
              <a:ext cx="1126924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lang="en-US"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Spring Cloud</a:t>
              </a:r>
            </a:p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lang="en-US"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Services</a:t>
              </a:r>
              <a:endParaRPr sz="1400" b="1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137" y="1763046"/>
              <a:ext cx="1252763" cy="1252763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06354" y="2314964"/>
            <a:ext cx="1179810" cy="883798"/>
            <a:chOff x="-173475" y="0"/>
            <a:chExt cx="2218471" cy="1661858"/>
          </a:xfrm>
        </p:grpSpPr>
        <p:pic>
          <p:nvPicPr>
            <p:cNvPr id="13" name="pasted-image.png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Shape 662"/>
            <p:cNvSpPr/>
            <p:nvPr/>
          </p:nvSpPr>
          <p:spPr>
            <a:xfrm>
              <a:off x="-173475" y="1256746"/>
              <a:ext cx="2218471" cy="40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Config Server</a:t>
              </a:r>
              <a:endParaRPr sz="1400" b="1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0239" y="1031012"/>
            <a:ext cx="1407186" cy="890844"/>
            <a:chOff x="-387251" y="0"/>
            <a:chExt cx="2646024" cy="1675112"/>
          </a:xfrm>
        </p:grpSpPr>
        <p:pic>
          <p:nvPicPr>
            <p:cNvPr id="11" name="pasted-image.png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65"/>
            <p:cNvSpPr/>
            <p:nvPr/>
          </p:nvSpPr>
          <p:spPr>
            <a:xfrm>
              <a:off x="-387251" y="1269999"/>
              <a:ext cx="2646024" cy="40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Service Registry</a:t>
              </a:r>
              <a:endParaRPr sz="1400" b="1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8472" y="3591871"/>
            <a:ext cx="2052321" cy="890845"/>
            <a:chOff x="-698067" y="0"/>
            <a:chExt cx="3859108" cy="1675113"/>
          </a:xfrm>
        </p:grpSpPr>
        <p:pic>
          <p:nvPicPr>
            <p:cNvPr id="9" name="pasted-image.png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008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Shape 668"/>
            <p:cNvSpPr/>
            <p:nvPr/>
          </p:nvSpPr>
          <p:spPr>
            <a:xfrm>
              <a:off x="-698067" y="1270000"/>
              <a:ext cx="3859108" cy="40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Circuit Breaker</a:t>
              </a:r>
              <a:endParaRPr sz="1400" b="1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702524" y="2402057"/>
            <a:ext cx="44332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 err="1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Git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URL for Config Repo provided via Service Dashboard (post-provisioning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)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Single tenant, scoped to CF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space</a:t>
            </a:r>
            <a:endParaRPr lang="en-US" sz="14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2524" y="1118105"/>
            <a:ext cx="41946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86868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Service Registration and Discovery via Netflix OSS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Eureka</a:t>
            </a:r>
          </a:p>
          <a:p>
            <a:pPr marL="285750" indent="-285750" defTabSz="86868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Registration via CF </a:t>
            </a:r>
            <a:r>
              <a:rPr lang="en-US" sz="14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Route</a:t>
            </a:r>
            <a:endParaRPr lang="en-US" sz="14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2524" y="3678964"/>
            <a:ext cx="544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Netflix OSS Turbine + </a:t>
            </a:r>
            <a:r>
              <a:rPr lang="en-US" sz="1400" dirty="0" err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Hystrix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Dashboard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Aggregation via AMQP (</a:t>
            </a:r>
            <a:r>
              <a:rPr lang="en-US" sz="1400" dirty="0" err="1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RabbitMQ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53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Trader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Reference Application</a:t>
            </a:r>
          </a:p>
          <a:p>
            <a:endParaRPr lang="en-US" sz="1800" dirty="0" smtClean="0"/>
          </a:p>
          <a:p>
            <a:r>
              <a:rPr lang="en-US" sz="1800" dirty="0" smtClean="0"/>
              <a:t>Download, Deploy, Run</a:t>
            </a:r>
          </a:p>
          <a:p>
            <a:endParaRPr lang="en-US" sz="1800" dirty="0"/>
          </a:p>
          <a:p>
            <a:r>
              <a:rPr lang="en-US" sz="1800" dirty="0" smtClean="0">
                <a:hlinkClick r:id="rId2"/>
              </a:rPr>
              <a:t>http://tinyurl.com/boot-trader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87" y="1351793"/>
            <a:ext cx="4101213" cy="24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-109" r="983"/>
          <a:stretch/>
        </p:blipFill>
        <p:spPr>
          <a:xfrm>
            <a:off x="4436898" y="1514112"/>
            <a:ext cx="4358274" cy="228708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Uses Service IDs, not URLs, to locate services</a:t>
            </a:r>
          </a:p>
          <a:p>
            <a:endParaRPr lang="en-US" sz="1800" dirty="0" smtClean="0"/>
          </a:p>
          <a:p>
            <a:r>
              <a:rPr lang="en-US" sz="1800" dirty="0" smtClean="0"/>
              <a:t>Client-side or server-side load balancing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428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5413" y="1260474"/>
            <a:ext cx="3959585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6063" y="1260474"/>
            <a:ext cx="3959585" cy="308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Manage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8" y="1989857"/>
            <a:ext cx="2664757" cy="595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63" y="1690570"/>
            <a:ext cx="3961612" cy="2256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8" y="3068579"/>
            <a:ext cx="4161287" cy="4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1133" b="1133"/>
          <a:stretch>
            <a:fillRect/>
          </a:stretch>
        </p:blipFill>
        <p:spPr>
          <a:xfrm>
            <a:off x="4520428" y="1419082"/>
            <a:ext cx="4166372" cy="159596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Local or remote </a:t>
            </a:r>
            <a:r>
              <a:rPr lang="en-US" sz="1800" dirty="0" err="1" smtClean="0"/>
              <a:t>Git</a:t>
            </a:r>
            <a:r>
              <a:rPr lang="en-US" sz="1800" dirty="0" smtClean="0"/>
              <a:t> repositories</a:t>
            </a:r>
          </a:p>
          <a:p>
            <a:endParaRPr lang="en-US" sz="1800" dirty="0" smtClean="0"/>
          </a:p>
          <a:p>
            <a:r>
              <a:rPr lang="en-US" sz="1800" dirty="0" smtClean="0"/>
              <a:t>Configuration specified by environment, service, or system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257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5413" y="1260474"/>
            <a:ext cx="3959585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6063" y="1260474"/>
            <a:ext cx="3959585" cy="308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Manage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7" y="3406739"/>
            <a:ext cx="3870071" cy="466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63" y="1744528"/>
            <a:ext cx="4043008" cy="1442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7" y="1744528"/>
            <a:ext cx="3120990" cy="131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-2892" t="-7592" r="1196"/>
          <a:stretch/>
        </p:blipFill>
        <p:spPr>
          <a:xfrm>
            <a:off x="4760452" y="1190756"/>
            <a:ext cx="4017049" cy="240458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Safe fallback limits liability of failure</a:t>
            </a:r>
          </a:p>
          <a:p>
            <a:endParaRPr lang="en-US" sz="1800" dirty="0" smtClean="0"/>
          </a:p>
          <a:p>
            <a:r>
              <a:rPr lang="en-US" sz="1800" dirty="0" smtClean="0"/>
              <a:t>Smart throttling reduces invocation of failed services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641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Light Side of the Cloud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Scalability</a:t>
            </a:r>
          </a:p>
          <a:p>
            <a:r>
              <a:rPr lang="en-US" sz="1400" dirty="0" smtClean="0"/>
              <a:t>High Availability</a:t>
            </a:r>
          </a:p>
          <a:p>
            <a:r>
              <a:rPr lang="en-US" sz="1400" dirty="0" smtClean="0"/>
              <a:t>Velocity: Continuous Delivery</a:t>
            </a:r>
          </a:p>
          <a:p>
            <a:r>
              <a:rPr lang="en-US" sz="1400" dirty="0" smtClean="0"/>
              <a:t>On-Demand Provisioning</a:t>
            </a:r>
          </a:p>
          <a:p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664" r="18521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604" y="1765300"/>
            <a:ext cx="1155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5413" y="1260474"/>
            <a:ext cx="3959585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6063" y="1260474"/>
            <a:ext cx="3959585" cy="308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Manage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41" y="1734232"/>
            <a:ext cx="4043527" cy="1501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4" y="1727972"/>
            <a:ext cx="2754272" cy="5616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12" y="2627156"/>
            <a:ext cx="4242713" cy="330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12" y="3295260"/>
            <a:ext cx="4242713" cy="4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5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Spring Cloud Sleuth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559" t="10181" r="2893"/>
          <a:stretch/>
        </p:blipFill>
        <p:spPr>
          <a:xfrm>
            <a:off x="695113" y="2118091"/>
            <a:ext cx="7767055" cy="232791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08074"/>
            <a:ext cx="8287388" cy="83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08074"/>
            <a:ext cx="8287388" cy="83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Distributed Tracing for the Cloud. Invocations are captured in </a:t>
            </a:r>
            <a:r>
              <a:rPr lang="en-US" sz="1800" dirty="0" err="1" smtClean="0"/>
              <a:t>logfiles</a:t>
            </a:r>
            <a:r>
              <a:rPr lang="en-US" sz="1800" dirty="0" smtClean="0"/>
              <a:t>, remote collector services, and </a:t>
            </a:r>
            <a:r>
              <a:rPr lang="en-US" sz="1800" dirty="0" err="1" smtClean="0"/>
              <a:t>realtime</a:t>
            </a:r>
            <a:r>
              <a:rPr lang="en-US" sz="1800" dirty="0" smtClean="0"/>
              <a:t> Web UIs.</a:t>
            </a:r>
          </a:p>
        </p:txBody>
      </p:sp>
    </p:spTree>
    <p:extLst>
      <p:ext uri="{BB962C8B-B14F-4D97-AF65-F5344CB8AC3E}">
        <p14:creationId xmlns:p14="http://schemas.microsoft.com/office/powerpoint/2010/main" val="14004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108074"/>
            <a:ext cx="3627922" cy="3273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Battle-tested Infrastructure, Out of the Box</a:t>
            </a:r>
          </a:p>
          <a:p>
            <a:endParaRPr lang="en-US" sz="1800" dirty="0"/>
          </a:p>
          <a:p>
            <a:r>
              <a:rPr lang="en-US" sz="1800" dirty="0" smtClean="0"/>
              <a:t>Highly available, Enterprise-class implementations</a:t>
            </a:r>
          </a:p>
          <a:p>
            <a:endParaRPr lang="en-US" sz="1800" dirty="0" smtClean="0"/>
          </a:p>
          <a:p>
            <a:r>
              <a:rPr lang="en-US" sz="1800" dirty="0" smtClean="0"/>
              <a:t>Integrated with the logging, monitoring, and administration capabilities of Pivotal Cloud Foundry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7541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Open.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Agile.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96" r="20000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Dark Side of the Cloud: Finding Services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1981891" y="2506492"/>
            <a:ext cx="315485" cy="307377"/>
          </a:xfrm>
          <a:prstGeom prst="ellipse">
            <a:avLst/>
          </a:prstGeom>
          <a:solidFill>
            <a:srgbClr val="BD68C4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52236" y="3030979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67720" y="250520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8065" y="3030979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67720" y="353653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891" y="353653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53550" y="2506492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53550" y="3536533"/>
            <a:ext cx="315485" cy="3073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 flipH="1">
            <a:off x="776577" y="2111187"/>
            <a:ext cx="1148688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rgbClr val="BD68C4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Where are you?</a:t>
            </a:r>
            <a:endParaRPr lang="en-US" sz="10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559315" y="3112917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Over here!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34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96" r="20000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Dark Side of the Cloud: Managing Configuration Differences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1135905" y="3030979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84519" y="3030979"/>
            <a:ext cx="315485" cy="3073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60212" y="3030979"/>
            <a:ext cx="315485" cy="307377"/>
          </a:xfrm>
          <a:prstGeom prst="ellipse">
            <a:avLst/>
          </a:prstGeom>
          <a:pattFill prst="dashHorz">
            <a:fgClr>
              <a:schemeClr val="accent1">
                <a:lumMod val="40000"/>
                <a:lumOff val="60000"/>
              </a:schemeClr>
            </a:fgClr>
            <a:bgClr>
              <a:schemeClr val="accent1"/>
            </a:bgClr>
          </a:patt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989" y="35673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1233" y="3567363"/>
            <a:ext cx="4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0566" y="3567363"/>
            <a:ext cx="7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359011" y="2391959"/>
            <a:ext cx="881740" cy="442543"/>
          </a:xfrm>
          <a:prstGeom prst="wedgeRoundRectCallout">
            <a:avLst>
              <a:gd name="adj1" fmla="val -33341"/>
              <a:gd name="adj2" fmla="val 9411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I’m a little different!</a:t>
            </a:r>
            <a:endParaRPr lang="en-US" sz="10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684559" y="2491368"/>
            <a:ext cx="881740" cy="242666"/>
          </a:xfrm>
          <a:prstGeom prst="wedgeRoundRectCallout">
            <a:avLst>
              <a:gd name="adj1" fmla="val -33341"/>
              <a:gd name="adj2" fmla="val 1507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 am I!</a:t>
            </a:r>
            <a:endParaRPr lang="en-US" sz="10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4082720" y="2491368"/>
            <a:ext cx="881740" cy="242666"/>
          </a:xfrm>
          <a:prstGeom prst="wedgeRoundRectCallout">
            <a:avLst>
              <a:gd name="adj1" fmla="val -38846"/>
              <a:gd name="adj2" fmla="val 1541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 too!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96" r="20000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Dark Side of the Cloud: Handling Failure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1952713" y="3229156"/>
            <a:ext cx="315485" cy="307377"/>
          </a:xfrm>
          <a:prstGeom prst="ellipse">
            <a:avLst/>
          </a:prstGeom>
          <a:solidFill>
            <a:srgbClr val="BD68C4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9303" y="3229156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533" y="3229155"/>
            <a:ext cx="315485" cy="30737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86123" y="3229155"/>
            <a:ext cx="315485" cy="30737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1034788" y="2781035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need you!</a:t>
            </a:r>
            <a:endParaRPr lang="en-US" sz="9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2268198" y="2781035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need you!</a:t>
            </a:r>
            <a:endParaRPr lang="en-US" sz="9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50160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need you!</a:t>
            </a:r>
            <a:endParaRPr lang="en-US" sz="9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21492" y="3381141"/>
            <a:ext cx="550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49776" y="3381141"/>
            <a:ext cx="5500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03625" y="3379853"/>
            <a:ext cx="55007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4367168" y="3172529"/>
            <a:ext cx="421944" cy="417224"/>
          </a:xfrm>
          <a:prstGeom prst="mathMultiply">
            <a:avLst/>
          </a:prstGeom>
          <a:solidFill>
            <a:srgbClr val="D2020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473501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 broke!</a:t>
            </a:r>
            <a:endParaRPr lang="en-US" sz="9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3478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Uh oh!</a:t>
            </a:r>
            <a:endParaRPr lang="en-US" sz="9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226819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Uh oh!</a:t>
            </a:r>
            <a:endParaRPr lang="en-US" sz="9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501608" y="2776228"/>
            <a:ext cx="849382" cy="314413"/>
          </a:xfrm>
          <a:prstGeom prst="wedgeRoundRectCallout">
            <a:avLst>
              <a:gd name="adj1" fmla="val -46185"/>
              <a:gd name="adj2" fmla="val 95945"/>
              <a:gd name="adj3" fmla="val 16667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Uh oh!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600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96" r="20000"/>
          <a:stretch/>
        </p:blipFill>
        <p:spPr>
          <a:xfrm>
            <a:off x="6444456" y="1269949"/>
            <a:ext cx="2242344" cy="267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5197257" cy="3273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Dark Side of the Cloud: Following call graphs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557700" y="2416226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5706" y="201178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090" y="3865097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57700" y="3843910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1690" y="3316845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69425" y="2723603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69728" y="2067445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48116" y="3227867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96501" y="2922194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11986" y="4018786"/>
            <a:ext cx="315485" cy="307377"/>
          </a:xfrm>
          <a:prstGeom prst="ellips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4279266" y="1465135"/>
            <a:ext cx="1755389" cy="700336"/>
          </a:xfrm>
          <a:prstGeom prst="wedgeRoundRectCallout">
            <a:avLst>
              <a:gd name="adj1" fmla="val -70608"/>
              <a:gd name="adj2" fmla="val 9855"/>
              <a:gd name="adj3" fmla="val 16667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20202"/>
                </a:solidFill>
              </a:rPr>
              <a:t>WHAT’S GOING ON?!?</a:t>
            </a:r>
            <a:endParaRPr lang="en-US" b="1" dirty="0">
              <a:solidFill>
                <a:srgbClr val="D2020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40598" y="2374822"/>
            <a:ext cx="1820104" cy="16282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140598" y="4018786"/>
            <a:ext cx="1731122" cy="1536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29885" y="4018786"/>
            <a:ext cx="1051615" cy="13250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960702" y="3308341"/>
            <a:ext cx="153698" cy="55675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73802" y="3162742"/>
            <a:ext cx="622880" cy="21881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14400" y="2653144"/>
            <a:ext cx="1367100" cy="37783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485213" y="2416226"/>
            <a:ext cx="1072487" cy="134509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071191" y="3381555"/>
            <a:ext cx="2601374" cy="50780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69425" y="3106120"/>
            <a:ext cx="101766" cy="65519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Principles</a:t>
            </a:r>
            <a:endParaRPr lang="en-US" dirty="0">
              <a:solidFill>
                <a:srgbClr val="138A7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232" y="1128970"/>
            <a:ext cx="7327367" cy="3282892"/>
            <a:chOff x="678058" y="1456216"/>
            <a:chExt cx="7384541" cy="2974075"/>
          </a:xfrm>
        </p:grpSpPr>
        <p:sp>
          <p:nvSpPr>
            <p:cNvPr id="20" name="Rounded Rectangle 19"/>
            <p:cNvSpPr/>
            <p:nvPr/>
          </p:nvSpPr>
          <p:spPr>
            <a:xfrm>
              <a:off x="5437357" y="1458457"/>
              <a:ext cx="2359362" cy="954556"/>
            </a:xfrm>
            <a:prstGeom prst="roundRect">
              <a:avLst/>
            </a:prstGeom>
            <a:solidFill>
              <a:srgbClr val="17232A"/>
            </a:solidFill>
            <a:ln>
              <a:prstDash val="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74399" y="3455031"/>
              <a:ext cx="2788200" cy="9752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/>
                <a:t>Cloud Platform</a:t>
              </a:r>
              <a:endParaRPr lang="en-US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400405" y="1763993"/>
              <a:ext cx="753061" cy="6398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887" y="1944854"/>
              <a:ext cx="292100" cy="27940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234412" y="1763993"/>
              <a:ext cx="753061" cy="6398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894" y="1944854"/>
              <a:ext cx="292100" cy="279400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7076959" y="1761748"/>
              <a:ext cx="753061" cy="6398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2441" y="1942609"/>
              <a:ext cx="292100" cy="279400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6189450" y="1456216"/>
              <a:ext cx="6735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APPS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058" y="1456216"/>
              <a:ext cx="4168894" cy="2816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2"/>
                  </a:solidFill>
                </a:rPr>
                <a:t>Principles establish a contract between cloud native apps and the underlying platform</a:t>
              </a:r>
            </a:p>
            <a:p>
              <a:pPr marL="285750" indent="-285750">
                <a:buFont typeface="Arial"/>
                <a:buChar char="•"/>
              </a:pPr>
              <a:endParaRPr lang="en-US" sz="1400" dirty="0" smtClean="0">
                <a:solidFill>
                  <a:schemeClr val="bg2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2"/>
                  </a:solidFill>
                </a:rPr>
                <a:t>Cloud native apps recognize they are ephemeral, and minimize dependencies on the underlying platform</a:t>
              </a:r>
            </a:p>
            <a:p>
              <a:pPr marL="285750" indent="-285750">
                <a:buFont typeface="Arial"/>
                <a:buChar char="•"/>
              </a:pPr>
              <a:endParaRPr lang="en-US" sz="1400" dirty="0">
                <a:solidFill>
                  <a:schemeClr val="bg2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2"/>
                  </a:solidFill>
                </a:rPr>
                <a:t>The Twelve-Factor App (</a:t>
              </a:r>
              <a:r>
                <a:rPr lang="en-US" sz="1400" dirty="0" smtClean="0">
                  <a:solidFill>
                    <a:schemeClr val="bg2"/>
                  </a:solidFill>
                  <a:hlinkClick r:id="rId4"/>
                </a:rPr>
                <a:t>http://12factor.net</a:t>
              </a:r>
              <a:r>
                <a:rPr lang="en-US" sz="1400" dirty="0" smtClean="0">
                  <a:solidFill>
                    <a:schemeClr val="bg2"/>
                  </a:solidFill>
                </a:rPr>
                <a:t>) is a popular and important set of principles</a:t>
              </a:r>
            </a:p>
            <a:p>
              <a:pPr marL="285750" indent="-285750">
                <a:buFont typeface="Arial"/>
                <a:buChar char="•"/>
              </a:pPr>
              <a:endParaRPr lang="en-US" sz="1400" dirty="0">
                <a:solidFill>
                  <a:schemeClr val="bg2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bg2"/>
                  </a:solidFill>
                </a:rPr>
                <a:t>Twelve</a:t>
              </a:r>
              <a:r>
                <a:rPr lang="en-US" sz="1400" dirty="0">
                  <a:solidFill>
                    <a:schemeClr val="bg2"/>
                  </a:solidFill>
                </a:rPr>
                <a:t> </a:t>
              </a:r>
              <a:r>
                <a:rPr lang="en-US" sz="1400" dirty="0" smtClean="0">
                  <a:solidFill>
                    <a:schemeClr val="bg2"/>
                  </a:solidFill>
                </a:rPr>
                <a:t>Factors include Dependencies, </a:t>
              </a:r>
              <a:r>
                <a:rPr lang="en-US" sz="1400" dirty="0" err="1" smtClean="0">
                  <a:solidFill>
                    <a:schemeClr val="bg2"/>
                  </a:solidFill>
                </a:rPr>
                <a:t>Config</a:t>
              </a:r>
              <a:r>
                <a:rPr lang="en-US" sz="1400" dirty="0" smtClean="0">
                  <a:solidFill>
                    <a:schemeClr val="bg2"/>
                  </a:solidFill>
                </a:rPr>
                <a:t>, Processes, and Disposability</a:t>
              </a:r>
            </a:p>
          </p:txBody>
        </p:sp>
      </p:grpSp>
      <p:sp>
        <p:nvSpPr>
          <p:cNvPr id="4" name="Up-Down Arrow 3"/>
          <p:cNvSpPr/>
          <p:nvPr/>
        </p:nvSpPr>
        <p:spPr>
          <a:xfrm>
            <a:off x="6397359" y="2302505"/>
            <a:ext cx="484632" cy="913575"/>
          </a:xfrm>
          <a:prstGeom prst="upDownArrow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81986" y="2563487"/>
            <a:ext cx="111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Contract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0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Cloud Libraries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5495526" cy="3273007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Netflix needed to be faster to win / disrupt</a:t>
            </a:r>
          </a:p>
          <a:p>
            <a:endParaRPr lang="en-US" sz="1800" dirty="0" smtClean="0"/>
          </a:p>
          <a:p>
            <a:r>
              <a:rPr lang="en-US" sz="1800" dirty="0" smtClean="0"/>
              <a:t>Pioneer and vocal proponent of </a:t>
            </a:r>
            <a:r>
              <a:rPr lang="en-US" sz="1800" dirty="0" err="1" smtClean="0"/>
              <a:t>microservices</a:t>
            </a:r>
            <a:r>
              <a:rPr lang="en-US" sz="1800" dirty="0" smtClean="0"/>
              <a:t> – the key to their speed and success</a:t>
            </a:r>
          </a:p>
          <a:p>
            <a:endParaRPr lang="en-US" sz="1800" dirty="0" smtClean="0"/>
          </a:p>
          <a:p>
            <a:r>
              <a:rPr lang="en-US" sz="1800" dirty="0" smtClean="0"/>
              <a:t>Netflix OSS </a:t>
            </a:r>
            <a:r>
              <a:rPr lang="en-US" sz="1800" dirty="0" err="1" smtClean="0"/>
              <a:t>suppplies</a:t>
            </a:r>
            <a:r>
              <a:rPr lang="en-US" sz="1800" dirty="0" smtClean="0"/>
              <a:t> parts, but it’s not a solution</a:t>
            </a:r>
            <a:endParaRPr lang="en-US" sz="1800" dirty="0"/>
          </a:p>
        </p:txBody>
      </p:sp>
      <p:pic>
        <p:nvPicPr>
          <p:cNvPr id="4" name="Picture 3" descr="http://photos4.meetupstatic.com/photos/event/7/8/f/c/global_24999097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74" y="1660079"/>
            <a:ext cx="2157026" cy="215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78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Cloud Libraries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4655270" cy="3273007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Companies like Twitter, Facebook, and </a:t>
            </a:r>
            <a:r>
              <a:rPr lang="en-US" sz="1800" dirty="0" err="1" smtClean="0"/>
              <a:t>Hashicorp</a:t>
            </a:r>
            <a:r>
              <a:rPr lang="en-US" sz="1800" dirty="0" smtClean="0"/>
              <a:t> have open-sourced other cloud infrastructure libraries</a:t>
            </a:r>
          </a:p>
          <a:p>
            <a:endParaRPr lang="en-US" sz="1800" dirty="0"/>
          </a:p>
          <a:p>
            <a:r>
              <a:rPr lang="en-US" sz="1800" dirty="0" smtClean="0"/>
              <a:t>Complementary and competing solutions from top technology companies form a bazaar of ideas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17" y="1406435"/>
            <a:ext cx="3112883" cy="587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917" y="2547988"/>
            <a:ext cx="3112883" cy="14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26319</TotalTime>
  <Words>669</Words>
  <Application>Microsoft Macintosh PowerPoint</Application>
  <PresentationFormat>On-screen Show (16:9)</PresentationFormat>
  <Paragraphs>151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Pivotal_Dark_Template</vt:lpstr>
      <vt:lpstr>PowerPoint Presentation</vt:lpstr>
      <vt:lpstr>Cloud Native Architectures</vt:lpstr>
      <vt:lpstr>Cloud Native Architectures</vt:lpstr>
      <vt:lpstr>Cloud Native Architectures</vt:lpstr>
      <vt:lpstr>Cloud Native Architectures</vt:lpstr>
      <vt:lpstr>Cloud Native Architectures</vt:lpstr>
      <vt:lpstr>Cloud Native Principles</vt:lpstr>
      <vt:lpstr>Netflix Cloud Libraries</vt:lpstr>
      <vt:lpstr>Open Source Cloud Libraries</vt:lpstr>
      <vt:lpstr>Spring Cloud</vt:lpstr>
      <vt:lpstr>Spring Cloud</vt:lpstr>
      <vt:lpstr>Spring Cloud Services</vt:lpstr>
      <vt:lpstr>Spring Cloud Services</vt:lpstr>
      <vt:lpstr>Spring Boot Trader</vt:lpstr>
      <vt:lpstr>Service Discovery</vt:lpstr>
      <vt:lpstr>Service Discovery</vt:lpstr>
      <vt:lpstr>Config Server</vt:lpstr>
      <vt:lpstr>Config Server</vt:lpstr>
      <vt:lpstr>Circuit Breaker</vt:lpstr>
      <vt:lpstr>Circuit Breaker</vt:lpstr>
      <vt:lpstr>Future: Spring Cloud Sleuth</vt:lpstr>
      <vt:lpstr>Spring Cloud Services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Gunter</cp:lastModifiedBy>
  <cp:revision>313</cp:revision>
  <dcterms:created xsi:type="dcterms:W3CDTF">2010-04-12T23:12:02Z</dcterms:created>
  <dcterms:modified xsi:type="dcterms:W3CDTF">2016-08-23T13:08:47Z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