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78" r:id="rId5"/>
    <p:sldMasterId id="2147493502" r:id="rId6"/>
  </p:sldMasterIdLst>
  <p:notesMasterIdLst>
    <p:notesMasterId r:id="rId17"/>
  </p:notesMasterIdLst>
  <p:sldIdLst>
    <p:sldId id="319" r:id="rId7"/>
    <p:sldId id="294" r:id="rId8"/>
    <p:sldId id="320" r:id="rId9"/>
    <p:sldId id="321" r:id="rId10"/>
    <p:sldId id="328" r:id="rId11"/>
    <p:sldId id="322" r:id="rId12"/>
    <p:sldId id="329" r:id="rId13"/>
    <p:sldId id="330" r:id="rId14"/>
    <p:sldId id="326" r:id="rId15"/>
    <p:sldId id="291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81"/>
    <a:srgbClr val="00A79D"/>
    <a:srgbClr val="00786E"/>
    <a:srgbClr val="17232A"/>
    <a:srgbClr val="155A89"/>
    <a:srgbClr val="1E84C6"/>
    <a:srgbClr val="202F38"/>
    <a:srgbClr val="BD68C4"/>
    <a:srgbClr val="A87DAF"/>
    <a:srgbClr val="45A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82" autoAdjust="0"/>
    <p:restoredTop sz="85714" autoAdjust="0"/>
  </p:normalViewPr>
  <p:slideViewPr>
    <p:cSldViewPr snapToGrid="0" snapToObjects="1">
      <p:cViewPr varScale="1">
        <p:scale>
          <a:sx n="111" d="100"/>
          <a:sy n="111" d="100"/>
        </p:scale>
        <p:origin x="-224" y="-96"/>
      </p:cViewPr>
      <p:guideLst>
        <p:guide orient="horz" pos="698"/>
        <p:guide orient="horz" pos="1765"/>
        <p:guide orient="horz" pos="2024"/>
        <p:guide pos="2880"/>
        <p:guide pos="594"/>
        <p:guide pos="5472"/>
        <p:guide pos="1158"/>
        <p:guide pos="46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8" d="100"/>
        <a:sy n="188" d="100"/>
      </p:scale>
      <p:origin x="0" y="11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7E9F9-6557-4923-BE10-1C342566E3EE}" type="datetimeFigureOut">
              <a:rPr lang="en-US" smtClean="0"/>
              <a:t>8/22/16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7A38-3CEC-41F8-9B8A-7D549F20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96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https://apps.pcf14.cloud.fe.pivotal.io/tools</a:t>
            </a:r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clone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jrolfe</a:t>
            </a:r>
            <a:r>
              <a:rPr lang="en-US" dirty="0" smtClean="0"/>
              <a:t>-pivotal/</a:t>
            </a:r>
            <a:r>
              <a:rPr lang="en-US" dirty="0" err="1" smtClean="0"/>
              <a:t>SpringCloudWorkshop.git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java -jar build/libs/hello-actuator-0.0.1-SNAPSHOT.jar</a:t>
            </a:r>
          </a:p>
          <a:p>
            <a:endParaRPr lang="en-US" dirty="0" smtClean="0"/>
          </a:p>
          <a:p>
            <a:r>
              <a:rPr lang="en-US" dirty="0" err="1" smtClean="0"/>
              <a:t>cf</a:t>
            </a:r>
            <a:r>
              <a:rPr lang="en-US" dirty="0" smtClean="0"/>
              <a:t> login -a https://api.pcf14.cloud.fe.pivotal.io --skip-</a:t>
            </a:r>
            <a:r>
              <a:rPr lang="en-US" dirty="0" err="1" smtClean="0"/>
              <a:t>ssl</a:t>
            </a:r>
            <a:r>
              <a:rPr lang="en-US" dirty="0" smtClean="0"/>
              <a:t>-validation (use student1/carn1valc0rp)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32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https://apps.pcf14.cloud.fe.pivotal.io/tools</a:t>
            </a:r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clone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jrolfe</a:t>
            </a:r>
            <a:r>
              <a:rPr lang="en-US" dirty="0" smtClean="0"/>
              <a:t>-pivotal/</a:t>
            </a:r>
            <a:r>
              <a:rPr lang="en-US" dirty="0" err="1" smtClean="0"/>
              <a:t>SpringCloudWorkshop.git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java -jar build/libs/hello-actuator-0.0.1-SNAPSHOT.jar</a:t>
            </a:r>
          </a:p>
          <a:p>
            <a:endParaRPr lang="en-US" dirty="0" smtClean="0"/>
          </a:p>
          <a:p>
            <a:r>
              <a:rPr lang="en-US" dirty="0" err="1" smtClean="0"/>
              <a:t>cf</a:t>
            </a:r>
            <a:r>
              <a:rPr lang="en-US" dirty="0" smtClean="0"/>
              <a:t> login -a https://api.pcf14.cloud.fe.pivotal.io --skip-</a:t>
            </a:r>
            <a:r>
              <a:rPr lang="en-US" dirty="0" err="1" smtClean="0"/>
              <a:t>ssl</a:t>
            </a:r>
            <a:r>
              <a:rPr lang="en-US" dirty="0" smtClean="0"/>
              <a:t>-validation (use student1/carn1valc0rp)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32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901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600">
                <a:solidFill>
                  <a:srgbClr val="878787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62394" y="3832344"/>
            <a:ext cx="4070350" cy="665162"/>
          </a:xfr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62488" y="1200150"/>
            <a:ext cx="4070350" cy="2430556"/>
          </a:xfrm>
        </p:spPr>
        <p:txBody>
          <a:bodyPr/>
          <a:lstStyle/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943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16580"/>
            <a:ext cx="4040188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16580"/>
            <a:ext cx="4041775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73780"/>
            <a:ext cx="9144000" cy="300461"/>
          </a:xfrm>
        </p:spPr>
        <p:txBody>
          <a:bodyPr/>
          <a:lstStyle>
            <a:lvl1pPr algn="ctr">
              <a:defRPr sz="1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42147" y="1770529"/>
            <a:ext cx="7059706" cy="1377484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 descr="Pattern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7234" y="-126999"/>
            <a:ext cx="9226176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56" y="465167"/>
            <a:ext cx="8516471" cy="376792"/>
          </a:xfrm>
        </p:spPr>
        <p:txBody>
          <a:bodyPr anchor="b"/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82176" y="1105647"/>
            <a:ext cx="9226176" cy="40378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6" y="157381"/>
            <a:ext cx="8516471" cy="229215"/>
          </a:xfrm>
        </p:spPr>
        <p:txBody>
          <a:bodyPr>
            <a:normAutofit/>
          </a:bodyPr>
          <a:lstStyle>
            <a:lvl1pPr marL="0" indent="0" algn="l">
              <a:buNone/>
              <a:defRPr sz="12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66059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488201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610343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732485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6FD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2548961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2548961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type="body" idx="12"/>
          </p:nvPr>
        </p:nvSpPr>
        <p:spPr>
          <a:xfrm>
            <a:off x="465566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65566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673248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673248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880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669118" y="-126999"/>
            <a:ext cx="4736352" cy="5285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7233" y="-126999"/>
            <a:ext cx="4736352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9057" y="483683"/>
            <a:ext cx="4430061" cy="414471"/>
          </a:xfrm>
        </p:spPr>
        <p:txBody>
          <a:bodyPr anchor="b"/>
          <a:lstStyle>
            <a:lvl1pPr algn="l">
              <a:defRPr sz="2800" b="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9118" y="1"/>
            <a:ext cx="4474881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7" y="224620"/>
            <a:ext cx="4430062" cy="229215"/>
          </a:xfrm>
        </p:spPr>
        <p:txBody>
          <a:bodyPr>
            <a:noAutofit/>
          </a:bodyPr>
          <a:lstStyle>
            <a:lvl1pPr marL="0" indent="0" algn="l">
              <a:buNone/>
              <a:defRPr sz="10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9057" y="1225718"/>
            <a:ext cx="4430061" cy="9144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97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-163871" y="-65548"/>
            <a:ext cx="9447161" cy="5284838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01800" y="3094038"/>
            <a:ext cx="5689600" cy="4619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accent5"/>
                </a:solidFill>
                <a:cs typeface="Arial" charset="0"/>
              </a:rPr>
              <a:t>A NEW PLATFORM </a:t>
            </a:r>
            <a:r>
              <a:rPr lang="en-US" dirty="0" smtClean="0">
                <a:solidFill>
                  <a:schemeClr val="accent1"/>
                </a:solidFill>
                <a:cs typeface="Arial" charset="0"/>
              </a:rPr>
              <a:t>FOR A NEW ERA</a:t>
            </a:r>
          </a:p>
        </p:txBody>
      </p:sp>
      <p:pic>
        <p:nvPicPr>
          <p:cNvPr id="5" name="Picture 10" descr="Pivotal_Logo_white.png"/>
          <p:cNvPicPr>
            <a:picLocks noChangeAspect="1"/>
          </p:cNvPicPr>
          <p:nvPr userDrawn="1"/>
        </p:nvPicPr>
        <p:blipFill>
          <a:blip r:embed="rId2"/>
          <a:srcRect r="5548"/>
          <a:stretch>
            <a:fillRect/>
          </a:stretch>
        </p:blipFill>
        <p:spPr bwMode="auto">
          <a:xfrm>
            <a:off x="1973263" y="1658938"/>
            <a:ext cx="518953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7985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99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82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out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3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  <a:solidFill>
            <a:srgbClr val="1B28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51977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News Gothic MT"/>
            </a:endParaRPr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3185666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  <a:solidFill>
            <a:srgbClr val="1B28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News Gothic MT"/>
            </a:endParaRPr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3688948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50546" y="-69533"/>
            <a:ext cx="9093453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5325" y="1916328"/>
            <a:ext cx="6947616" cy="532285"/>
          </a:xfr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95325" y="2502217"/>
            <a:ext cx="5828553" cy="43790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95325" y="4442307"/>
            <a:ext cx="7881472" cy="37964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22983021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17709" y="998561"/>
            <a:ext cx="5828553" cy="48169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51711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9205602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A1215"/>
              </a:solidFill>
              <a:latin typeface="News Gothic MT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756833"/>
            <a:ext cx="9144000" cy="33866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677241" y="998561"/>
            <a:ext cx="5828553" cy="48169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98758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878787"/>
                </a:solidFill>
              </a:defRPr>
            </a:lvl1pPr>
            <a:lvl2pPr>
              <a:defRPr>
                <a:solidFill>
                  <a:srgbClr val="878787"/>
                </a:solidFill>
              </a:defRPr>
            </a:lvl2pPr>
            <a:lvl3pPr>
              <a:defRPr>
                <a:solidFill>
                  <a:srgbClr val="878787"/>
                </a:solidFill>
              </a:defRPr>
            </a:lvl3pPr>
            <a:lvl4pPr>
              <a:defRPr>
                <a:solidFill>
                  <a:srgbClr val="878787"/>
                </a:solidFill>
              </a:defRPr>
            </a:lvl4pPr>
            <a:lvl5pPr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441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7914"/>
            <a:ext cx="6662271" cy="8572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9381"/>
            <a:ext cx="8229600" cy="3075242"/>
          </a:xfrm>
        </p:spPr>
        <p:txBody>
          <a:bodyPr/>
          <a:lstStyle>
            <a:lvl1pPr marL="0" indent="0">
              <a:buNone/>
              <a:defRPr>
                <a:solidFill>
                  <a:srgbClr val="878787"/>
                </a:solidFill>
              </a:defRPr>
            </a:lvl1pPr>
            <a:lvl2pPr marL="457200" indent="0">
              <a:buNone/>
              <a:defRPr>
                <a:solidFill>
                  <a:srgbClr val="878787"/>
                </a:solidFill>
              </a:defRPr>
            </a:lvl2pPr>
            <a:lvl3pPr marL="914400" indent="0">
              <a:buNone/>
              <a:defRPr>
                <a:solidFill>
                  <a:srgbClr val="878787"/>
                </a:solidFill>
              </a:defRPr>
            </a:lvl3pPr>
            <a:lvl4pPr marL="1371600" indent="0">
              <a:buNone/>
              <a:defRPr>
                <a:solidFill>
                  <a:srgbClr val="878787"/>
                </a:solidFill>
              </a:defRPr>
            </a:lvl4pPr>
            <a:lvl5pPr marL="1828800" indent="0">
              <a:buNone/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8804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2264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7471" y="-52294"/>
            <a:ext cx="9218706" cy="52107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495799" y="948765"/>
            <a:ext cx="4722907" cy="4258235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1588" y="318403"/>
            <a:ext cx="8538884" cy="36355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882" y="1192686"/>
            <a:ext cx="3957918" cy="3394472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956796"/>
            <a:ext cx="4495800" cy="425020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8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600">
                <a:solidFill>
                  <a:srgbClr val="878787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62394" y="3832344"/>
            <a:ext cx="4070350" cy="665162"/>
          </a:xfr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62488" y="1200150"/>
            <a:ext cx="4070350" cy="2430556"/>
          </a:xfrm>
        </p:spPr>
        <p:txBody>
          <a:bodyPr/>
          <a:lstStyle/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711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5325" y="1916328"/>
            <a:ext cx="6947616" cy="532285"/>
          </a:xfr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95325" y="2502217"/>
            <a:ext cx="5828553" cy="43790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95325" y="4442307"/>
            <a:ext cx="7881472" cy="37964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9186456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16580"/>
            <a:ext cx="4040188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16580"/>
            <a:ext cx="4041775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7118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73780"/>
            <a:ext cx="9144000" cy="300461"/>
          </a:xfrm>
        </p:spPr>
        <p:txBody>
          <a:bodyPr/>
          <a:lstStyle>
            <a:lvl1pPr algn="ctr">
              <a:defRPr sz="1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42147" y="1770529"/>
            <a:ext cx="7059706" cy="1377484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 descr="Pattern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374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7234" y="-126999"/>
            <a:ext cx="9226176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198A4"/>
              </a:solidFill>
              <a:latin typeface="News Gothic M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56" y="465167"/>
            <a:ext cx="8516471" cy="376792"/>
          </a:xfrm>
        </p:spPr>
        <p:txBody>
          <a:bodyPr anchor="b"/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82176" y="1105647"/>
            <a:ext cx="9226176" cy="40378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6" y="157381"/>
            <a:ext cx="8516471" cy="229215"/>
          </a:xfrm>
        </p:spPr>
        <p:txBody>
          <a:bodyPr>
            <a:normAutofit/>
          </a:bodyPr>
          <a:lstStyle>
            <a:lvl1pPr marL="0" indent="0" algn="l">
              <a:buNone/>
              <a:defRPr sz="12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36145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66059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488201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610343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6732485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6FD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2548961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2548961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type="body" idx="12"/>
          </p:nvPr>
        </p:nvSpPr>
        <p:spPr>
          <a:xfrm>
            <a:off x="465566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65566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673248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673248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9808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669118" y="-114361"/>
            <a:ext cx="4429075" cy="5285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198A4"/>
              </a:solidFill>
              <a:latin typeface="News Gothic M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7233" y="-126999"/>
            <a:ext cx="4736352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198A4"/>
              </a:solidFill>
              <a:latin typeface="News Gothic M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9057" y="483683"/>
            <a:ext cx="4430061" cy="414471"/>
          </a:xfrm>
        </p:spPr>
        <p:txBody>
          <a:bodyPr anchor="b"/>
          <a:lstStyle>
            <a:lvl1pPr algn="l">
              <a:defRPr sz="2800" b="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9118" y="1"/>
            <a:ext cx="4474881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7" y="224620"/>
            <a:ext cx="4430062" cy="229215"/>
          </a:xfrm>
        </p:spPr>
        <p:txBody>
          <a:bodyPr>
            <a:noAutofit/>
          </a:bodyPr>
          <a:lstStyle>
            <a:lvl1pPr marL="0" indent="0" algn="l">
              <a:buNone/>
              <a:defRPr sz="10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9057" y="1225718"/>
            <a:ext cx="4430061" cy="9144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728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-163871" y="-65548"/>
            <a:ext cx="9447161" cy="5284838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5F5F5"/>
              </a:solidFill>
              <a:latin typeface="News Gothic MT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01800" y="3094038"/>
            <a:ext cx="5689600" cy="4619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E8E8E8"/>
                </a:solidFill>
                <a:cs typeface="Arial" charset="0"/>
              </a:rPr>
              <a:t>A NEW PLATFORM </a:t>
            </a:r>
            <a:r>
              <a:rPr lang="en-US" dirty="0" smtClean="0">
                <a:solidFill>
                  <a:srgbClr val="138A7E"/>
                </a:solidFill>
                <a:cs typeface="Arial" charset="0"/>
              </a:rPr>
              <a:t>FOR A NEW ERA</a:t>
            </a:r>
          </a:p>
        </p:txBody>
      </p:sp>
      <p:pic>
        <p:nvPicPr>
          <p:cNvPr id="5" name="Picture 10" descr="Pivotal_Logo_white.png"/>
          <p:cNvPicPr>
            <a:picLocks noChangeAspect="1"/>
          </p:cNvPicPr>
          <p:nvPr userDrawn="1"/>
        </p:nvPicPr>
        <p:blipFill>
          <a:blip r:embed="rId2"/>
          <a:srcRect r="5548"/>
          <a:stretch>
            <a:fillRect/>
          </a:stretch>
        </p:blipFill>
        <p:spPr bwMode="auto">
          <a:xfrm>
            <a:off x="1973263" y="1658938"/>
            <a:ext cx="518953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32564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114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prstClr val="white">
                    <a:lumMod val="50000"/>
                  </a:prstClr>
                </a:solidFill>
                <a:latin typeface="Arial"/>
                <a:cs typeface="Arial"/>
              </a:rPr>
              <a:t>© Copyright 2015 Pivotal. All rights reserved.</a:t>
            </a:r>
            <a:endParaRPr lang="en-US" sz="600" dirty="0">
              <a:solidFill>
                <a:prstClr val="white">
                  <a:lumMod val="50000"/>
                </a:prst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342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out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prstClr val="white">
                    <a:lumMod val="50000"/>
                  </a:prstClr>
                </a:solidFill>
                <a:latin typeface="Arial"/>
                <a:cs typeface="Arial"/>
              </a:rPr>
              <a:t>© Copyright 2015 Pivotal. All rights reserved.</a:t>
            </a:r>
            <a:endParaRPr lang="en-US" sz="600" dirty="0">
              <a:solidFill>
                <a:prstClr val="white">
                  <a:lumMod val="50000"/>
                </a:prst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2948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prstClr val="white"/>
              </a:buClr>
              <a:buFont typeface="Arial"/>
              <a:buNone/>
            </a:pP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prstClr val="white"/>
              </a:buClr>
              <a:buFont typeface="Arial"/>
              <a:buNone/>
            </a:pP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"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7F7F7F"/>
              </a:buClr>
              <a:buSzPct val="25000"/>
              <a:buFont typeface="Arial"/>
              <a:buNone/>
            </a:pPr>
            <a:r>
              <a:rPr lang="en" sz="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085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17709" y="998561"/>
            <a:ext cx="5828553" cy="48169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48922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oter bar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69959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, no circle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8410499" cy="3383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1200"/>
              </a:spcBef>
              <a:buClr>
                <a:schemeClr val="accent1"/>
              </a:buClr>
              <a:buFont typeface="Noto Sans Symbols"/>
              <a:buChar char="•"/>
              <a:defRPr/>
            </a:lvl1pPr>
            <a:lvl2pPr lvl="1"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/>
            </a:lvl2pPr>
            <a:lvl3pPr lvl="2"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/>
            </a:lvl3pPr>
            <a:lvl4pPr marL="1658936" lvl="3" indent="-122236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/>
            </a:lvl4pPr>
            <a:lvl5pPr lvl="4"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81556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prstClr val="white">
                    <a:lumMod val="65000"/>
                  </a:prstClr>
                </a:solidFill>
                <a:latin typeface="News Gothic MT"/>
              </a:rPr>
              <a:pPr/>
              <a:t>‹#›</a:t>
            </a:fld>
            <a:endParaRPr lang="en-US">
              <a:solidFill>
                <a:prstClr val="white">
                  <a:lumMod val="65000"/>
                </a:prstClr>
              </a:solidFill>
              <a:latin typeface="News Gothic MT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1943033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News Gothic MT"/>
            </a:endParaRPr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3980473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  <a:solidFill>
            <a:srgbClr val="1B28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News Gothic MT"/>
            </a:endParaRPr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849600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5325" y="1916328"/>
            <a:ext cx="6947616" cy="532285"/>
          </a:xfr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95325" y="2502217"/>
            <a:ext cx="5828553" cy="43790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95325" y="4442307"/>
            <a:ext cx="7881472" cy="37964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86470188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17709" y="998561"/>
            <a:ext cx="5828553" cy="48169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26068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A1215"/>
              </a:solidFill>
              <a:latin typeface="News Gothic MT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756833"/>
            <a:ext cx="9144000" cy="3386667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677241" y="998561"/>
            <a:ext cx="5828553" cy="48169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13251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878787"/>
                </a:solidFill>
              </a:defRPr>
            </a:lvl1pPr>
            <a:lvl2pPr>
              <a:defRPr>
                <a:solidFill>
                  <a:srgbClr val="878787"/>
                </a:solidFill>
              </a:defRPr>
            </a:lvl2pPr>
            <a:lvl3pPr>
              <a:defRPr>
                <a:solidFill>
                  <a:srgbClr val="878787"/>
                </a:solidFill>
              </a:defRPr>
            </a:lvl3pPr>
            <a:lvl4pPr>
              <a:defRPr>
                <a:solidFill>
                  <a:srgbClr val="878787"/>
                </a:solidFill>
              </a:defRPr>
            </a:lvl4pPr>
            <a:lvl5pPr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713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7914"/>
            <a:ext cx="6662271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9381"/>
            <a:ext cx="8229600" cy="3075242"/>
          </a:xfrm>
        </p:spPr>
        <p:txBody>
          <a:bodyPr/>
          <a:lstStyle>
            <a:lvl1pPr marL="0" indent="0">
              <a:buNone/>
              <a:defRPr>
                <a:solidFill>
                  <a:srgbClr val="878787"/>
                </a:solidFill>
              </a:defRPr>
            </a:lvl1pPr>
            <a:lvl2pPr marL="457200" indent="0">
              <a:buNone/>
              <a:defRPr>
                <a:solidFill>
                  <a:srgbClr val="878787"/>
                </a:solidFill>
              </a:defRPr>
            </a:lvl2pPr>
            <a:lvl3pPr marL="914400" indent="0">
              <a:buNone/>
              <a:defRPr>
                <a:solidFill>
                  <a:srgbClr val="878787"/>
                </a:solidFill>
              </a:defRPr>
            </a:lvl3pPr>
            <a:lvl4pPr marL="1371600" indent="0">
              <a:buNone/>
              <a:defRPr>
                <a:solidFill>
                  <a:srgbClr val="878787"/>
                </a:solidFill>
              </a:defRPr>
            </a:lvl4pPr>
            <a:lvl5pPr marL="1828800" indent="0">
              <a:buNone/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45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A1215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756833"/>
            <a:ext cx="9144000" cy="33866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677241" y="998561"/>
            <a:ext cx="5828553" cy="48169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6708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5400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7471" y="-52294"/>
            <a:ext cx="9218706" cy="52107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495799" y="948765"/>
            <a:ext cx="4722907" cy="4258235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1588" y="318403"/>
            <a:ext cx="8538884" cy="36355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882" y="1192686"/>
            <a:ext cx="3957918" cy="3394472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956796"/>
            <a:ext cx="4495800" cy="4250204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45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600">
                <a:solidFill>
                  <a:srgbClr val="878787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62394" y="3832344"/>
            <a:ext cx="4070350" cy="665162"/>
          </a:xfr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62488" y="1200150"/>
            <a:ext cx="4070350" cy="243055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790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16580"/>
            <a:ext cx="4040188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16580"/>
            <a:ext cx="4041775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80228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73780"/>
            <a:ext cx="9144000" cy="300461"/>
          </a:xfrm>
        </p:spPr>
        <p:txBody>
          <a:bodyPr/>
          <a:lstStyle>
            <a:lvl1pPr algn="ctr">
              <a:defRPr sz="1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42147" y="1770529"/>
            <a:ext cx="7059706" cy="1377484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Pattern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68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7234" y="-126999"/>
            <a:ext cx="9226176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198A4"/>
              </a:solidFill>
              <a:latin typeface="News Gothic M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56" y="465167"/>
            <a:ext cx="8516471" cy="376792"/>
          </a:xfrm>
        </p:spPr>
        <p:txBody>
          <a:bodyPr anchor="b"/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82176" y="1105647"/>
            <a:ext cx="9226176" cy="40378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6" y="157381"/>
            <a:ext cx="8516471" cy="229215"/>
          </a:xfrm>
        </p:spPr>
        <p:txBody>
          <a:bodyPr>
            <a:normAutofit/>
          </a:bodyPr>
          <a:lstStyle>
            <a:lvl1pPr marL="0" indent="0" algn="l">
              <a:buNone/>
              <a:defRPr sz="12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82616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66059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488201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610343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6732485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6FD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2548961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2548961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2"/>
          </p:nvPr>
        </p:nvSpPr>
        <p:spPr>
          <a:xfrm>
            <a:off x="465566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65566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673248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673248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6675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669118" y="-126999"/>
            <a:ext cx="4736352" cy="5285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198A4"/>
              </a:solidFill>
              <a:latin typeface="News Gothic M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7233" y="-126999"/>
            <a:ext cx="4736352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198A4"/>
              </a:solidFill>
              <a:latin typeface="News Gothic M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9057" y="483683"/>
            <a:ext cx="4430061" cy="414471"/>
          </a:xfrm>
        </p:spPr>
        <p:txBody>
          <a:bodyPr anchor="b"/>
          <a:lstStyle>
            <a:lvl1pPr algn="l">
              <a:defRPr sz="2800" b="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9118" y="1"/>
            <a:ext cx="4474881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7" y="224620"/>
            <a:ext cx="4430062" cy="229215"/>
          </a:xfrm>
        </p:spPr>
        <p:txBody>
          <a:bodyPr>
            <a:noAutofit/>
          </a:bodyPr>
          <a:lstStyle>
            <a:lvl1pPr marL="0" indent="0" algn="l">
              <a:buNone/>
              <a:defRPr sz="10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9057" y="1225718"/>
            <a:ext cx="4430061" cy="9144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0736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-163871" y="-65548"/>
            <a:ext cx="9447161" cy="5284838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5F5F5"/>
              </a:solidFill>
              <a:latin typeface="News Gothic MT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01800" y="3094038"/>
            <a:ext cx="5689600" cy="4619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E8E8E8"/>
                </a:solidFill>
                <a:cs typeface="Arial" charset="0"/>
              </a:rPr>
              <a:t>A NEW PLATFORM </a:t>
            </a:r>
            <a:r>
              <a:rPr lang="en-US" dirty="0" smtClean="0">
                <a:solidFill>
                  <a:srgbClr val="138A7E"/>
                </a:solidFill>
                <a:cs typeface="Arial" charset="0"/>
              </a:rPr>
              <a:t>FOR A NEW ERA</a:t>
            </a:r>
          </a:p>
        </p:txBody>
      </p:sp>
      <p:pic>
        <p:nvPicPr>
          <p:cNvPr id="5" name="Picture 10" descr="Pivotal_Logo_white.png"/>
          <p:cNvPicPr>
            <a:picLocks noChangeAspect="1"/>
          </p:cNvPicPr>
          <p:nvPr userDrawn="1"/>
        </p:nvPicPr>
        <p:blipFill>
          <a:blip r:embed="rId2"/>
          <a:srcRect r="5548"/>
          <a:stretch>
            <a:fillRect/>
          </a:stretch>
        </p:blipFill>
        <p:spPr bwMode="auto">
          <a:xfrm>
            <a:off x="1973263" y="1658938"/>
            <a:ext cx="518953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4790928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0475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878787"/>
                </a:solidFill>
              </a:defRPr>
            </a:lvl1pPr>
            <a:lvl2pPr>
              <a:defRPr>
                <a:solidFill>
                  <a:srgbClr val="878787"/>
                </a:solidFill>
              </a:defRPr>
            </a:lvl2pPr>
            <a:lvl3pPr>
              <a:defRPr>
                <a:solidFill>
                  <a:srgbClr val="878787"/>
                </a:solidFill>
              </a:defRPr>
            </a:lvl3pPr>
            <a:lvl4pPr>
              <a:defRPr>
                <a:solidFill>
                  <a:srgbClr val="878787"/>
                </a:solidFill>
              </a:defRPr>
            </a:lvl4pPr>
            <a:lvl5pPr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prstClr val="white">
                    <a:lumMod val="50000"/>
                  </a:prstClr>
                </a:solidFill>
                <a:latin typeface="Arial"/>
                <a:cs typeface="Arial"/>
              </a:rPr>
              <a:t>© Copyright 2015 Pivotal. All rights reserved.</a:t>
            </a:r>
            <a:endParaRPr lang="en-US" sz="600" dirty="0">
              <a:solidFill>
                <a:prstClr val="white">
                  <a:lumMod val="50000"/>
                </a:prst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548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out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prstClr val="white">
                    <a:lumMod val="50000"/>
                  </a:prstClr>
                </a:solidFill>
                <a:latin typeface="Arial"/>
                <a:cs typeface="Arial"/>
              </a:rPr>
              <a:t>© Copyright 2015 Pivotal. All rights reserved.</a:t>
            </a:r>
            <a:endParaRPr lang="en-US" sz="600" dirty="0">
              <a:solidFill>
                <a:prstClr val="white">
                  <a:lumMod val="50000"/>
                </a:prst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4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7914"/>
            <a:ext cx="6662271" cy="8572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9381"/>
            <a:ext cx="8229600" cy="3075242"/>
          </a:xfrm>
        </p:spPr>
        <p:txBody>
          <a:bodyPr/>
          <a:lstStyle>
            <a:lvl1pPr marL="0" indent="0">
              <a:buNone/>
              <a:defRPr>
                <a:solidFill>
                  <a:srgbClr val="878787"/>
                </a:solidFill>
              </a:defRPr>
            </a:lvl1pPr>
            <a:lvl2pPr marL="457200" indent="0">
              <a:buNone/>
              <a:defRPr>
                <a:solidFill>
                  <a:srgbClr val="878787"/>
                </a:solidFill>
              </a:defRPr>
            </a:lvl2pPr>
            <a:lvl3pPr marL="914400" indent="0">
              <a:buNone/>
              <a:defRPr>
                <a:solidFill>
                  <a:srgbClr val="878787"/>
                </a:solidFill>
              </a:defRPr>
            </a:lvl3pPr>
            <a:lvl4pPr marL="1371600" indent="0">
              <a:buNone/>
              <a:defRPr>
                <a:solidFill>
                  <a:srgbClr val="878787"/>
                </a:solidFill>
              </a:defRPr>
            </a:lvl4pPr>
            <a:lvl5pPr marL="1828800" indent="0">
              <a:buNone/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09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7471" y="-52294"/>
            <a:ext cx="9218706" cy="52107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95799" y="948765"/>
            <a:ext cx="4722907" cy="4258235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1588" y="318403"/>
            <a:ext cx="8538884" cy="36355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882" y="1192686"/>
            <a:ext cx="3957918" cy="3394472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956796"/>
            <a:ext cx="4495800" cy="425020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92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2.xml"/><Relationship Id="rId24" Type="http://schemas.openxmlformats.org/officeDocument/2006/relationships/theme" Target="../theme/theme2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1.xml"/><Relationship Id="rId20" Type="http://schemas.openxmlformats.org/officeDocument/2006/relationships/theme" Target="../theme/theme3.xml"/><Relationship Id="rId10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8.xml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381"/>
            <a:ext cx="8229600" cy="3075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70" r:id="rId2"/>
    <p:sldLayoutId id="2147493465" r:id="rId3"/>
    <p:sldLayoutId id="2147493472" r:id="rId4"/>
    <p:sldLayoutId id="2147493473" r:id="rId5"/>
    <p:sldLayoutId id="2147493457" r:id="rId6"/>
    <p:sldLayoutId id="2147493466" r:id="rId7"/>
    <p:sldLayoutId id="2147493459" r:id="rId8"/>
    <p:sldLayoutId id="2147493468" r:id="rId9"/>
    <p:sldLayoutId id="2147493469" r:id="rId10"/>
    <p:sldLayoutId id="2147493460" r:id="rId11"/>
    <p:sldLayoutId id="2147493461" r:id="rId12"/>
    <p:sldLayoutId id="2147493464" r:id="rId13"/>
    <p:sldLayoutId id="2147493467" r:id="rId14"/>
    <p:sldLayoutId id="2147493471" r:id="rId15"/>
    <p:sldLayoutId id="2147493474" r:id="rId16"/>
    <p:sldLayoutId id="2147493475" r:id="rId17"/>
    <p:sldLayoutId id="2147493476" r:id="rId18"/>
    <p:sldLayoutId id="2147493477" r:id="rId19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878787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878787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878787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878787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878787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381"/>
            <a:ext cx="8229600" cy="3075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1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9" r:id="rId1"/>
    <p:sldLayoutId id="2147493480" r:id="rId2"/>
    <p:sldLayoutId id="2147493481" r:id="rId3"/>
    <p:sldLayoutId id="2147493482" r:id="rId4"/>
    <p:sldLayoutId id="2147493483" r:id="rId5"/>
    <p:sldLayoutId id="2147493484" r:id="rId6"/>
    <p:sldLayoutId id="2147493485" r:id="rId7"/>
    <p:sldLayoutId id="2147493486" r:id="rId8"/>
    <p:sldLayoutId id="2147493487" r:id="rId9"/>
    <p:sldLayoutId id="2147493488" r:id="rId10"/>
    <p:sldLayoutId id="2147493489" r:id="rId11"/>
    <p:sldLayoutId id="2147493490" r:id="rId12"/>
    <p:sldLayoutId id="2147493491" r:id="rId13"/>
    <p:sldLayoutId id="2147493492" r:id="rId14"/>
    <p:sldLayoutId id="2147493493" r:id="rId15"/>
    <p:sldLayoutId id="2147493494" r:id="rId16"/>
    <p:sldLayoutId id="2147493495" r:id="rId17"/>
    <p:sldLayoutId id="2147493496" r:id="rId18"/>
    <p:sldLayoutId id="2147493497" r:id="rId19"/>
    <p:sldLayoutId id="2147493498" r:id="rId20"/>
    <p:sldLayoutId id="2147493499" r:id="rId21"/>
    <p:sldLayoutId id="2147493500" r:id="rId22"/>
    <p:sldLayoutId id="2147493501" r:id="rId2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878787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878787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878787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878787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878787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381"/>
            <a:ext cx="8229600" cy="3075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59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03" r:id="rId1"/>
    <p:sldLayoutId id="2147493504" r:id="rId2"/>
    <p:sldLayoutId id="2147493505" r:id="rId3"/>
    <p:sldLayoutId id="2147493506" r:id="rId4"/>
    <p:sldLayoutId id="2147493507" r:id="rId5"/>
    <p:sldLayoutId id="2147493508" r:id="rId6"/>
    <p:sldLayoutId id="2147493509" r:id="rId7"/>
    <p:sldLayoutId id="2147493510" r:id="rId8"/>
    <p:sldLayoutId id="2147493511" r:id="rId9"/>
    <p:sldLayoutId id="2147493512" r:id="rId10"/>
    <p:sldLayoutId id="2147493513" r:id="rId11"/>
    <p:sldLayoutId id="2147493514" r:id="rId12"/>
    <p:sldLayoutId id="2147493515" r:id="rId13"/>
    <p:sldLayoutId id="2147493516" r:id="rId14"/>
    <p:sldLayoutId id="2147493517" r:id="rId15"/>
    <p:sldLayoutId id="2147493518" r:id="rId16"/>
    <p:sldLayoutId id="2147493519" r:id="rId17"/>
    <p:sldLayoutId id="2147493520" r:id="rId18"/>
    <p:sldLayoutId id="2147493521" r:id="rId19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878787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878787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878787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878787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878787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run.pivotal.io/2/tools" TargetMode="External"/><Relationship Id="rId4" Type="http://schemas.openxmlformats.org/officeDocument/2006/relationships/hyperlink" Target="https://github.com/spring-cloud-samples/fortune-teller" TargetMode="External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sdunn\Documents\Pivotal Corporate\presentation\New Approach to Big Data\assets\Strata-Data-w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6462"/>
            <a:ext cx="9167237" cy="515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46036" y="1487156"/>
            <a:ext cx="3965191" cy="19751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dirty="0" smtClean="0">
                <a:solidFill>
                  <a:schemeClr val="bg1"/>
                </a:solidFill>
                <a:effectLst>
                  <a:outerShdw blurRad="76200" dist="50800" dir="5400000" algn="t" rotWithShape="0">
                    <a:prstClr val="black">
                      <a:alpha val="70000"/>
                    </a:prstClr>
                  </a:outerShdw>
                </a:effectLst>
                <a:latin typeface="Roboto Regular"/>
                <a:ea typeface="Roboto Thin" panose="02000000000000000000" pitchFamily="2" charset="0"/>
                <a:cs typeface="Roboto Regular"/>
              </a:rPr>
              <a:t>Open.</a:t>
            </a:r>
          </a:p>
          <a:p>
            <a:r>
              <a:rPr lang="en-US" sz="4000" b="0" dirty="0" smtClean="0">
                <a:solidFill>
                  <a:schemeClr val="bg1"/>
                </a:solidFill>
                <a:effectLst>
                  <a:outerShdw blurRad="76200" dist="50800" dir="5400000" algn="t" rotWithShape="0">
                    <a:prstClr val="black">
                      <a:alpha val="70000"/>
                    </a:prstClr>
                  </a:outerShdw>
                </a:effectLst>
                <a:latin typeface="Roboto Regular"/>
                <a:ea typeface="Roboto Thin" panose="02000000000000000000" pitchFamily="2" charset="0"/>
                <a:cs typeface="Roboto Regular"/>
              </a:rPr>
              <a:t>Agile.</a:t>
            </a:r>
          </a:p>
          <a:p>
            <a:r>
              <a:rPr lang="en-US" sz="4000" b="0" dirty="0" smtClean="0">
                <a:solidFill>
                  <a:schemeClr val="bg1"/>
                </a:solidFill>
                <a:effectLst>
                  <a:outerShdw blurRad="76200" dist="50800" dir="5400000" algn="t" rotWithShape="0">
                    <a:prstClr val="black">
                      <a:alpha val="70000"/>
                    </a:prstClr>
                  </a:outerShdw>
                </a:effectLst>
                <a:latin typeface="Roboto Regular"/>
                <a:ea typeface="Roboto Thin" panose="02000000000000000000" pitchFamily="2" charset="0"/>
                <a:cs typeface="Roboto Regular"/>
              </a:rPr>
              <a:t>Cloud-Ready.</a:t>
            </a:r>
          </a:p>
        </p:txBody>
      </p:sp>
      <p:pic>
        <p:nvPicPr>
          <p:cNvPr id="11" name="Picture 2" descr="C:\Users\sdunn\Documents\Pivotal Corporate\presentation\Misc Assets\pivotal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3" y="1"/>
            <a:ext cx="2045956" cy="80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109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sdunn\Documents\Pivotal Corporate\presentation\New Approach to Big Data\assets\Strata-Data-w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6462"/>
            <a:ext cx="9167237" cy="515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46036" y="1487156"/>
            <a:ext cx="3965191" cy="19751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bg1"/>
                </a:solidFill>
                <a:effectLst>
                  <a:outerShdw blurRad="76200" dist="50800" dir="5400000" algn="t" rotWithShape="0">
                    <a:prstClr val="black">
                      <a:alpha val="70000"/>
                    </a:prst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Open.</a:t>
            </a:r>
          </a:p>
          <a:p>
            <a:r>
              <a:rPr lang="en-US" sz="4000" dirty="0" smtClean="0">
                <a:solidFill>
                  <a:schemeClr val="bg1"/>
                </a:solidFill>
                <a:effectLst>
                  <a:outerShdw blurRad="76200" dist="50800" dir="5400000" algn="t" rotWithShape="0">
                    <a:prstClr val="black">
                      <a:alpha val="70000"/>
                    </a:prst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Agile.</a:t>
            </a:r>
          </a:p>
          <a:p>
            <a:r>
              <a:rPr lang="en-US" sz="4000" dirty="0" smtClean="0">
                <a:solidFill>
                  <a:schemeClr val="bg1"/>
                </a:solidFill>
                <a:effectLst>
                  <a:outerShdw blurRad="76200" dist="50800" dir="5400000" algn="t" rotWithShape="0">
                    <a:prstClr val="black">
                      <a:alpha val="70000"/>
                    </a:prst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Cloud-Ready.</a:t>
            </a:r>
          </a:p>
        </p:txBody>
      </p:sp>
      <p:pic>
        <p:nvPicPr>
          <p:cNvPr id="11" name="Picture 2" descr="C:\Users\sdunn\Documents\Pivotal Corporate\presentation\Misc Assets\pivotal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3" y="1"/>
            <a:ext cx="2045956" cy="80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08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</a:t>
            </a:r>
            <a:r>
              <a:rPr lang="en-US" dirty="0" smtClean="0"/>
              <a:t>Native </a:t>
            </a:r>
            <a:r>
              <a:rPr lang="en-US" dirty="0" smtClean="0"/>
              <a:t>Workshop </a:t>
            </a:r>
            <a:r>
              <a:rPr lang="en-US" dirty="0" smtClean="0"/>
              <a:t>for Citi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4"/>
            <a:ext cx="8545965" cy="3273007"/>
          </a:xfrm>
        </p:spPr>
        <p:txBody>
          <a:bodyPr>
            <a:normAutofit/>
          </a:bodyPr>
          <a:lstStyle/>
          <a:p>
            <a:r>
              <a:rPr lang="en-US" dirty="0" smtClean="0"/>
              <a:t>Intro</a:t>
            </a:r>
          </a:p>
          <a:p>
            <a:r>
              <a:rPr lang="en-US" dirty="0" smtClean="0"/>
              <a:t>Setup</a:t>
            </a:r>
          </a:p>
          <a:p>
            <a:r>
              <a:rPr lang="en-US" dirty="0" smtClean="0"/>
              <a:t>Orient</a:t>
            </a:r>
          </a:p>
          <a:p>
            <a:r>
              <a:rPr lang="en-US" dirty="0" smtClean="0"/>
              <a:t>Review what we are going to cover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Pivotal Platform Architects	</a:t>
            </a:r>
          </a:p>
          <a:p>
            <a:pPr lvl="1"/>
            <a:r>
              <a:rPr lang="en-US" dirty="0" smtClean="0"/>
              <a:t>Matt Gunter (</a:t>
            </a:r>
            <a:r>
              <a:rPr lang="en-US" dirty="0"/>
              <a:t>T</a:t>
            </a:r>
            <a:r>
              <a:rPr lang="en-US" dirty="0" smtClean="0"/>
              <a:t>ampa)</a:t>
            </a:r>
          </a:p>
          <a:p>
            <a:pPr lvl="1"/>
            <a:r>
              <a:rPr lang="en-US" dirty="0" smtClean="0"/>
              <a:t>James </a:t>
            </a:r>
            <a:r>
              <a:rPr lang="en-US" dirty="0" smtClean="0"/>
              <a:t>Williams -Director </a:t>
            </a:r>
            <a:r>
              <a:rPr lang="en-US" dirty="0" smtClean="0"/>
              <a:t>(Jacksonville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Vinay</a:t>
            </a:r>
            <a:r>
              <a:rPr lang="en-US" dirty="0" smtClean="0"/>
              <a:t> </a:t>
            </a:r>
            <a:r>
              <a:rPr lang="en-US" dirty="0" err="1" smtClean="0"/>
              <a:t>Upadhya</a:t>
            </a:r>
            <a:r>
              <a:rPr lang="en-US" dirty="0" smtClean="0"/>
              <a:t> (NY)</a:t>
            </a:r>
          </a:p>
          <a:p>
            <a:r>
              <a:rPr lang="en-US" dirty="0" smtClean="0"/>
              <a:t>Customer Success</a:t>
            </a:r>
          </a:p>
          <a:p>
            <a:pPr lvl="1"/>
            <a:r>
              <a:rPr lang="en-US" dirty="0" smtClean="0"/>
              <a:t>Doug </a:t>
            </a:r>
            <a:r>
              <a:rPr lang="en-US" dirty="0" err="1" smtClean="0"/>
              <a:t>Berends</a:t>
            </a:r>
            <a:r>
              <a:rPr lang="en-US" dirty="0" smtClean="0"/>
              <a:t>(NY)</a:t>
            </a:r>
            <a:endParaRPr lang="en-US" dirty="0" smtClean="0"/>
          </a:p>
          <a:p>
            <a:r>
              <a:rPr lang="en-US" dirty="0" smtClean="0"/>
              <a:t>Citi</a:t>
            </a:r>
          </a:p>
          <a:p>
            <a:pPr lvl="1"/>
            <a:r>
              <a:rPr lang="en-US" dirty="0" smtClean="0"/>
              <a:t>Let’s go around the room….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9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your Laptop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198" y="1087120"/>
            <a:ext cx="83820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Pre-Requisites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Windows or Mac OS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Java Dependencies</a:t>
            </a:r>
          </a:p>
          <a:p>
            <a:pPr marL="1200150" lvl="2" indent="-285750">
              <a:buFont typeface="Arial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Java JDK 1.7+</a:t>
            </a:r>
          </a:p>
          <a:p>
            <a:pPr marL="1200150" lvl="2" indent="-285750">
              <a:buFont typeface="Arial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Maven / </a:t>
            </a:r>
            <a:r>
              <a:rPr lang="en-US" sz="1600" dirty="0" err="1" smtClean="0">
                <a:solidFill>
                  <a:srgbClr val="FFFFFF"/>
                </a:solidFill>
              </a:rPr>
              <a:t>Gradle</a:t>
            </a:r>
            <a:endParaRPr lang="en-US" sz="1600" dirty="0" smtClean="0">
              <a:solidFill>
                <a:srgbClr val="FFFFFF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PCF </a:t>
            </a:r>
            <a:r>
              <a:rPr lang="en-US" sz="1600" dirty="0">
                <a:solidFill>
                  <a:srgbClr val="FFFFFF"/>
                </a:solidFill>
              </a:rPr>
              <a:t>CLI (</a:t>
            </a:r>
            <a:r>
              <a:rPr lang="en-US" sz="1600" dirty="0">
                <a:solidFill>
                  <a:srgbClr val="FFFFFF"/>
                </a:solidFill>
                <a:hlinkClick r:id="rId3"/>
              </a:rPr>
              <a:t>https://console.run.pivotal.io/2/</a:t>
            </a:r>
            <a:r>
              <a:rPr lang="en-US" sz="1600" dirty="0" smtClean="0">
                <a:solidFill>
                  <a:srgbClr val="FFFFFF"/>
                </a:solidFill>
                <a:hlinkClick r:id="rId3"/>
              </a:rPr>
              <a:t>tools</a:t>
            </a:r>
            <a:r>
              <a:rPr lang="en-US" sz="1600" dirty="0" smtClean="0">
                <a:solidFill>
                  <a:srgbClr val="FFFFFF"/>
                </a:solidFill>
              </a:rPr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PCF account (PWS or Citi’s instance)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Chrome or Firefox….(not IE)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Smoke-test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err="1">
                <a:solidFill>
                  <a:srgbClr val="FFFFFF"/>
                </a:solidFill>
              </a:rPr>
              <a:t>g</a:t>
            </a:r>
            <a:r>
              <a:rPr lang="en-US" sz="1600" dirty="0" err="1" smtClean="0">
                <a:solidFill>
                  <a:srgbClr val="FFFFFF"/>
                </a:solidFill>
              </a:rPr>
              <a:t>it</a:t>
            </a:r>
            <a:r>
              <a:rPr lang="en-US" sz="1600" dirty="0" smtClean="0">
                <a:solidFill>
                  <a:srgbClr val="FFFFFF"/>
                </a:solidFill>
              </a:rPr>
              <a:t> clone </a:t>
            </a:r>
            <a:r>
              <a:rPr lang="en-US" sz="1600" dirty="0">
                <a:solidFill>
                  <a:srgbClr val="FFFFFF"/>
                </a:solidFill>
                <a:hlinkClick r:id="rId4"/>
              </a:rPr>
              <a:t>https://github.com/spring-cloud-samples/fortune-</a:t>
            </a:r>
            <a:r>
              <a:rPr lang="en-US" sz="1600" dirty="0" smtClean="0">
                <a:solidFill>
                  <a:srgbClr val="FFFFFF"/>
                </a:solidFill>
                <a:hlinkClick r:id="rId4"/>
              </a:rPr>
              <a:t>teller</a:t>
            </a:r>
            <a:endParaRPr lang="en-US" sz="1600" dirty="0" smtClean="0">
              <a:solidFill>
                <a:srgbClr val="FFFFFF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cd </a:t>
            </a:r>
            <a:r>
              <a:rPr lang="en-US" sz="1600" dirty="0" smtClean="0">
                <a:solidFill>
                  <a:srgbClr val="FFFFFF"/>
                </a:solidFill>
              </a:rPr>
              <a:t>fortune-teller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err="1">
                <a:solidFill>
                  <a:srgbClr val="FFFFFF"/>
                </a:solidFill>
              </a:rPr>
              <a:t>m</a:t>
            </a:r>
            <a:r>
              <a:rPr lang="en-US" sz="1600" dirty="0" err="1" smtClean="0">
                <a:solidFill>
                  <a:srgbClr val="FFFFFF"/>
                </a:solidFill>
              </a:rPr>
              <a:t>vn</a:t>
            </a:r>
            <a:r>
              <a:rPr lang="en-US" sz="1600" dirty="0" smtClean="0">
                <a:solidFill>
                  <a:srgbClr val="FFFFFF"/>
                </a:solidFill>
              </a:rPr>
              <a:t> package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Run scripts/</a:t>
            </a:r>
            <a:r>
              <a:rPr lang="en-US" sz="1600" dirty="0" err="1">
                <a:solidFill>
                  <a:srgbClr val="FFFFFF"/>
                </a:solidFill>
              </a:rPr>
              <a:t>create_services_pcf.sh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endParaRPr lang="en-US" sz="1600" dirty="0" smtClean="0">
              <a:solidFill>
                <a:srgbClr val="FFFFFF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 err="1">
                <a:solidFill>
                  <a:srgbClr val="FFFFFF"/>
                </a:solidFill>
              </a:rPr>
              <a:t>cf</a:t>
            </a:r>
            <a:r>
              <a:rPr lang="en-US" sz="1600" dirty="0">
                <a:solidFill>
                  <a:srgbClr val="FFFFFF"/>
                </a:solidFill>
              </a:rPr>
              <a:t> push -f manifest-</a:t>
            </a:r>
            <a:r>
              <a:rPr lang="en-US" sz="1600" dirty="0" err="1" smtClean="0">
                <a:solidFill>
                  <a:srgbClr val="FFFFFF"/>
                </a:solidFill>
              </a:rPr>
              <a:t>pcf.yml</a:t>
            </a:r>
            <a:r>
              <a:rPr lang="en-US" sz="1600" dirty="0" smtClean="0">
                <a:solidFill>
                  <a:srgbClr val="FFFFFF"/>
                </a:solidFill>
              </a:rPr>
              <a:t>   (modify host </a:t>
            </a:r>
            <a:r>
              <a:rPr lang="en-US" sz="1600" dirty="0" err="1" smtClean="0">
                <a:solidFill>
                  <a:srgbClr val="FFFFFF"/>
                </a:solidFill>
              </a:rPr>
              <a:t>config</a:t>
            </a:r>
            <a:r>
              <a:rPr lang="en-US" sz="1600" dirty="0" smtClean="0">
                <a:solidFill>
                  <a:srgbClr val="FFFFFF"/>
                </a:solidFill>
              </a:rPr>
              <a:t> to avoid DNS conflicts.)</a:t>
            </a: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15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your Laptop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857" y="1140756"/>
            <a:ext cx="5011037" cy="371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81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Spring Cloud Services</a:t>
            </a:r>
            <a:endParaRPr lang="en-US" dirty="0" smtClean="0"/>
          </a:p>
          <a:p>
            <a:pPr lvl="1"/>
            <a:r>
              <a:rPr lang="en-US" dirty="0" smtClean="0"/>
              <a:t>What?</a:t>
            </a:r>
          </a:p>
          <a:p>
            <a:pPr lvl="1"/>
            <a:r>
              <a:rPr lang="en-US" dirty="0" smtClean="0"/>
              <a:t>Why ?</a:t>
            </a:r>
          </a:p>
          <a:p>
            <a:pPr lvl="1"/>
            <a:r>
              <a:rPr lang="en-US" dirty="0" smtClean="0"/>
              <a:t>Where?</a:t>
            </a:r>
          </a:p>
          <a:p>
            <a:pPr lvl="1"/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1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Services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 rotWithShape="1">
          <a:blip r:embed="rId2"/>
          <a:srcRect t="-2010" b="-831"/>
          <a:stretch/>
        </p:blipFill>
        <p:spPr>
          <a:xfrm>
            <a:off x="708222" y="1166278"/>
            <a:ext cx="3032553" cy="31187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162" y="1209473"/>
            <a:ext cx="2923952" cy="307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85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Services</a:t>
            </a:r>
            <a:endParaRPr lang="en-US" dirty="0">
              <a:solidFill>
                <a:srgbClr val="138A7E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57199" y="1921856"/>
            <a:ext cx="1252763" cy="1757108"/>
            <a:chOff x="613137" y="1763046"/>
            <a:chExt cx="1252763" cy="1757108"/>
          </a:xfrm>
        </p:grpSpPr>
        <p:sp>
          <p:nvSpPr>
            <p:cNvPr id="4" name="Shape 675"/>
            <p:cNvSpPr/>
            <p:nvPr/>
          </p:nvSpPr>
          <p:spPr>
            <a:xfrm>
              <a:off x="662484" y="3089267"/>
              <a:ext cx="1126924" cy="4308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ctr">
                <a:defRPr>
                  <a:solidFill>
                    <a:srgbClr val="000000"/>
                  </a:solidFill>
                  <a:uFillTx/>
                </a:defRPr>
              </a:pPr>
              <a:r>
                <a:rPr lang="en-US" sz="1400" b="1" dirty="0" smtClean="0">
                  <a:solidFill>
                    <a:prstClr val="white"/>
                  </a:solidFill>
                  <a:uFill>
                    <a:solidFill>
                      <a:srgbClr val="4D4D4D"/>
                    </a:solidFill>
                  </a:uFill>
                  <a:latin typeface="FreightSans Pro Medium"/>
                  <a:ea typeface="Avenir Next Regular"/>
                  <a:cs typeface="FreightSans Pro Medium"/>
                  <a:sym typeface="Avenir Next Regular"/>
                </a:rPr>
                <a:t>Spring Cloud</a:t>
              </a:r>
            </a:p>
            <a:p>
              <a:pPr algn="ctr">
                <a:defRPr>
                  <a:solidFill>
                    <a:srgbClr val="000000"/>
                  </a:solidFill>
                  <a:uFillTx/>
                </a:defRPr>
              </a:pPr>
              <a:r>
                <a:rPr lang="en-US" sz="1400" b="1" dirty="0" smtClean="0">
                  <a:solidFill>
                    <a:prstClr val="white"/>
                  </a:solidFill>
                  <a:uFill>
                    <a:solidFill>
                      <a:srgbClr val="4D4D4D"/>
                    </a:solidFill>
                  </a:uFill>
                  <a:latin typeface="FreightSans Pro Medium"/>
                  <a:ea typeface="Avenir Next Regular"/>
                  <a:cs typeface="FreightSans Pro Medium"/>
                  <a:sym typeface="Avenir Next Regular"/>
                </a:rPr>
                <a:t>Services</a:t>
              </a:r>
              <a:endParaRPr sz="1400" b="1" dirty="0">
                <a:solidFill>
                  <a:prstClr val="white"/>
                </a:solidFill>
                <a:uFill>
                  <a:solidFill>
                    <a:srgbClr val="4D4D4D"/>
                  </a:solidFill>
                </a:uFill>
                <a:latin typeface="FreightSans Pro Medium"/>
                <a:ea typeface="Avenir Next Regular"/>
                <a:cs typeface="FreightSans Pro Medium"/>
                <a:sym typeface="Avenir Next Regular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3137" y="1763046"/>
              <a:ext cx="1252763" cy="1252763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2906354" y="2314964"/>
            <a:ext cx="1179810" cy="883798"/>
            <a:chOff x="-173475" y="0"/>
            <a:chExt cx="2218471" cy="1661858"/>
          </a:xfrm>
        </p:grpSpPr>
        <p:pic>
          <p:nvPicPr>
            <p:cNvPr id="13" name="pasted-image.png"/>
            <p:cNvPicPr/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0761" y="0"/>
              <a:ext cx="1270001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" name="Shape 662"/>
            <p:cNvSpPr/>
            <p:nvPr/>
          </p:nvSpPr>
          <p:spPr>
            <a:xfrm>
              <a:off x="-173475" y="1256746"/>
              <a:ext cx="2218471" cy="405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ctr">
                <a:defRPr>
                  <a:solidFill>
                    <a:srgbClr val="000000"/>
                  </a:solidFill>
                  <a:uFillTx/>
                </a:defRPr>
              </a:pPr>
              <a:r>
                <a:rPr sz="1400" b="1" dirty="0" smtClean="0">
                  <a:solidFill>
                    <a:prstClr val="white"/>
                  </a:solidFill>
                  <a:uFill>
                    <a:solidFill>
                      <a:srgbClr val="4D4D4D"/>
                    </a:solidFill>
                  </a:uFill>
                  <a:latin typeface="FreightSans Pro Medium"/>
                  <a:ea typeface="Avenir Next Regular"/>
                  <a:cs typeface="FreightSans Pro Medium"/>
                  <a:sym typeface="Avenir Next Regular"/>
                </a:rPr>
                <a:t>Config Server</a:t>
              </a:r>
              <a:endParaRPr sz="1400" b="1" dirty="0">
                <a:solidFill>
                  <a:prstClr val="white"/>
                </a:solidFill>
                <a:uFill>
                  <a:solidFill>
                    <a:srgbClr val="4D4D4D"/>
                  </a:solidFill>
                </a:uFill>
                <a:latin typeface="FreightSans Pro Medium"/>
                <a:ea typeface="Avenir Next Regular"/>
                <a:cs typeface="FreightSans Pro Medium"/>
                <a:sym typeface="Avenir Next Regular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90239" y="1031012"/>
            <a:ext cx="1407186" cy="890844"/>
            <a:chOff x="-387251" y="0"/>
            <a:chExt cx="2646024" cy="1675112"/>
          </a:xfrm>
        </p:grpSpPr>
        <p:pic>
          <p:nvPicPr>
            <p:cNvPr id="11" name="pasted-image.png"/>
            <p:cNvPicPr/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0761" y="0"/>
              <a:ext cx="1270001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" name="Shape 665"/>
            <p:cNvSpPr/>
            <p:nvPr/>
          </p:nvSpPr>
          <p:spPr>
            <a:xfrm>
              <a:off x="-387251" y="1269999"/>
              <a:ext cx="2646024" cy="40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ctr">
                <a:defRPr>
                  <a:solidFill>
                    <a:srgbClr val="000000"/>
                  </a:solidFill>
                  <a:uFillTx/>
                </a:defRPr>
              </a:pPr>
              <a:r>
                <a:rPr sz="1400" b="1" dirty="0" smtClean="0">
                  <a:solidFill>
                    <a:prstClr val="white"/>
                  </a:solidFill>
                  <a:uFill>
                    <a:solidFill>
                      <a:srgbClr val="4D4D4D"/>
                    </a:solidFill>
                  </a:uFill>
                  <a:latin typeface="FreightSans Pro Medium"/>
                  <a:ea typeface="Avenir Next Regular"/>
                  <a:cs typeface="FreightSans Pro Medium"/>
                  <a:sym typeface="Avenir Next Regular"/>
                </a:rPr>
                <a:t>Service Registry</a:t>
              </a:r>
              <a:endParaRPr sz="1400" b="1" dirty="0">
                <a:solidFill>
                  <a:prstClr val="white"/>
                </a:solidFill>
                <a:uFill>
                  <a:solidFill>
                    <a:srgbClr val="4D4D4D"/>
                  </a:solidFill>
                </a:uFill>
                <a:latin typeface="FreightSans Pro Medium"/>
                <a:ea typeface="Avenir Next Regular"/>
                <a:cs typeface="FreightSans Pro Medium"/>
                <a:sym typeface="Avenir Next Regular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18472" y="3591871"/>
            <a:ext cx="2052321" cy="890845"/>
            <a:chOff x="-698067" y="0"/>
            <a:chExt cx="3859108" cy="1675113"/>
          </a:xfrm>
        </p:grpSpPr>
        <p:pic>
          <p:nvPicPr>
            <p:cNvPr id="9" name="pasted-image.png"/>
            <p:cNvPicPr/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2008" y="0"/>
              <a:ext cx="1270001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" name="Shape 668"/>
            <p:cNvSpPr/>
            <p:nvPr/>
          </p:nvSpPr>
          <p:spPr>
            <a:xfrm>
              <a:off x="-698067" y="1270000"/>
              <a:ext cx="3859108" cy="40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ctr">
                <a:defRPr>
                  <a:solidFill>
                    <a:srgbClr val="000000"/>
                  </a:solidFill>
                  <a:uFillTx/>
                </a:defRPr>
              </a:pPr>
              <a:r>
                <a:rPr sz="1400" b="1" dirty="0" smtClean="0">
                  <a:solidFill>
                    <a:prstClr val="white"/>
                  </a:solidFill>
                  <a:uFill>
                    <a:solidFill>
                      <a:srgbClr val="4D4D4D"/>
                    </a:solidFill>
                  </a:uFill>
                  <a:latin typeface="FreightSans Pro Medium"/>
                  <a:ea typeface="Avenir Next Regular"/>
                  <a:cs typeface="FreightSans Pro Medium"/>
                  <a:sym typeface="Avenir Next Regular"/>
                </a:rPr>
                <a:t>Circuit Breaker</a:t>
              </a:r>
              <a:endParaRPr sz="1400" b="1" dirty="0">
                <a:solidFill>
                  <a:prstClr val="white"/>
                </a:solidFill>
                <a:uFill>
                  <a:solidFill>
                    <a:srgbClr val="4D4D4D"/>
                  </a:solidFill>
                </a:uFill>
                <a:latin typeface="FreightSans Pro Medium"/>
                <a:ea typeface="Avenir Next Regular"/>
                <a:cs typeface="FreightSans Pro Medium"/>
                <a:sym typeface="Avenir Next Regular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4702524" y="2402057"/>
            <a:ext cx="44332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prstClr val="white"/>
              </a:buClr>
              <a:buFont typeface="Arial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 err="1" smtClean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  <a:latin typeface="News Gothic MT"/>
              </a:rPr>
              <a:t>Git</a:t>
            </a:r>
            <a:r>
              <a:rPr lang="en-US" sz="1400" dirty="0" smtClean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  <a:latin typeface="News Gothic MT"/>
              </a:rPr>
              <a:t> </a:t>
            </a:r>
            <a:r>
              <a:rPr lang="en-US" sz="1400" dirty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  <a:latin typeface="News Gothic MT"/>
              </a:rPr>
              <a:t>URL for Config Repo provided via Service Dashboard (post-provisioning</a:t>
            </a:r>
            <a:r>
              <a:rPr lang="en-US" sz="1400" dirty="0" smtClean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  <a:latin typeface="News Gothic MT"/>
              </a:rPr>
              <a:t>)</a:t>
            </a:r>
          </a:p>
          <a:p>
            <a:pPr marL="285750" indent="-285750">
              <a:buClr>
                <a:prstClr val="white"/>
              </a:buClr>
              <a:buFont typeface="Arial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  <a:latin typeface="News Gothic MT"/>
              </a:rPr>
              <a:t>Single tenant, scoped to CF </a:t>
            </a:r>
            <a:r>
              <a:rPr lang="en-US" sz="1400" dirty="0" smtClean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  <a:latin typeface="News Gothic MT"/>
              </a:rPr>
              <a:t>space</a:t>
            </a:r>
            <a:endParaRPr lang="en-US" sz="1400" dirty="0">
              <a:solidFill>
                <a:srgbClr val="FFFFFF"/>
              </a:solidFill>
              <a:uFill>
                <a:solidFill>
                  <a:srgbClr val="4D4D4D"/>
                </a:solidFill>
              </a:uFill>
              <a:latin typeface="News Gothic M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2524" y="1118105"/>
            <a:ext cx="41946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868680">
              <a:buClr>
                <a:prstClr val="white"/>
              </a:buClr>
              <a:buFont typeface="Arial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  <a:latin typeface="News Gothic MT"/>
              </a:rPr>
              <a:t>Service Registration and Discovery via Netflix OSS </a:t>
            </a:r>
            <a:r>
              <a:rPr lang="en-US" sz="1400" dirty="0" smtClean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  <a:latin typeface="News Gothic MT"/>
              </a:rPr>
              <a:t>Eureka</a:t>
            </a:r>
          </a:p>
          <a:p>
            <a:pPr marL="285750" indent="-285750" defTabSz="868680">
              <a:buClr>
                <a:prstClr val="white"/>
              </a:buClr>
              <a:buFont typeface="Arial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  <a:latin typeface="News Gothic MT"/>
              </a:rPr>
              <a:t>Registration via CF </a:t>
            </a:r>
            <a:r>
              <a:rPr lang="en-US" sz="1400" dirty="0" smtClean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  <a:latin typeface="News Gothic MT"/>
              </a:rPr>
              <a:t>Route</a:t>
            </a:r>
            <a:endParaRPr lang="en-US" sz="1400" dirty="0">
              <a:solidFill>
                <a:srgbClr val="FFFFFF"/>
              </a:solidFill>
              <a:uFill>
                <a:solidFill>
                  <a:srgbClr val="4D4D4D"/>
                </a:solidFill>
              </a:uFill>
              <a:latin typeface="News Gothic M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02524" y="3678964"/>
            <a:ext cx="54411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prstClr val="white"/>
              </a:buClr>
              <a:buFont typeface="Arial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  <a:latin typeface="News Gothic MT"/>
              </a:rPr>
              <a:t>Netflix OSS Turbine + </a:t>
            </a:r>
            <a:r>
              <a:rPr lang="en-US" sz="1400" dirty="0" err="1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  <a:latin typeface="News Gothic MT"/>
              </a:rPr>
              <a:t>Hystrix</a:t>
            </a:r>
            <a:r>
              <a:rPr lang="en-US" sz="1400" dirty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  <a:latin typeface="News Gothic MT"/>
              </a:rPr>
              <a:t> Dashboard</a:t>
            </a:r>
          </a:p>
          <a:p>
            <a:pPr marL="285750" indent="-285750">
              <a:buClr>
                <a:prstClr val="white"/>
              </a:buClr>
              <a:buFont typeface="Arial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  <a:latin typeface="News Gothic MT"/>
              </a:rPr>
              <a:t>Aggregation via AMQP (</a:t>
            </a:r>
            <a:r>
              <a:rPr lang="en-US" sz="1400" dirty="0" err="1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  <a:latin typeface="News Gothic MT"/>
              </a:rPr>
              <a:t>RabbitMQ</a:t>
            </a:r>
            <a:r>
              <a:rPr lang="en-US" sz="1400" dirty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  <a:latin typeface="News Gothic M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596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</a:t>
            </a:r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977900"/>
            <a:ext cx="84328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6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262626"/>
      </a:dk1>
      <a:lt1>
        <a:sysClr val="window" lastClr="FFFFFF"/>
      </a:lt1>
      <a:dk2>
        <a:srgbClr val="1B2831"/>
      </a:dk2>
      <a:lt2>
        <a:srgbClr val="F5F5F5"/>
      </a:lt2>
      <a:accent1>
        <a:srgbClr val="138A7E"/>
      </a:accent1>
      <a:accent2>
        <a:srgbClr val="0C5B50"/>
      </a:accent2>
      <a:accent3>
        <a:srgbClr val="8198A4"/>
      </a:accent3>
      <a:accent4>
        <a:srgbClr val="1A6FB7"/>
      </a:accent4>
      <a:accent5>
        <a:srgbClr val="E8E8E8"/>
      </a:accent5>
      <a:accent6>
        <a:srgbClr val="6D3F76"/>
      </a:accent6>
      <a:hlink>
        <a:srgbClr val="138A7E"/>
      </a:hlink>
      <a:folHlink>
        <a:srgbClr val="878787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881"/>
        </a:solidFill>
        <a:ln w="6350">
          <a:solidFill>
            <a:schemeClr val="bg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262626"/>
      </a:dk1>
      <a:lt1>
        <a:sysClr val="window" lastClr="FFFFFF"/>
      </a:lt1>
      <a:dk2>
        <a:srgbClr val="1B2831"/>
      </a:dk2>
      <a:lt2>
        <a:srgbClr val="F5F5F5"/>
      </a:lt2>
      <a:accent1>
        <a:srgbClr val="138A7E"/>
      </a:accent1>
      <a:accent2>
        <a:srgbClr val="0C5B50"/>
      </a:accent2>
      <a:accent3>
        <a:srgbClr val="8198A4"/>
      </a:accent3>
      <a:accent4>
        <a:srgbClr val="1A6FB7"/>
      </a:accent4>
      <a:accent5>
        <a:srgbClr val="E8E8E8"/>
      </a:accent5>
      <a:accent6>
        <a:srgbClr val="6D3F76"/>
      </a:accent6>
      <a:hlink>
        <a:srgbClr val="138A7E"/>
      </a:hlink>
      <a:folHlink>
        <a:srgbClr val="878787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881"/>
        </a:solidFill>
        <a:ln w="6350">
          <a:solidFill>
            <a:schemeClr val="bg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ivotal_Dark_Template">
  <a:themeElements>
    <a:clrScheme name="Custom 1">
      <a:dk1>
        <a:srgbClr val="262626"/>
      </a:dk1>
      <a:lt1>
        <a:sysClr val="window" lastClr="FFFFFF"/>
      </a:lt1>
      <a:dk2>
        <a:srgbClr val="1B2831"/>
      </a:dk2>
      <a:lt2>
        <a:srgbClr val="F5F5F5"/>
      </a:lt2>
      <a:accent1>
        <a:srgbClr val="138A7E"/>
      </a:accent1>
      <a:accent2>
        <a:srgbClr val="0C5B50"/>
      </a:accent2>
      <a:accent3>
        <a:srgbClr val="8198A4"/>
      </a:accent3>
      <a:accent4>
        <a:srgbClr val="1A6FB7"/>
      </a:accent4>
      <a:accent5>
        <a:srgbClr val="E8E8E8"/>
      </a:accent5>
      <a:accent6>
        <a:srgbClr val="6D3F76"/>
      </a:accent6>
      <a:hlink>
        <a:srgbClr val="138A7E"/>
      </a:hlink>
      <a:folHlink>
        <a:srgbClr val="878787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881"/>
        </a:solidFill>
        <a:ln w="6350">
          <a:solidFill>
            <a:schemeClr val="bg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sharepoint/v3/field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Pivotal_Dark_Template.potx</Template>
  <TotalTime>4113</TotalTime>
  <Words>334</Words>
  <Application>Microsoft Macintosh PowerPoint</Application>
  <PresentationFormat>On-screen Show (16:9)</PresentationFormat>
  <Paragraphs>73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Office Theme</vt:lpstr>
      <vt:lpstr>1_Office Theme</vt:lpstr>
      <vt:lpstr>Pivotal_Dark_Template</vt:lpstr>
      <vt:lpstr>PowerPoint Presentation</vt:lpstr>
      <vt:lpstr>Cloud Native Workshop for Citi</vt:lpstr>
      <vt:lpstr>Introductions</vt:lpstr>
      <vt:lpstr>Setup your Laptop</vt:lpstr>
      <vt:lpstr>Setup your Laptop (cont)</vt:lpstr>
      <vt:lpstr>Orientation</vt:lpstr>
      <vt:lpstr>Spring Cloud Services</vt:lpstr>
      <vt:lpstr>Spring Cloud Services</vt:lpstr>
      <vt:lpstr>Workshop Agenda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Matt Gunter</cp:lastModifiedBy>
  <cp:revision>278</cp:revision>
  <dcterms:created xsi:type="dcterms:W3CDTF">2010-04-12T23:12:02Z</dcterms:created>
  <dcterms:modified xsi:type="dcterms:W3CDTF">2016-08-22T23:34:42Z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