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28"/>
  </p:notesMasterIdLst>
  <p:sldIdLst>
    <p:sldId id="319" r:id="rId5"/>
    <p:sldId id="294" r:id="rId6"/>
    <p:sldId id="333" r:id="rId7"/>
    <p:sldId id="337" r:id="rId8"/>
    <p:sldId id="338" r:id="rId9"/>
    <p:sldId id="339" r:id="rId10"/>
    <p:sldId id="321" r:id="rId11"/>
    <p:sldId id="320" r:id="rId12"/>
    <p:sldId id="334" r:id="rId13"/>
    <p:sldId id="322" r:id="rId14"/>
    <p:sldId id="335" r:id="rId15"/>
    <p:sldId id="328" r:id="rId16"/>
    <p:sldId id="323" r:id="rId17"/>
    <p:sldId id="324" r:id="rId18"/>
    <p:sldId id="340" r:id="rId19"/>
    <p:sldId id="330" r:id="rId20"/>
    <p:sldId id="325" r:id="rId21"/>
    <p:sldId id="331" r:id="rId22"/>
    <p:sldId id="326" r:id="rId23"/>
    <p:sldId id="332" r:id="rId24"/>
    <p:sldId id="327" r:id="rId25"/>
    <p:sldId id="329" r:id="rId26"/>
    <p:sldId id="291" r:id="rId2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0202"/>
    <a:srgbClr val="008881"/>
    <a:srgbClr val="00A79D"/>
    <a:srgbClr val="00786E"/>
    <a:srgbClr val="17232A"/>
    <a:srgbClr val="155A89"/>
    <a:srgbClr val="1E84C6"/>
    <a:srgbClr val="202F38"/>
    <a:srgbClr val="BD68C4"/>
    <a:srgbClr val="A87D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96" autoAdjust="0"/>
    <p:restoredTop sz="85697" autoAdjust="0"/>
  </p:normalViewPr>
  <p:slideViewPr>
    <p:cSldViewPr snapToGrid="0" snapToObjects="1">
      <p:cViewPr varScale="1">
        <p:scale>
          <a:sx n="107" d="100"/>
          <a:sy n="107" d="100"/>
        </p:scale>
        <p:origin x="-336" y="-104"/>
      </p:cViewPr>
      <p:guideLst>
        <p:guide orient="horz" pos="698"/>
        <p:guide orient="horz" pos="1765"/>
        <p:guide orient="horz" pos="2024"/>
        <p:guide pos="2880"/>
        <p:guide pos="594"/>
        <p:guide pos="5472"/>
        <p:guide pos="1158"/>
        <p:guide pos="4614"/>
      </p:guideLst>
    </p:cSldViewPr>
  </p:slideViewPr>
  <p:outlineViewPr>
    <p:cViewPr>
      <p:scale>
        <a:sx n="33" d="100"/>
        <a:sy n="33" d="100"/>
      </p:scale>
      <p:origin x="0" y="13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8" d="100"/>
        <a:sy n="188" d="100"/>
      </p:scale>
      <p:origin x="0" y="112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7E9F9-6557-4923-BE10-1C342566E3EE}" type="datetimeFigureOut">
              <a:rPr lang="en-US" smtClean="0"/>
              <a:t>8/22/16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87A38-3CEC-41F8-9B8A-7D549F20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96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Relationship Id="rId3" Type="http://schemas.openxmlformats.org/officeDocument/2006/relationships/hyperlink" Target="http://gadgets.ndtv.com/internet/news/netflix-now-accounts-for-34-percent-of-us-internet-traffic-at-peak-times-524323" TargetMode="Externa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11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dk1"/>
                </a:solidFill>
              </a:rPr>
              <a:t>References:</a:t>
            </a:r>
          </a:p>
          <a:p>
            <a:pPr marL="228600" indent="-228600">
              <a:spcBef>
                <a:spcPts val="0"/>
              </a:spcBef>
              <a:buAutoNum type="arabicPeriod"/>
            </a:pPr>
            <a:r>
              <a:rPr lang="en-US" baseline="0" dirty="0" smtClean="0">
                <a:solidFill>
                  <a:schemeClr val="dk1"/>
                </a:solidFill>
              </a:rPr>
              <a:t>http://12factor.net/</a:t>
            </a:r>
          </a:p>
          <a:p>
            <a:pPr marL="0" indent="0">
              <a:spcBef>
                <a:spcPts val="0"/>
              </a:spcBef>
              <a:buNone/>
            </a:pPr>
            <a:endParaRPr lang="en-US" baseline="0" dirty="0" smtClean="0">
              <a:solidFill>
                <a:schemeClr val="dk1"/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FFFFFF"/>
                </a:solidFill>
              </a:rPr>
              <a:t>Architectural and development practices, that ensure an optimal experience on a cloud platform.</a:t>
            </a:r>
            <a:r>
              <a:rPr lang="en-US" baseline="0" dirty="0" smtClean="0">
                <a:solidFill>
                  <a:srgbClr val="FFFFFF"/>
                </a:solidFill>
              </a:rPr>
              <a:t> </a:t>
            </a:r>
            <a:endParaRPr lang="en" dirty="0" smtClean="0">
              <a:solidFill>
                <a:schemeClr val="dk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89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Font typeface="Wingdings" pitchFamily="2" charset="2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000000"/>
                </a:solidFill>
              </a:rPr>
              <a:t>Have</a:t>
            </a:r>
            <a:r>
              <a:rPr lang="en-US" sz="1600" baseline="0" dirty="0" smtClean="0">
                <a:solidFill>
                  <a:srgbClr val="000000"/>
                </a:solidFill>
              </a:rPr>
              <a:t> to be able to scale in response to surges, add new features rapidly. Can’t go down for maintenance/upgrades.</a:t>
            </a:r>
            <a:endParaRPr lang="en-US" sz="1600" dirty="0" smtClean="0">
              <a:solidFill>
                <a:srgbClr val="000000"/>
              </a:solidFill>
            </a:endParaRPr>
          </a:p>
          <a:p>
            <a:pPr lvl="0">
              <a:buFont typeface="Wingdings" pitchFamily="2" charset="2"/>
              <a:buChar char="§"/>
              <a:defRPr sz="1800">
                <a:solidFill>
                  <a:srgbClr val="000000"/>
                </a:solidFill>
                <a:uFillTx/>
              </a:defRPr>
            </a:pPr>
            <a:endParaRPr lang="en-US" sz="1600" dirty="0" smtClean="0">
              <a:solidFill>
                <a:srgbClr val="000000"/>
              </a:solidFill>
            </a:endParaRPr>
          </a:p>
          <a:p>
            <a:pPr lvl="0">
              <a:buFont typeface="Wingdings" pitchFamily="2" charset="2"/>
              <a:buChar char="§"/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 err="1" smtClean="0">
                <a:solidFill>
                  <a:srgbClr val="000000"/>
                </a:solidFill>
              </a:rPr>
              <a:t>NetFlix</a:t>
            </a:r>
            <a:r>
              <a:rPr lang="en-US" sz="1600" dirty="0" smtClean="0">
                <a:solidFill>
                  <a:srgbClr val="000000"/>
                </a:solidFill>
              </a:rPr>
              <a:t>, an undisputed business &amp; technology leader</a:t>
            </a:r>
          </a:p>
          <a:p>
            <a:pPr lvl="1">
              <a:buFont typeface="Wingdings" pitchFamily="2" charset="2"/>
              <a:buChar char="§"/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000000"/>
                </a:solidFill>
                <a:hlinkClick r:id="rId3"/>
              </a:rPr>
              <a:t>34%</a:t>
            </a:r>
            <a:r>
              <a:rPr lang="en-US" sz="1600" dirty="0" smtClean="0">
                <a:solidFill>
                  <a:srgbClr val="000000"/>
                </a:solidFill>
              </a:rPr>
              <a:t> of peak N. American internet traffic from 6-9pm</a:t>
            </a:r>
          </a:p>
          <a:p>
            <a:pPr lvl="0">
              <a:buFont typeface="Wingdings" pitchFamily="2" charset="2"/>
              <a:buChar char="§"/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000000"/>
                </a:solidFill>
              </a:rPr>
              <a:t>If speed was why they won, </a:t>
            </a:r>
            <a:r>
              <a:rPr lang="en-US" sz="1600" dirty="0" err="1" smtClean="0">
                <a:solidFill>
                  <a:srgbClr val="000000"/>
                </a:solidFill>
              </a:rPr>
              <a:t>microservices</a:t>
            </a:r>
            <a:r>
              <a:rPr lang="en-US" sz="1600" dirty="0" smtClean="0">
                <a:solidFill>
                  <a:srgbClr val="000000"/>
                </a:solidFill>
              </a:rPr>
              <a:t> was how</a:t>
            </a:r>
          </a:p>
          <a:p>
            <a:pPr lvl="0">
              <a:buFont typeface="Wingdings" pitchFamily="2" charset="2"/>
              <a:buChar char="§"/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000000"/>
                </a:solidFill>
              </a:rPr>
              <a:t>They pioneered / began to popularize micro service concept</a:t>
            </a:r>
          </a:p>
          <a:p>
            <a:pPr lvl="1">
              <a:buFont typeface="Wingdings" pitchFamily="2" charset="2"/>
              <a:buChar char="§"/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000000"/>
                </a:solidFill>
              </a:rPr>
              <a:t>All they had was Amazon EC2 back then</a:t>
            </a:r>
          </a:p>
          <a:p>
            <a:pPr lvl="1">
              <a:buFont typeface="Wingdings" pitchFamily="2" charset="2"/>
              <a:buChar char="§"/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000000"/>
                </a:solidFill>
              </a:rPr>
              <a:t>They had to invent a distributed platform, cloud native platform with </a:t>
            </a:r>
            <a:r>
              <a:rPr lang="en-US" sz="1600" dirty="0" err="1" smtClean="0">
                <a:solidFill>
                  <a:srgbClr val="000000"/>
                </a:solidFill>
              </a:rPr>
              <a:t>PaaS</a:t>
            </a:r>
            <a:r>
              <a:rPr lang="en-US" sz="1600" dirty="0" smtClean="0">
                <a:solidFill>
                  <a:srgbClr val="000000"/>
                </a:solidFill>
              </a:rPr>
              <a:t> – like features</a:t>
            </a:r>
          </a:p>
          <a:p>
            <a:pPr lvl="1">
              <a:buFont typeface="Wingdings" pitchFamily="2" charset="2"/>
              <a:buChar char="§"/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000000"/>
                </a:solidFill>
              </a:rPr>
              <a:t>They had to invent </a:t>
            </a:r>
            <a:r>
              <a:rPr lang="en-US" sz="1600" dirty="0" err="1" smtClean="0">
                <a:solidFill>
                  <a:srgbClr val="000000"/>
                </a:solidFill>
              </a:rPr>
              <a:t>microservice</a:t>
            </a:r>
            <a:r>
              <a:rPr lang="en-US" sz="1600" dirty="0" smtClean="0">
                <a:solidFill>
                  <a:srgbClr val="000000"/>
                </a:solidFill>
              </a:rPr>
              <a:t> infrastructure at the application level</a:t>
            </a:r>
          </a:p>
          <a:p>
            <a:pPr lvl="0">
              <a:buFont typeface="Wingdings" pitchFamily="2" charset="2"/>
              <a:buChar char="§"/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000000"/>
                </a:solidFill>
              </a:rPr>
              <a:t>All before writing one line of code that relates to the application you and I know as Netflix</a:t>
            </a:r>
          </a:p>
          <a:p>
            <a:pPr marL="0" indent="0">
              <a:buSzPct val="100000"/>
              <a:buNone/>
              <a:defRPr sz="1800"/>
            </a:pPr>
            <a:endParaRPr lang="en-US" sz="2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SzPct val="100000"/>
              <a:buNone/>
              <a:defRPr sz="1800"/>
            </a:pPr>
            <a:endParaRPr lang="en-US" sz="2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07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89647" y="-27990"/>
            <a:ext cx="9259047" cy="5220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Piv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984" y="366152"/>
            <a:ext cx="1364191" cy="30928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134021" y="2005054"/>
            <a:ext cx="6530788" cy="1147664"/>
          </a:xfrm>
        </p:spPr>
        <p:txBody>
          <a:bodyPr/>
          <a:lstStyle>
            <a:lvl1pPr algn="l">
              <a:lnSpc>
                <a:spcPct val="80000"/>
              </a:lnSpc>
              <a:spcAft>
                <a:spcPts val="500"/>
              </a:spcAft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4021" y="1586264"/>
            <a:ext cx="6110923" cy="314872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34021" y="3315823"/>
            <a:ext cx="7881472" cy="345129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accent5"/>
                </a:solidFill>
              </a:defRPr>
            </a:lvl1pPr>
            <a:lvl3pPr marL="914400" indent="0" algn="l">
              <a:buNone/>
              <a:defRPr baseline="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SUB TEXT</a:t>
            </a:r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1600">
                <a:solidFill>
                  <a:srgbClr val="878787"/>
                </a:solidFill>
              </a:defRPr>
            </a:lvl1pPr>
            <a:lvl2pPr marL="457200" indent="0">
              <a:buNone/>
              <a:defRPr sz="1600">
                <a:solidFill>
                  <a:srgbClr val="878787"/>
                </a:solidFill>
              </a:defRPr>
            </a:lvl2pPr>
            <a:lvl3pPr marL="914400" indent="0">
              <a:buNone/>
              <a:defRPr sz="1400">
                <a:solidFill>
                  <a:srgbClr val="878787"/>
                </a:solidFill>
              </a:defRPr>
            </a:lvl3pPr>
            <a:lvl4pPr marL="1371600" indent="0">
              <a:buNone/>
              <a:defRPr sz="1200">
                <a:solidFill>
                  <a:srgbClr val="878787"/>
                </a:solidFill>
              </a:defRPr>
            </a:lvl4pPr>
            <a:lvl5pPr marL="1828800" indent="0">
              <a:buNone/>
              <a:defRPr sz="12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62394" y="3832344"/>
            <a:ext cx="4070350" cy="665162"/>
          </a:xfrm>
        </p:spPr>
        <p:txBody>
          <a:bodyPr>
            <a:noAutofit/>
          </a:bodyPr>
          <a:lstStyle>
            <a:lvl1pPr marL="0" indent="0">
              <a:buNone/>
              <a:defRPr sz="1100" i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662488" y="1200150"/>
            <a:ext cx="4070350" cy="2430556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943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7536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16580"/>
            <a:ext cx="4040188" cy="2578042"/>
          </a:xfrm>
        </p:spPr>
        <p:txBody>
          <a:bodyPr>
            <a:normAutofit/>
          </a:bodyPr>
          <a:lstStyle>
            <a:lvl1pPr>
              <a:defRPr sz="20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2000">
                <a:solidFill>
                  <a:srgbClr val="878787"/>
                </a:solidFill>
              </a:defRPr>
            </a:lvl3pPr>
            <a:lvl4pPr>
              <a:defRPr sz="2000">
                <a:solidFill>
                  <a:srgbClr val="878787"/>
                </a:solidFill>
              </a:defRPr>
            </a:lvl4pPr>
            <a:lvl5pPr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7536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016580"/>
            <a:ext cx="4041775" cy="2578042"/>
          </a:xfrm>
        </p:spPr>
        <p:txBody>
          <a:bodyPr>
            <a:normAutofit/>
          </a:bodyPr>
          <a:lstStyle>
            <a:lvl1pPr>
              <a:defRPr sz="20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2000">
                <a:solidFill>
                  <a:srgbClr val="878787"/>
                </a:solidFill>
              </a:defRPr>
            </a:lvl3pPr>
            <a:lvl4pPr>
              <a:defRPr sz="2000">
                <a:solidFill>
                  <a:srgbClr val="878787"/>
                </a:solidFill>
              </a:defRPr>
            </a:lvl4pPr>
            <a:lvl5pPr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73780"/>
            <a:ext cx="9144000" cy="300461"/>
          </a:xfrm>
        </p:spPr>
        <p:txBody>
          <a:bodyPr/>
          <a:lstStyle>
            <a:lvl1pPr algn="ctr">
              <a:defRPr sz="18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042147" y="1770529"/>
            <a:ext cx="7059706" cy="1377484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4" descr="Pattern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67234" y="-126999"/>
            <a:ext cx="9226176" cy="5285441"/>
          </a:xfrm>
          <a:prstGeom prst="rect">
            <a:avLst/>
          </a:prstGeom>
          <a:solidFill>
            <a:srgbClr val="97ACB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56" y="465167"/>
            <a:ext cx="8516471" cy="376792"/>
          </a:xfrm>
        </p:spPr>
        <p:txBody>
          <a:bodyPr anchor="b"/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82176" y="1105647"/>
            <a:ext cx="9226176" cy="40378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39056" y="157381"/>
            <a:ext cx="8516471" cy="229215"/>
          </a:xfrm>
        </p:spPr>
        <p:txBody>
          <a:bodyPr>
            <a:normAutofit/>
          </a:bodyPr>
          <a:lstStyle>
            <a:lvl1pPr marL="0" indent="0" algn="l">
              <a:buNone/>
              <a:defRPr sz="1200" b="1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366059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488201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4610343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6732485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6FD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285750" marR="0" lvl="2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285750" marR="0" lvl="3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Fourth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0"/>
          </p:nvPr>
        </p:nvSpPr>
        <p:spPr>
          <a:xfrm>
            <a:off x="2548961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863A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/>
          </p:nvPr>
        </p:nvSpPr>
        <p:spPr>
          <a:xfrm>
            <a:off x="2548961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285750" marR="0" lvl="2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285750" marR="0" lvl="3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Fourth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2"/>
          </p:nvPr>
        </p:nvSpPr>
        <p:spPr>
          <a:xfrm>
            <a:off x="4655665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863A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4655665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285750" marR="0" lvl="2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285750" marR="0" lvl="3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Fourth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/>
          </p:nvPr>
        </p:nvSpPr>
        <p:spPr>
          <a:xfrm>
            <a:off x="6732485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863A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6732485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285750" marR="0" lvl="2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285750" marR="0" lvl="3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Fourth level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880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669118" y="-126999"/>
            <a:ext cx="4736352" cy="5285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67233" y="-126999"/>
            <a:ext cx="4736352" cy="5285441"/>
          </a:xfrm>
          <a:prstGeom prst="rect">
            <a:avLst/>
          </a:prstGeom>
          <a:solidFill>
            <a:srgbClr val="97ACB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9057" y="483683"/>
            <a:ext cx="4430061" cy="414471"/>
          </a:xfrm>
        </p:spPr>
        <p:txBody>
          <a:bodyPr anchor="b"/>
          <a:lstStyle>
            <a:lvl1pPr algn="l">
              <a:defRPr sz="2800" b="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69118" y="1"/>
            <a:ext cx="4474881" cy="5143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39057" y="224620"/>
            <a:ext cx="4430062" cy="229215"/>
          </a:xfrm>
        </p:spPr>
        <p:txBody>
          <a:bodyPr>
            <a:noAutofit/>
          </a:bodyPr>
          <a:lstStyle>
            <a:lvl1pPr marL="0" indent="0" algn="l">
              <a:buNone/>
              <a:defRPr sz="1000" b="1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9057" y="1225718"/>
            <a:ext cx="4430061" cy="9144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697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-163871" y="-65548"/>
            <a:ext cx="9447161" cy="5284838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01800" y="3094038"/>
            <a:ext cx="5689600" cy="46196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chemeClr val="accent5"/>
                </a:solidFill>
                <a:cs typeface="Arial" charset="0"/>
              </a:rPr>
              <a:t>A NEW PLATFORM </a:t>
            </a:r>
            <a:r>
              <a:rPr lang="en-US" dirty="0" smtClean="0">
                <a:solidFill>
                  <a:schemeClr val="accent1"/>
                </a:solidFill>
                <a:cs typeface="Arial" charset="0"/>
              </a:rPr>
              <a:t>FOR A NEW ERA</a:t>
            </a:r>
          </a:p>
        </p:txBody>
      </p:sp>
      <p:pic>
        <p:nvPicPr>
          <p:cNvPr id="5" name="Picture 10" descr="Pivotal_Logo_white.png"/>
          <p:cNvPicPr>
            <a:picLocks noChangeAspect="1"/>
          </p:cNvPicPr>
          <p:nvPr userDrawn="1"/>
        </p:nvPicPr>
        <p:blipFill>
          <a:blip r:embed="rId2"/>
          <a:srcRect r="5548"/>
          <a:stretch>
            <a:fillRect/>
          </a:stretch>
        </p:blipFill>
        <p:spPr bwMode="auto">
          <a:xfrm>
            <a:off x="1973263" y="1658938"/>
            <a:ext cx="5189537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37985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995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 Basic with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885931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828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 Basic without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Picture 5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33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89647" y="-27990"/>
            <a:ext cx="9259047" cy="5220256"/>
          </a:xfrm>
          <a:prstGeom prst="rect">
            <a:avLst/>
          </a:prstGeom>
          <a:solidFill>
            <a:srgbClr val="1B28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Piv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984" y="366152"/>
            <a:ext cx="1364191" cy="30928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134021" y="2005054"/>
            <a:ext cx="6530788" cy="1147664"/>
          </a:xfrm>
        </p:spPr>
        <p:txBody>
          <a:bodyPr/>
          <a:lstStyle>
            <a:lvl1pPr algn="l">
              <a:lnSpc>
                <a:spcPct val="80000"/>
              </a:lnSpc>
              <a:spcAft>
                <a:spcPts val="500"/>
              </a:spcAft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4021" y="1586264"/>
            <a:ext cx="6110923" cy="314872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34021" y="3315823"/>
            <a:ext cx="7881472" cy="345129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accent5"/>
                </a:solidFill>
              </a:defRPr>
            </a:lvl1pPr>
            <a:lvl3pPr marL="914400" indent="0" algn="l">
              <a:buNone/>
              <a:defRPr baseline="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SUB TEXT</a:t>
            </a:r>
          </a:p>
        </p:txBody>
      </p:sp>
    </p:spTree>
    <p:extLst>
      <p:ext uri="{BB962C8B-B14F-4D97-AF65-F5344CB8AC3E}">
        <p14:creationId xmlns:p14="http://schemas.microsoft.com/office/powerpoint/2010/main" val="519775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0167471" cy="5143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5325" y="1916328"/>
            <a:ext cx="6947616" cy="532285"/>
          </a:xfrm>
        </p:spPr>
        <p:txBody>
          <a:bodyPr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Piv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984" y="366152"/>
            <a:ext cx="1364191" cy="309289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195325" y="2502217"/>
            <a:ext cx="5828553" cy="43790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95325" y="4442307"/>
            <a:ext cx="7881472" cy="379642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5"/>
                </a:solidFill>
              </a:defRPr>
            </a:lvl1pPr>
            <a:lvl3pPr marL="914400" indent="0" algn="l">
              <a:buNone/>
              <a:defRPr baseline="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SUB TEXT</a:t>
            </a:r>
          </a:p>
        </p:txBody>
      </p:sp>
    </p:spTree>
    <p:extLst>
      <p:ext uri="{BB962C8B-B14F-4D97-AF65-F5344CB8AC3E}">
        <p14:creationId xmlns:p14="http://schemas.microsoft.com/office/powerpoint/2010/main" val="191864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0167471" cy="5143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7709" y="407953"/>
            <a:ext cx="6947616" cy="585514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117709" y="998561"/>
            <a:ext cx="5828553" cy="481696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489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0167471" cy="5143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A1215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756833"/>
            <a:ext cx="9144000" cy="3386667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7709" y="407953"/>
            <a:ext cx="6947616" cy="585514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677241" y="998561"/>
            <a:ext cx="5828553" cy="481696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3670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878787"/>
                </a:solidFill>
              </a:defRPr>
            </a:lvl1pPr>
            <a:lvl2pPr>
              <a:defRPr>
                <a:solidFill>
                  <a:srgbClr val="878787"/>
                </a:solidFill>
              </a:defRPr>
            </a:lvl2pPr>
            <a:lvl3pPr>
              <a:defRPr>
                <a:solidFill>
                  <a:srgbClr val="878787"/>
                </a:solidFill>
              </a:defRPr>
            </a:lvl3pPr>
            <a:lvl4pPr>
              <a:defRPr>
                <a:solidFill>
                  <a:srgbClr val="878787"/>
                </a:solidFill>
              </a:defRPr>
            </a:lvl4pPr>
            <a:lvl5pPr>
              <a:defRPr>
                <a:solidFill>
                  <a:srgbClr val="878787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87914"/>
            <a:ext cx="6662271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9381"/>
            <a:ext cx="8229600" cy="3075242"/>
          </a:xfrm>
        </p:spPr>
        <p:txBody>
          <a:bodyPr/>
          <a:lstStyle>
            <a:lvl1pPr marL="0" indent="0">
              <a:buNone/>
              <a:defRPr>
                <a:solidFill>
                  <a:srgbClr val="878787"/>
                </a:solidFill>
              </a:defRPr>
            </a:lvl1pPr>
            <a:lvl2pPr marL="457200" indent="0">
              <a:buNone/>
              <a:defRPr>
                <a:solidFill>
                  <a:srgbClr val="878787"/>
                </a:solidFill>
              </a:defRPr>
            </a:lvl2pPr>
            <a:lvl3pPr marL="914400" indent="0">
              <a:buNone/>
              <a:defRPr>
                <a:solidFill>
                  <a:srgbClr val="878787"/>
                </a:solidFill>
              </a:defRPr>
            </a:lvl3pPr>
            <a:lvl4pPr marL="1371600" indent="0">
              <a:buNone/>
              <a:defRPr>
                <a:solidFill>
                  <a:srgbClr val="878787"/>
                </a:solidFill>
              </a:defRPr>
            </a:lvl4pPr>
            <a:lvl5pPr marL="1828800" indent="0">
              <a:buNone/>
              <a:defRPr>
                <a:solidFill>
                  <a:srgbClr val="878787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09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24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1800">
                <a:solidFill>
                  <a:srgbClr val="878787"/>
                </a:solidFill>
              </a:defRPr>
            </a:lvl3pPr>
            <a:lvl4pPr>
              <a:defRPr sz="1600">
                <a:solidFill>
                  <a:srgbClr val="878787"/>
                </a:solidFill>
              </a:defRPr>
            </a:lvl4pPr>
            <a:lvl5pPr>
              <a:defRPr sz="16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24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1800">
                <a:solidFill>
                  <a:srgbClr val="878787"/>
                </a:solidFill>
              </a:defRPr>
            </a:lvl3pPr>
            <a:lvl4pPr>
              <a:defRPr sz="1600">
                <a:solidFill>
                  <a:srgbClr val="878787"/>
                </a:solidFill>
              </a:defRPr>
            </a:lvl4pPr>
            <a:lvl5pPr>
              <a:defRPr sz="16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7471" y="-52294"/>
            <a:ext cx="9218706" cy="52107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495799" y="948765"/>
            <a:ext cx="4722907" cy="4258235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1588" y="318403"/>
            <a:ext cx="8538884" cy="363558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882" y="1192686"/>
            <a:ext cx="3957918" cy="3394472"/>
          </a:xfrm>
        </p:spPr>
        <p:txBody>
          <a:bodyPr>
            <a:normAutofit/>
          </a:bodyPr>
          <a:lstStyle>
            <a:lvl1pPr marL="285750" indent="-285750">
              <a:spcAft>
                <a:spcPts val="600"/>
              </a:spcAft>
              <a:buFont typeface="Arial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rgbClr val="878787"/>
                </a:solidFill>
              </a:defRPr>
            </a:lvl2pPr>
            <a:lvl3pPr marL="914400" indent="0">
              <a:buNone/>
              <a:defRPr sz="1400">
                <a:solidFill>
                  <a:srgbClr val="878787"/>
                </a:solidFill>
              </a:defRPr>
            </a:lvl3pPr>
            <a:lvl4pPr marL="1371600" indent="0">
              <a:buNone/>
              <a:defRPr sz="1200">
                <a:solidFill>
                  <a:srgbClr val="878787"/>
                </a:solidFill>
              </a:defRPr>
            </a:lvl4pPr>
            <a:lvl5pPr marL="1828800" indent="0">
              <a:buNone/>
              <a:defRPr sz="12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956796"/>
            <a:ext cx="4495800" cy="4250204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392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342231"/>
            <a:ext cx="6662271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9381"/>
            <a:ext cx="8229600" cy="3075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70" r:id="rId2"/>
    <p:sldLayoutId id="2147493465" r:id="rId3"/>
    <p:sldLayoutId id="2147493472" r:id="rId4"/>
    <p:sldLayoutId id="2147493473" r:id="rId5"/>
    <p:sldLayoutId id="2147493457" r:id="rId6"/>
    <p:sldLayoutId id="2147493466" r:id="rId7"/>
    <p:sldLayoutId id="2147493459" r:id="rId8"/>
    <p:sldLayoutId id="2147493468" r:id="rId9"/>
    <p:sldLayoutId id="2147493469" r:id="rId10"/>
    <p:sldLayoutId id="2147493460" r:id="rId11"/>
    <p:sldLayoutId id="2147493461" r:id="rId12"/>
    <p:sldLayoutId id="2147493464" r:id="rId13"/>
    <p:sldLayoutId id="2147493467" r:id="rId14"/>
    <p:sldLayoutId id="2147493471" r:id="rId15"/>
    <p:sldLayoutId id="2147493474" r:id="rId16"/>
    <p:sldLayoutId id="2147493475" r:id="rId17"/>
    <p:sldLayoutId id="2147493476" r:id="rId18"/>
    <p:sldLayoutId id="2147493477" r:id="rId19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878787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878787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878787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rgbClr val="878787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rgbClr val="878787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Relationship Id="rId3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hyperlink" Target="http://tinyurl.com/boot-trader" TargetMode="External"/><Relationship Id="rId3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hyperlink" Target="http://12factor.net" TargetMode="External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sdunn\Documents\Pivotal Corporate\presentation\New Approach to Big Data\assets\Strata-Data-wi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237" y="1"/>
            <a:ext cx="9167237" cy="515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446036" y="1487156"/>
            <a:ext cx="3965191" cy="19751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dirty="0" smtClean="0">
                <a:solidFill>
                  <a:schemeClr val="bg1"/>
                </a:solidFill>
                <a:effectLst>
                  <a:outerShdw blurRad="76200" dist="50800" dir="5400000" algn="t" rotWithShape="0">
                    <a:prstClr val="black">
                      <a:alpha val="70000"/>
                    </a:prstClr>
                  </a:outerShdw>
                </a:effectLst>
                <a:latin typeface="Roboto Regular"/>
                <a:ea typeface="Roboto Thin" panose="02000000000000000000" pitchFamily="2" charset="0"/>
                <a:cs typeface="Roboto Regular"/>
              </a:rPr>
              <a:t>Introduction to</a:t>
            </a:r>
          </a:p>
          <a:p>
            <a:r>
              <a:rPr lang="en-US" sz="4000" b="0" dirty="0" smtClean="0">
                <a:solidFill>
                  <a:schemeClr val="bg1"/>
                </a:solidFill>
                <a:effectLst>
                  <a:outerShdw blurRad="76200" dist="50800" dir="5400000" algn="t" rotWithShape="0">
                    <a:prstClr val="black">
                      <a:alpha val="70000"/>
                    </a:prstClr>
                  </a:outerShdw>
                </a:effectLst>
                <a:latin typeface="Roboto Regular"/>
                <a:ea typeface="Roboto Thin" panose="02000000000000000000" pitchFamily="2" charset="0"/>
                <a:cs typeface="Roboto Regular"/>
              </a:rPr>
              <a:t>Spring Cloud Services</a:t>
            </a:r>
          </a:p>
        </p:txBody>
      </p:sp>
      <p:pic>
        <p:nvPicPr>
          <p:cNvPr id="11" name="Picture 2" descr="C:\Users\sdunn\Documents\Pivotal Corporate\presentation\Misc Assets\pivotal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13" y="1"/>
            <a:ext cx="2045956" cy="80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109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Cloud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199" y="1108074"/>
            <a:ext cx="4275071" cy="3273007"/>
          </a:xfrm>
        </p:spPr>
        <p:txBody>
          <a:bodyPr>
            <a:normAutofit/>
          </a:bodyPr>
          <a:lstStyle/>
          <a:p>
            <a:endParaRPr lang="en-US" sz="1600" dirty="0" smtClean="0"/>
          </a:p>
          <a:p>
            <a:r>
              <a:rPr lang="en-US" sz="1600" dirty="0" smtClean="0"/>
              <a:t>Provides easy developer access to a curated selection of open source cloud infrastructure libraries</a:t>
            </a:r>
          </a:p>
          <a:p>
            <a:endParaRPr lang="en-US" sz="1600" dirty="0"/>
          </a:p>
          <a:p>
            <a:r>
              <a:rPr lang="en-US" sz="1600" dirty="0" smtClean="0"/>
              <a:t>Spring Cloud API encapsulates access to underlying libraries, allowing pluggable implementations.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917" y="1205140"/>
            <a:ext cx="3442748" cy="277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80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Cloud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199" y="1108074"/>
            <a:ext cx="4275071" cy="32730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/>
              <a:t>Additional capabilities include Cloud Connectors and </a:t>
            </a:r>
            <a:r>
              <a:rPr lang="en-US" sz="1600" dirty="0" err="1" smtClean="0"/>
              <a:t>Config</a:t>
            </a:r>
            <a:r>
              <a:rPr lang="en-US" sz="1600" dirty="0" smtClean="0"/>
              <a:t> Server</a:t>
            </a:r>
          </a:p>
          <a:p>
            <a:endParaRPr lang="en-US" sz="1600" dirty="0" smtClean="0"/>
          </a:p>
          <a:p>
            <a:r>
              <a:rPr lang="en-US" sz="1600" dirty="0" smtClean="0"/>
              <a:t>Brings the Spring philosophy of convention over configuration, opinionated defaults, and developer simplicity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917" y="1205140"/>
            <a:ext cx="3442748" cy="277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81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Cloud Services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 rotWithShape="1">
          <a:blip r:embed="rId2"/>
          <a:srcRect t="-2010" b="-831"/>
          <a:stretch/>
        </p:blipFill>
        <p:spPr>
          <a:xfrm>
            <a:off x="708222" y="1166278"/>
            <a:ext cx="3032553" cy="311871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162" y="1209473"/>
            <a:ext cx="2923952" cy="307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751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Cloud Services</a:t>
            </a:r>
            <a:endParaRPr lang="en-US" dirty="0">
              <a:solidFill>
                <a:srgbClr val="138A7E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57199" y="1921856"/>
            <a:ext cx="1252763" cy="1757108"/>
            <a:chOff x="613137" y="1763046"/>
            <a:chExt cx="1252763" cy="1757108"/>
          </a:xfrm>
        </p:grpSpPr>
        <p:sp>
          <p:nvSpPr>
            <p:cNvPr id="4" name="Shape 675"/>
            <p:cNvSpPr/>
            <p:nvPr/>
          </p:nvSpPr>
          <p:spPr>
            <a:xfrm>
              <a:off x="662484" y="3089267"/>
              <a:ext cx="1126924" cy="4308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>
                  <a:solidFill>
                    <a:srgbClr val="000000"/>
                  </a:solidFill>
                  <a:uFillTx/>
                </a:defRPr>
              </a:pPr>
              <a:r>
                <a:rPr lang="en-US" sz="1400" b="1" dirty="0" smtClean="0">
                  <a:solidFill>
                    <a:schemeClr val="bg1"/>
                  </a:solidFill>
                  <a:uFill>
                    <a:solidFill>
                      <a:srgbClr val="4D4D4D"/>
                    </a:solidFill>
                  </a:uFill>
                  <a:latin typeface="FreightSans Pro Medium"/>
                  <a:ea typeface="Avenir Next Regular"/>
                  <a:cs typeface="FreightSans Pro Medium"/>
                  <a:sym typeface="Avenir Next Regular"/>
                </a:rPr>
                <a:t>Spring Cloud</a:t>
              </a:r>
            </a:p>
            <a:p>
              <a:pPr lvl="0" algn="ctr">
                <a:defRPr>
                  <a:solidFill>
                    <a:srgbClr val="000000"/>
                  </a:solidFill>
                  <a:uFillTx/>
                </a:defRPr>
              </a:pPr>
              <a:r>
                <a:rPr lang="en-US" sz="1400" b="1" dirty="0" smtClean="0">
                  <a:solidFill>
                    <a:schemeClr val="bg1"/>
                  </a:solidFill>
                  <a:uFill>
                    <a:solidFill>
                      <a:srgbClr val="4D4D4D"/>
                    </a:solidFill>
                  </a:uFill>
                  <a:latin typeface="FreightSans Pro Medium"/>
                  <a:ea typeface="Avenir Next Regular"/>
                  <a:cs typeface="FreightSans Pro Medium"/>
                  <a:sym typeface="Avenir Next Regular"/>
                </a:rPr>
                <a:t>Services</a:t>
              </a:r>
              <a:endParaRPr sz="1400" b="1" dirty="0">
                <a:solidFill>
                  <a:schemeClr val="bg1"/>
                </a:solidFill>
                <a:uFill>
                  <a:solidFill>
                    <a:srgbClr val="4D4D4D"/>
                  </a:solidFill>
                </a:uFill>
                <a:latin typeface="FreightSans Pro Medium"/>
                <a:ea typeface="Avenir Next Regular"/>
                <a:cs typeface="FreightSans Pro Medium"/>
                <a:sym typeface="Avenir Next Regular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3137" y="1763046"/>
              <a:ext cx="1252763" cy="1252763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2906354" y="2314964"/>
            <a:ext cx="1179810" cy="883798"/>
            <a:chOff x="-173475" y="0"/>
            <a:chExt cx="2218471" cy="1661858"/>
          </a:xfrm>
        </p:grpSpPr>
        <p:pic>
          <p:nvPicPr>
            <p:cNvPr id="13" name="pasted-image.png"/>
            <p:cNvPicPr/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0761" y="0"/>
              <a:ext cx="1270001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" name="Shape 662"/>
            <p:cNvSpPr/>
            <p:nvPr/>
          </p:nvSpPr>
          <p:spPr>
            <a:xfrm>
              <a:off x="-173475" y="1256746"/>
              <a:ext cx="2218471" cy="4051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>
                  <a:solidFill>
                    <a:srgbClr val="000000"/>
                  </a:solidFill>
                  <a:uFillTx/>
                </a:defRPr>
              </a:pPr>
              <a:r>
                <a:rPr sz="1400" b="1" dirty="0" smtClean="0">
                  <a:solidFill>
                    <a:schemeClr val="bg1"/>
                  </a:solidFill>
                  <a:uFill>
                    <a:solidFill>
                      <a:srgbClr val="4D4D4D"/>
                    </a:solidFill>
                  </a:uFill>
                  <a:latin typeface="FreightSans Pro Medium"/>
                  <a:ea typeface="Avenir Next Regular"/>
                  <a:cs typeface="FreightSans Pro Medium"/>
                  <a:sym typeface="Avenir Next Regular"/>
                </a:rPr>
                <a:t>Config Server</a:t>
              </a:r>
              <a:endParaRPr sz="1400" b="1" dirty="0">
                <a:solidFill>
                  <a:schemeClr val="bg1"/>
                </a:solidFill>
                <a:uFill>
                  <a:solidFill>
                    <a:srgbClr val="4D4D4D"/>
                  </a:solidFill>
                </a:uFill>
                <a:latin typeface="FreightSans Pro Medium"/>
                <a:ea typeface="Avenir Next Regular"/>
                <a:cs typeface="FreightSans Pro Medium"/>
                <a:sym typeface="Avenir Next Regular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790239" y="1031012"/>
            <a:ext cx="1407186" cy="890844"/>
            <a:chOff x="-387251" y="0"/>
            <a:chExt cx="2646024" cy="1675112"/>
          </a:xfrm>
        </p:grpSpPr>
        <p:pic>
          <p:nvPicPr>
            <p:cNvPr id="11" name="pasted-image.png"/>
            <p:cNvPicPr/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0761" y="0"/>
              <a:ext cx="1270001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" name="Shape 665"/>
            <p:cNvSpPr/>
            <p:nvPr/>
          </p:nvSpPr>
          <p:spPr>
            <a:xfrm>
              <a:off x="-387251" y="1269999"/>
              <a:ext cx="2646024" cy="4051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>
                  <a:solidFill>
                    <a:srgbClr val="000000"/>
                  </a:solidFill>
                  <a:uFillTx/>
                </a:defRPr>
              </a:pPr>
              <a:r>
                <a:rPr sz="1400" b="1" dirty="0" smtClean="0">
                  <a:solidFill>
                    <a:schemeClr val="bg1"/>
                  </a:solidFill>
                  <a:uFill>
                    <a:solidFill>
                      <a:srgbClr val="4D4D4D"/>
                    </a:solidFill>
                  </a:uFill>
                  <a:latin typeface="FreightSans Pro Medium"/>
                  <a:ea typeface="Avenir Next Regular"/>
                  <a:cs typeface="FreightSans Pro Medium"/>
                  <a:sym typeface="Avenir Next Regular"/>
                </a:rPr>
                <a:t>Service Registry</a:t>
              </a:r>
              <a:endParaRPr sz="1400" b="1" dirty="0">
                <a:solidFill>
                  <a:schemeClr val="bg1"/>
                </a:solidFill>
                <a:uFill>
                  <a:solidFill>
                    <a:srgbClr val="4D4D4D"/>
                  </a:solidFill>
                </a:uFill>
                <a:latin typeface="FreightSans Pro Medium"/>
                <a:ea typeface="Avenir Next Regular"/>
                <a:cs typeface="FreightSans Pro Medium"/>
                <a:sym typeface="Avenir Next Regular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518472" y="3591871"/>
            <a:ext cx="2052321" cy="890845"/>
            <a:chOff x="-698067" y="0"/>
            <a:chExt cx="3859108" cy="1675113"/>
          </a:xfrm>
        </p:grpSpPr>
        <p:pic>
          <p:nvPicPr>
            <p:cNvPr id="9" name="pasted-image.png"/>
            <p:cNvPicPr/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2008" y="0"/>
              <a:ext cx="1270001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" name="Shape 668"/>
            <p:cNvSpPr/>
            <p:nvPr/>
          </p:nvSpPr>
          <p:spPr>
            <a:xfrm>
              <a:off x="-698067" y="1270000"/>
              <a:ext cx="3859108" cy="4051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>
                  <a:solidFill>
                    <a:srgbClr val="000000"/>
                  </a:solidFill>
                  <a:uFillTx/>
                </a:defRPr>
              </a:pPr>
              <a:r>
                <a:rPr sz="1400" b="1" dirty="0" smtClean="0">
                  <a:solidFill>
                    <a:schemeClr val="bg1"/>
                  </a:solidFill>
                  <a:uFill>
                    <a:solidFill>
                      <a:srgbClr val="4D4D4D"/>
                    </a:solidFill>
                  </a:uFill>
                  <a:latin typeface="FreightSans Pro Medium"/>
                  <a:ea typeface="Avenir Next Regular"/>
                  <a:cs typeface="FreightSans Pro Medium"/>
                  <a:sym typeface="Avenir Next Regular"/>
                </a:rPr>
                <a:t>Circuit Breaker</a:t>
              </a:r>
              <a:endParaRPr sz="1400" b="1" dirty="0">
                <a:solidFill>
                  <a:schemeClr val="bg1"/>
                </a:solidFill>
                <a:uFill>
                  <a:solidFill>
                    <a:srgbClr val="4D4D4D"/>
                  </a:solidFill>
                </a:uFill>
                <a:latin typeface="FreightSans Pro Medium"/>
                <a:ea typeface="Avenir Next Regular"/>
                <a:cs typeface="FreightSans Pro Medium"/>
                <a:sym typeface="Avenir Next Regular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4702524" y="2402057"/>
            <a:ext cx="443327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bg1"/>
              </a:buClr>
              <a:buFont typeface="Arial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400" dirty="0" err="1" smtClean="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Git</a:t>
            </a:r>
            <a:r>
              <a:rPr lang="en-US" sz="1400" dirty="0" smtClean="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 </a:t>
            </a:r>
            <a:r>
              <a:rPr lang="en-US" sz="1400" dirty="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URL for Config Repo provided via Service Dashboard (post-provisioning</a:t>
            </a:r>
            <a:r>
              <a:rPr lang="en-US" sz="1400" dirty="0" smtClean="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)</a:t>
            </a:r>
          </a:p>
          <a:p>
            <a:pPr marL="285750" indent="-285750">
              <a:buClr>
                <a:schemeClr val="bg1"/>
              </a:buClr>
              <a:buFont typeface="Arial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400" dirty="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Single tenant, scoped to CF </a:t>
            </a:r>
            <a:r>
              <a:rPr lang="en-US" sz="1400" dirty="0" smtClean="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space</a:t>
            </a:r>
            <a:endParaRPr lang="en-US" sz="1400" dirty="0">
              <a:solidFill>
                <a:srgbClr val="FFFFFF"/>
              </a:solidFill>
              <a:uFill>
                <a:solidFill>
                  <a:srgbClr val="4D4D4D"/>
                </a:solidFill>
              </a:u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02524" y="1118105"/>
            <a:ext cx="419463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868680">
              <a:buClr>
                <a:schemeClr val="bg1"/>
              </a:buClr>
              <a:buFont typeface="Arial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400" dirty="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Service Registration and Discovery via Netflix OSS </a:t>
            </a:r>
            <a:r>
              <a:rPr lang="en-US" sz="1400" dirty="0" smtClean="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Eureka</a:t>
            </a:r>
          </a:p>
          <a:p>
            <a:pPr marL="285750" indent="-285750" defTabSz="868680">
              <a:buClr>
                <a:schemeClr val="bg1"/>
              </a:buClr>
              <a:buFont typeface="Arial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400" dirty="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Registration via CF </a:t>
            </a:r>
            <a:r>
              <a:rPr lang="en-US" sz="1400" dirty="0" smtClean="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Route</a:t>
            </a:r>
            <a:endParaRPr lang="en-US" sz="1400" dirty="0">
              <a:solidFill>
                <a:srgbClr val="FFFFFF"/>
              </a:solidFill>
              <a:uFill>
                <a:solidFill>
                  <a:srgbClr val="4D4D4D"/>
                </a:solidFill>
              </a:u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02524" y="3678964"/>
            <a:ext cx="54411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bg1"/>
              </a:buClr>
              <a:buFont typeface="Arial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400" dirty="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Netflix OSS Turbine + </a:t>
            </a:r>
            <a:r>
              <a:rPr lang="en-US" sz="1400" dirty="0" err="1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Hystrix</a:t>
            </a:r>
            <a:r>
              <a:rPr lang="en-US" sz="1400" dirty="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 Dashboard</a:t>
            </a:r>
          </a:p>
          <a:p>
            <a:pPr marL="285750" indent="-285750">
              <a:buClr>
                <a:schemeClr val="bg1"/>
              </a:buClr>
              <a:buFont typeface="Arial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400" dirty="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Aggregation via AMQP (</a:t>
            </a:r>
            <a:r>
              <a:rPr lang="en-US" sz="1400" dirty="0" err="1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RabbitMQ</a:t>
            </a:r>
            <a:r>
              <a:rPr lang="en-US" sz="1400" dirty="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1530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 Trader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108074"/>
            <a:ext cx="3627922" cy="3273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Reference Application</a:t>
            </a:r>
          </a:p>
          <a:p>
            <a:endParaRPr lang="en-US" sz="1800" dirty="0" smtClean="0"/>
          </a:p>
          <a:p>
            <a:r>
              <a:rPr lang="en-US" sz="1800" dirty="0" smtClean="0"/>
              <a:t>Download, Deploy, Run</a:t>
            </a:r>
          </a:p>
          <a:p>
            <a:endParaRPr lang="en-US" sz="1800" dirty="0"/>
          </a:p>
          <a:p>
            <a:r>
              <a:rPr lang="en-US" sz="1800" dirty="0" smtClean="0">
                <a:hlinkClick r:id="rId2"/>
              </a:rPr>
              <a:t>http://tinyurl.com/boot-trader</a:t>
            </a:r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587" y="1351793"/>
            <a:ext cx="4101213" cy="245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27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Discovery</a:t>
            </a:r>
            <a:endParaRPr lang="en-US" dirty="0">
              <a:solidFill>
                <a:srgbClr val="138A7E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 rotWithShape="1">
          <a:blip r:embed="rId2"/>
          <a:srcRect l="-109" r="983"/>
          <a:stretch/>
        </p:blipFill>
        <p:spPr>
          <a:xfrm>
            <a:off x="4436898" y="1514112"/>
            <a:ext cx="4358274" cy="2287089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108074"/>
            <a:ext cx="3627922" cy="3273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 smtClean="0"/>
          </a:p>
          <a:p>
            <a:r>
              <a:rPr lang="en-US" sz="1800" dirty="0" smtClean="0"/>
              <a:t>Uses Service IDs, not URLs, to locate services</a:t>
            </a:r>
          </a:p>
          <a:p>
            <a:endParaRPr lang="en-US" sz="1800" dirty="0" smtClean="0"/>
          </a:p>
          <a:p>
            <a:r>
              <a:rPr lang="en-US" sz="1800" dirty="0" smtClean="0"/>
              <a:t>Client-side or server-side load balancing</a:t>
            </a:r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242871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95413" y="1260474"/>
            <a:ext cx="3959585" cy="308292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/>
              <a:t>Code</a:t>
            </a:r>
            <a:endParaRPr lang="en-US" sz="1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16063" y="1260474"/>
            <a:ext cx="3959585" cy="3082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Manage</a:t>
            </a: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28" y="1989857"/>
            <a:ext cx="2664757" cy="5957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063" y="1690570"/>
            <a:ext cx="3961612" cy="22567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928" y="3068579"/>
            <a:ext cx="4161287" cy="43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131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r>
              <a:rPr lang="en-US" dirty="0" smtClean="0"/>
              <a:t> Server</a:t>
            </a:r>
            <a:endParaRPr lang="en-US" dirty="0">
              <a:solidFill>
                <a:srgbClr val="138A7E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 t="1133" b="1133"/>
          <a:stretch>
            <a:fillRect/>
          </a:stretch>
        </p:blipFill>
        <p:spPr>
          <a:xfrm>
            <a:off x="4520428" y="1419082"/>
            <a:ext cx="4166372" cy="1595961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108074"/>
            <a:ext cx="3627922" cy="3273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 smtClean="0"/>
          </a:p>
          <a:p>
            <a:r>
              <a:rPr lang="en-US" sz="1800" dirty="0" smtClean="0"/>
              <a:t>Local or remote </a:t>
            </a:r>
            <a:r>
              <a:rPr lang="en-US" sz="1800" dirty="0" err="1" smtClean="0"/>
              <a:t>Git</a:t>
            </a:r>
            <a:r>
              <a:rPr lang="en-US" sz="1800" dirty="0" smtClean="0"/>
              <a:t> repositories</a:t>
            </a:r>
          </a:p>
          <a:p>
            <a:endParaRPr lang="en-US" sz="1800" dirty="0" smtClean="0"/>
          </a:p>
          <a:p>
            <a:r>
              <a:rPr lang="en-US" sz="1800" dirty="0" smtClean="0"/>
              <a:t>Configuration specified by environment, service, or system</a:t>
            </a:r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62571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95413" y="1260474"/>
            <a:ext cx="3959585" cy="308292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/>
              <a:t>Code</a:t>
            </a:r>
            <a:endParaRPr lang="en-US" sz="1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16063" y="1260474"/>
            <a:ext cx="3959585" cy="3082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Manage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27" y="3406739"/>
            <a:ext cx="3870071" cy="4667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063" y="1744528"/>
            <a:ext cx="4043008" cy="14424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927" y="1744528"/>
            <a:ext cx="3120990" cy="131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12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Breaker</a:t>
            </a:r>
            <a:endParaRPr lang="en-US" dirty="0">
              <a:solidFill>
                <a:srgbClr val="138A7E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0"/>
          </p:nvPr>
        </p:nvPicPr>
        <p:blipFill rotWithShape="1">
          <a:blip r:embed="rId2"/>
          <a:srcRect l="-2892" t="-7592" r="1196"/>
          <a:stretch/>
        </p:blipFill>
        <p:spPr>
          <a:xfrm>
            <a:off x="4760452" y="1190756"/>
            <a:ext cx="4017049" cy="2404586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108074"/>
            <a:ext cx="3627922" cy="3273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 smtClean="0"/>
          </a:p>
          <a:p>
            <a:r>
              <a:rPr lang="en-US" sz="1800" dirty="0" smtClean="0"/>
              <a:t>Safe fallback limits liability of failure</a:t>
            </a:r>
          </a:p>
          <a:p>
            <a:endParaRPr lang="en-US" sz="1800" dirty="0" smtClean="0"/>
          </a:p>
          <a:p>
            <a:r>
              <a:rPr lang="en-US" sz="1800" dirty="0" smtClean="0"/>
              <a:t>Smart throttling reduces invocation of failed services</a:t>
            </a:r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56418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Native Architectures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199" y="1108074"/>
            <a:ext cx="5197257" cy="32730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Light Side of the Cloud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 smtClean="0"/>
              <a:t>Scalability</a:t>
            </a:r>
          </a:p>
          <a:p>
            <a:r>
              <a:rPr lang="en-US" sz="1400" dirty="0" smtClean="0"/>
              <a:t>High Availability</a:t>
            </a:r>
          </a:p>
          <a:p>
            <a:r>
              <a:rPr lang="en-US" sz="1400" dirty="0" smtClean="0"/>
              <a:t>Velocity: Continuous Delivery</a:t>
            </a:r>
          </a:p>
          <a:p>
            <a:r>
              <a:rPr lang="en-US" sz="1400" dirty="0" smtClean="0"/>
              <a:t>On-Demand Provisioning</a:t>
            </a:r>
          </a:p>
          <a:p>
            <a:endParaRPr lang="en-US" sz="1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8664" r="18521"/>
          <a:stretch/>
        </p:blipFill>
        <p:spPr>
          <a:xfrm>
            <a:off x="6444456" y="1269949"/>
            <a:ext cx="2242344" cy="26774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0604" y="1765300"/>
            <a:ext cx="11557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Breaker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95413" y="1260474"/>
            <a:ext cx="3959585" cy="308292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/>
              <a:t>Code</a:t>
            </a:r>
            <a:endParaRPr lang="en-US" sz="1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16063" y="1260474"/>
            <a:ext cx="3959585" cy="3082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Manage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441" y="1734232"/>
            <a:ext cx="4043527" cy="15013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14" y="1727972"/>
            <a:ext cx="2754272" cy="5616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412" y="2627156"/>
            <a:ext cx="4242713" cy="3305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412" y="3295260"/>
            <a:ext cx="4242713" cy="43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52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Future: Spring Cloud Sleuth</a:t>
            </a:r>
            <a:endParaRPr lang="en-US" dirty="0">
              <a:solidFill>
                <a:srgbClr val="138A7E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 rotWithShape="1">
          <a:blip r:embed="rId2"/>
          <a:srcRect l="559" t="10181" r="2893"/>
          <a:stretch/>
        </p:blipFill>
        <p:spPr>
          <a:xfrm>
            <a:off x="695113" y="2118091"/>
            <a:ext cx="7767055" cy="2327913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108074"/>
            <a:ext cx="8287388" cy="833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108074"/>
            <a:ext cx="8287388" cy="833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Distributed Tracing for the Cloud. Invocations are captured in </a:t>
            </a:r>
            <a:r>
              <a:rPr lang="en-US" sz="1800" dirty="0" err="1" smtClean="0"/>
              <a:t>logfiles</a:t>
            </a:r>
            <a:r>
              <a:rPr lang="en-US" sz="1800" dirty="0" smtClean="0"/>
              <a:t>, remote collector services, and </a:t>
            </a:r>
            <a:r>
              <a:rPr lang="en-US" sz="1800" dirty="0" err="1" smtClean="0"/>
              <a:t>realtime</a:t>
            </a:r>
            <a:r>
              <a:rPr lang="en-US" sz="1800" dirty="0" smtClean="0"/>
              <a:t> Web UIs.</a:t>
            </a:r>
          </a:p>
        </p:txBody>
      </p:sp>
    </p:spTree>
    <p:extLst>
      <p:ext uri="{BB962C8B-B14F-4D97-AF65-F5344CB8AC3E}">
        <p14:creationId xmlns:p14="http://schemas.microsoft.com/office/powerpoint/2010/main" val="140045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Cloud Services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784" y="1124350"/>
            <a:ext cx="3446016" cy="3299241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108074"/>
            <a:ext cx="3627922" cy="32730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 smtClean="0"/>
          </a:p>
          <a:p>
            <a:r>
              <a:rPr lang="en-US" sz="1800" dirty="0" smtClean="0"/>
              <a:t>Battle-tested Infrastructure, Out of the Box</a:t>
            </a:r>
          </a:p>
          <a:p>
            <a:endParaRPr lang="en-US" sz="1800" dirty="0"/>
          </a:p>
          <a:p>
            <a:r>
              <a:rPr lang="en-US" sz="1800" dirty="0" smtClean="0"/>
              <a:t>Highly available, Enterprise-class implementations</a:t>
            </a:r>
          </a:p>
          <a:p>
            <a:endParaRPr lang="en-US" sz="1800" dirty="0" smtClean="0"/>
          </a:p>
          <a:p>
            <a:r>
              <a:rPr lang="en-US" sz="1800" dirty="0" smtClean="0"/>
              <a:t>Integrated with the logging, monitoring, and administration capabilities of Pivotal Cloud Foundry</a:t>
            </a:r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575415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sdunn\Documents\Pivotal Corporate\presentation\New Approach to Big Data\assets\Strata-Data-wi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6462"/>
            <a:ext cx="9167237" cy="515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446036" y="1487156"/>
            <a:ext cx="3965191" cy="19751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bg1"/>
                </a:solidFill>
                <a:effectLst>
                  <a:outerShdw blurRad="76200" dist="50800" dir="5400000" algn="t" rotWithShape="0">
                    <a:prstClr val="black">
                      <a:alpha val="70000"/>
                    </a:prstClr>
                  </a:outerShdw>
                </a:effectLst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Open.</a:t>
            </a:r>
          </a:p>
          <a:p>
            <a:r>
              <a:rPr lang="en-US" sz="4000" dirty="0" smtClean="0">
                <a:solidFill>
                  <a:schemeClr val="bg1"/>
                </a:solidFill>
                <a:effectLst>
                  <a:outerShdw blurRad="76200" dist="50800" dir="5400000" algn="t" rotWithShape="0">
                    <a:prstClr val="black">
                      <a:alpha val="70000"/>
                    </a:prstClr>
                  </a:outerShdw>
                </a:effectLst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Agile.</a:t>
            </a:r>
          </a:p>
          <a:p>
            <a:r>
              <a:rPr lang="en-US" sz="4000" dirty="0" smtClean="0">
                <a:solidFill>
                  <a:schemeClr val="bg1"/>
                </a:solidFill>
                <a:effectLst>
                  <a:outerShdw blurRad="76200" dist="50800" dir="5400000" algn="t" rotWithShape="0">
                    <a:prstClr val="black">
                      <a:alpha val="70000"/>
                    </a:prstClr>
                  </a:outerShdw>
                </a:effectLst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Cloud-Ready.</a:t>
            </a:r>
          </a:p>
        </p:txBody>
      </p:sp>
      <p:pic>
        <p:nvPicPr>
          <p:cNvPr id="11" name="Picture 2" descr="C:\Users\sdunn\Documents\Pivotal Corporate\presentation\Misc Assets\pivotal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13" y="1"/>
            <a:ext cx="2045956" cy="80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085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1996" r="20000"/>
          <a:stretch/>
        </p:blipFill>
        <p:spPr>
          <a:xfrm>
            <a:off x="6444456" y="1269949"/>
            <a:ext cx="2242344" cy="26774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Native Architectures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199" y="1108074"/>
            <a:ext cx="5197257" cy="32730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Dark Side of the Cloud: Finding Services</a:t>
            </a:r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</p:txBody>
      </p:sp>
      <p:sp>
        <p:nvSpPr>
          <p:cNvPr id="4" name="Oval 3"/>
          <p:cNvSpPr/>
          <p:nvPr/>
        </p:nvSpPr>
        <p:spPr>
          <a:xfrm>
            <a:off x="1981891" y="2506492"/>
            <a:ext cx="315485" cy="307377"/>
          </a:xfrm>
          <a:prstGeom prst="ellipse">
            <a:avLst/>
          </a:prstGeom>
          <a:solidFill>
            <a:srgbClr val="BD68C4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52236" y="3030979"/>
            <a:ext cx="315485" cy="307377"/>
          </a:xfrm>
          <a:prstGeom prst="ellipse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67720" y="2505203"/>
            <a:ext cx="315485" cy="307377"/>
          </a:xfrm>
          <a:prstGeom prst="ellipse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38065" y="3030979"/>
            <a:ext cx="315485" cy="307377"/>
          </a:xfrm>
          <a:prstGeom prst="ellipse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567720" y="3536533"/>
            <a:ext cx="315485" cy="307377"/>
          </a:xfrm>
          <a:prstGeom prst="ellipse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981891" y="3536533"/>
            <a:ext cx="315485" cy="307377"/>
          </a:xfrm>
          <a:prstGeom prst="ellipse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53550" y="2506492"/>
            <a:ext cx="315485" cy="307377"/>
          </a:xfrm>
          <a:prstGeom prst="ellipse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153550" y="3536533"/>
            <a:ext cx="315485" cy="30737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ular Callout 13"/>
          <p:cNvSpPr/>
          <p:nvPr/>
        </p:nvSpPr>
        <p:spPr>
          <a:xfrm flipH="1">
            <a:off x="776577" y="2111187"/>
            <a:ext cx="1148688" cy="314413"/>
          </a:xfrm>
          <a:prstGeom prst="wedgeRoundRectCallout">
            <a:avLst>
              <a:gd name="adj1" fmla="val -46185"/>
              <a:gd name="adj2" fmla="val 95945"/>
              <a:gd name="adj3" fmla="val 16667"/>
            </a:avLst>
          </a:prstGeom>
          <a:solidFill>
            <a:srgbClr val="BD68C4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Where are you?</a:t>
            </a:r>
            <a:endParaRPr lang="en-US" sz="1000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3559315" y="3112917"/>
            <a:ext cx="849382" cy="314413"/>
          </a:xfrm>
          <a:prstGeom prst="wedgeRoundRectCallout">
            <a:avLst>
              <a:gd name="adj1" fmla="val -46185"/>
              <a:gd name="adj2" fmla="val 95945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Over here!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0348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1996" r="20000"/>
          <a:stretch/>
        </p:blipFill>
        <p:spPr>
          <a:xfrm>
            <a:off x="6444456" y="1269949"/>
            <a:ext cx="2242344" cy="26774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Native Architectures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199" y="1108074"/>
            <a:ext cx="5197257" cy="32730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Dark Side of the Cloud: Managing Configuration Differences</a:t>
            </a:r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1135905" y="3030979"/>
            <a:ext cx="315485" cy="307377"/>
          </a:xfrm>
          <a:prstGeom prst="ellipse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784519" y="3030979"/>
            <a:ext cx="315485" cy="30737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460212" y="3030979"/>
            <a:ext cx="315485" cy="307377"/>
          </a:xfrm>
          <a:prstGeom prst="ellipse">
            <a:avLst/>
          </a:prstGeom>
          <a:pattFill prst="dashHorz">
            <a:fgClr>
              <a:schemeClr val="accent1">
                <a:lumMod val="40000"/>
                <a:lumOff val="60000"/>
              </a:schemeClr>
            </a:fgClr>
            <a:bgClr>
              <a:schemeClr val="accent1"/>
            </a:bgClr>
          </a:patt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94989" y="356736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Dev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71233" y="3567363"/>
            <a:ext cx="49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QA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90566" y="3567363"/>
            <a:ext cx="708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ounded Rectangular Callout 18"/>
          <p:cNvSpPr/>
          <p:nvPr/>
        </p:nvSpPr>
        <p:spPr>
          <a:xfrm>
            <a:off x="1359011" y="2391959"/>
            <a:ext cx="881740" cy="442543"/>
          </a:xfrm>
          <a:prstGeom prst="wedgeRoundRectCallout">
            <a:avLst>
              <a:gd name="adj1" fmla="val -33341"/>
              <a:gd name="adj2" fmla="val 94117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I’m a little different!</a:t>
            </a:r>
            <a:endParaRPr lang="en-US" sz="1000" dirty="0"/>
          </a:p>
        </p:txBody>
      </p:sp>
      <p:sp>
        <p:nvSpPr>
          <p:cNvPr id="20" name="Rounded Rectangular Callout 19"/>
          <p:cNvSpPr/>
          <p:nvPr/>
        </p:nvSpPr>
        <p:spPr>
          <a:xfrm>
            <a:off x="2684559" y="2491368"/>
            <a:ext cx="881740" cy="242666"/>
          </a:xfrm>
          <a:prstGeom prst="wedgeRoundRectCallout">
            <a:avLst>
              <a:gd name="adj1" fmla="val -33341"/>
              <a:gd name="adj2" fmla="val 150783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So am I!</a:t>
            </a:r>
            <a:endParaRPr lang="en-US" sz="1000" dirty="0"/>
          </a:p>
        </p:txBody>
      </p:sp>
      <p:sp>
        <p:nvSpPr>
          <p:cNvPr id="21" name="Rounded Rectangular Callout 20"/>
          <p:cNvSpPr/>
          <p:nvPr/>
        </p:nvSpPr>
        <p:spPr>
          <a:xfrm>
            <a:off x="4082720" y="2491368"/>
            <a:ext cx="881740" cy="242666"/>
          </a:xfrm>
          <a:prstGeom prst="wedgeRoundRectCallout">
            <a:avLst>
              <a:gd name="adj1" fmla="val -38846"/>
              <a:gd name="adj2" fmla="val 154116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Me too!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66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1996" r="20000"/>
          <a:stretch/>
        </p:blipFill>
        <p:spPr>
          <a:xfrm>
            <a:off x="6444456" y="1269949"/>
            <a:ext cx="2242344" cy="26774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Native Architectures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199" y="1108074"/>
            <a:ext cx="5197257" cy="32730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Dark Side of the Cloud: Handling Failure</a:t>
            </a:r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</p:txBody>
      </p:sp>
      <p:sp>
        <p:nvSpPr>
          <p:cNvPr id="4" name="Oval 3"/>
          <p:cNvSpPr/>
          <p:nvPr/>
        </p:nvSpPr>
        <p:spPr>
          <a:xfrm>
            <a:off x="1952713" y="3229156"/>
            <a:ext cx="315485" cy="307377"/>
          </a:xfrm>
          <a:prstGeom prst="ellipse">
            <a:avLst/>
          </a:prstGeom>
          <a:solidFill>
            <a:srgbClr val="BD68C4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19303" y="3229156"/>
            <a:ext cx="315485" cy="307377"/>
          </a:xfrm>
          <a:prstGeom prst="ellipse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419533" y="3229155"/>
            <a:ext cx="315485" cy="307377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186123" y="3229155"/>
            <a:ext cx="315485" cy="307377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ular Callout 15"/>
          <p:cNvSpPr/>
          <p:nvPr/>
        </p:nvSpPr>
        <p:spPr>
          <a:xfrm>
            <a:off x="1034788" y="2781035"/>
            <a:ext cx="849382" cy="314413"/>
          </a:xfrm>
          <a:prstGeom prst="wedgeRoundRectCallout">
            <a:avLst>
              <a:gd name="adj1" fmla="val -46185"/>
              <a:gd name="adj2" fmla="val 95945"/>
              <a:gd name="adj3" fmla="val 16667"/>
            </a:avLst>
          </a:prstGeom>
          <a:solidFill>
            <a:schemeClr val="accent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I need you!</a:t>
            </a:r>
            <a:endParaRPr lang="en-US" sz="900" dirty="0"/>
          </a:p>
        </p:txBody>
      </p:sp>
      <p:sp>
        <p:nvSpPr>
          <p:cNvPr id="17" name="Rounded Rectangular Callout 16"/>
          <p:cNvSpPr/>
          <p:nvPr/>
        </p:nvSpPr>
        <p:spPr>
          <a:xfrm>
            <a:off x="2268198" y="2781035"/>
            <a:ext cx="849382" cy="314413"/>
          </a:xfrm>
          <a:prstGeom prst="wedgeRoundRectCallout">
            <a:avLst>
              <a:gd name="adj1" fmla="val -46185"/>
              <a:gd name="adj2" fmla="val 95945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I need you!</a:t>
            </a:r>
            <a:endParaRPr lang="en-US" sz="900" dirty="0"/>
          </a:p>
        </p:txBody>
      </p:sp>
      <p:sp>
        <p:nvSpPr>
          <p:cNvPr id="18" name="Rounded Rectangular Callout 17"/>
          <p:cNvSpPr/>
          <p:nvPr/>
        </p:nvSpPr>
        <p:spPr>
          <a:xfrm>
            <a:off x="3501608" y="2776228"/>
            <a:ext cx="849382" cy="314413"/>
          </a:xfrm>
          <a:prstGeom prst="wedgeRoundRectCallout">
            <a:avLst>
              <a:gd name="adj1" fmla="val -46185"/>
              <a:gd name="adj2" fmla="val 95945"/>
              <a:gd name="adj3" fmla="val 16667"/>
            </a:avLst>
          </a:prstGeom>
          <a:solidFill>
            <a:schemeClr val="accent4">
              <a:lumMod val="75000"/>
            </a:schemeClr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I need you!</a:t>
            </a:r>
            <a:endParaRPr lang="en-US" sz="9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221492" y="3381141"/>
            <a:ext cx="5500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449776" y="3381141"/>
            <a:ext cx="550076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703625" y="3379853"/>
            <a:ext cx="550076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Multiply 21"/>
          <p:cNvSpPr/>
          <p:nvPr/>
        </p:nvSpPr>
        <p:spPr>
          <a:xfrm>
            <a:off x="4367168" y="3172529"/>
            <a:ext cx="421944" cy="417224"/>
          </a:xfrm>
          <a:prstGeom prst="mathMultiply">
            <a:avLst/>
          </a:prstGeom>
          <a:solidFill>
            <a:srgbClr val="D20202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ular Callout 22"/>
          <p:cNvSpPr/>
          <p:nvPr/>
        </p:nvSpPr>
        <p:spPr>
          <a:xfrm>
            <a:off x="4735018" y="2776228"/>
            <a:ext cx="849382" cy="314413"/>
          </a:xfrm>
          <a:prstGeom prst="wedgeRoundRectCallout">
            <a:avLst>
              <a:gd name="adj1" fmla="val -46185"/>
              <a:gd name="adj2" fmla="val 95945"/>
              <a:gd name="adj3" fmla="val 16667"/>
            </a:avLst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I broke!</a:t>
            </a:r>
            <a:endParaRPr lang="en-US" sz="900" dirty="0"/>
          </a:p>
        </p:txBody>
      </p:sp>
      <p:sp>
        <p:nvSpPr>
          <p:cNvPr id="24" name="Rounded Rectangular Callout 23"/>
          <p:cNvSpPr/>
          <p:nvPr/>
        </p:nvSpPr>
        <p:spPr>
          <a:xfrm>
            <a:off x="1034788" y="2776228"/>
            <a:ext cx="849382" cy="314413"/>
          </a:xfrm>
          <a:prstGeom prst="wedgeRoundRectCallout">
            <a:avLst>
              <a:gd name="adj1" fmla="val -46185"/>
              <a:gd name="adj2" fmla="val 95945"/>
              <a:gd name="adj3" fmla="val 16667"/>
            </a:avLst>
          </a:prstGeom>
          <a:solidFill>
            <a:schemeClr val="accent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Uh oh!</a:t>
            </a:r>
            <a:endParaRPr lang="en-US" sz="900" dirty="0"/>
          </a:p>
        </p:txBody>
      </p:sp>
      <p:sp>
        <p:nvSpPr>
          <p:cNvPr id="25" name="Rounded Rectangular Callout 24"/>
          <p:cNvSpPr/>
          <p:nvPr/>
        </p:nvSpPr>
        <p:spPr>
          <a:xfrm>
            <a:off x="2268198" y="2776228"/>
            <a:ext cx="849382" cy="314413"/>
          </a:xfrm>
          <a:prstGeom prst="wedgeRoundRectCallout">
            <a:avLst>
              <a:gd name="adj1" fmla="val -46185"/>
              <a:gd name="adj2" fmla="val 95945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Uh oh!</a:t>
            </a:r>
            <a:endParaRPr lang="en-US" sz="900" dirty="0"/>
          </a:p>
        </p:txBody>
      </p:sp>
      <p:sp>
        <p:nvSpPr>
          <p:cNvPr id="26" name="Rounded Rectangular Callout 25"/>
          <p:cNvSpPr/>
          <p:nvPr/>
        </p:nvSpPr>
        <p:spPr>
          <a:xfrm>
            <a:off x="3501608" y="2776228"/>
            <a:ext cx="849382" cy="314413"/>
          </a:xfrm>
          <a:prstGeom prst="wedgeRoundRectCallout">
            <a:avLst>
              <a:gd name="adj1" fmla="val -46185"/>
              <a:gd name="adj2" fmla="val 95945"/>
              <a:gd name="adj3" fmla="val 16667"/>
            </a:avLst>
          </a:prstGeom>
          <a:solidFill>
            <a:schemeClr val="accent4">
              <a:lumMod val="75000"/>
            </a:schemeClr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Uh oh!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56000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2" grpId="0" animBg="1"/>
      <p:bldP spid="23" grpId="0" animBg="1"/>
      <p:bldP spid="23" grpId="1" animBg="1"/>
      <p:bldP spid="24" grpId="0" animBg="1"/>
      <p:bldP spid="25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1996" r="20000"/>
          <a:stretch/>
        </p:blipFill>
        <p:spPr>
          <a:xfrm>
            <a:off x="6444456" y="1269949"/>
            <a:ext cx="2242344" cy="26774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Native Architectures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199" y="1108074"/>
            <a:ext cx="5197257" cy="32730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Dark Side of the Cloud: Following call graphs</a:t>
            </a:r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</p:txBody>
      </p:sp>
      <p:sp>
        <p:nvSpPr>
          <p:cNvPr id="7" name="Oval 6"/>
          <p:cNvSpPr/>
          <p:nvPr/>
        </p:nvSpPr>
        <p:spPr>
          <a:xfrm>
            <a:off x="4557700" y="2416226"/>
            <a:ext cx="315485" cy="307377"/>
          </a:xfrm>
          <a:prstGeom prst="ellipse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55706" y="2011783"/>
            <a:ext cx="315485" cy="307377"/>
          </a:xfrm>
          <a:prstGeom prst="ellipse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93090" y="3865097"/>
            <a:ext cx="315485" cy="307377"/>
          </a:xfrm>
          <a:prstGeom prst="ellipse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557700" y="3843910"/>
            <a:ext cx="315485" cy="307377"/>
          </a:xfrm>
          <a:prstGeom prst="ellipse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601690" y="3316845"/>
            <a:ext cx="315485" cy="307377"/>
          </a:xfrm>
          <a:prstGeom prst="ellipse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69425" y="2723603"/>
            <a:ext cx="315485" cy="307377"/>
          </a:xfrm>
          <a:prstGeom prst="ellipse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169728" y="2067445"/>
            <a:ext cx="315485" cy="307377"/>
          </a:xfrm>
          <a:prstGeom prst="ellipse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48116" y="3227867"/>
            <a:ext cx="315485" cy="307377"/>
          </a:xfrm>
          <a:prstGeom prst="ellipse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696501" y="2922194"/>
            <a:ext cx="315485" cy="307377"/>
          </a:xfrm>
          <a:prstGeom prst="ellipse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011986" y="4018786"/>
            <a:ext cx="315485" cy="307377"/>
          </a:xfrm>
          <a:prstGeom prst="ellipse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 flipH="1">
            <a:off x="4279266" y="1465135"/>
            <a:ext cx="1755389" cy="700336"/>
          </a:xfrm>
          <a:prstGeom prst="wedgeRoundRectCallout">
            <a:avLst>
              <a:gd name="adj1" fmla="val -70608"/>
              <a:gd name="adj2" fmla="val 9855"/>
              <a:gd name="adj3" fmla="val 16667"/>
            </a:avLst>
          </a:prstGeom>
          <a:solidFill>
            <a:schemeClr val="tx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D20202"/>
                </a:solidFill>
              </a:rPr>
              <a:t>WHAT’S GOING ON?!?</a:t>
            </a:r>
            <a:endParaRPr lang="en-US" b="1" dirty="0">
              <a:solidFill>
                <a:srgbClr val="D20202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140598" y="2374822"/>
            <a:ext cx="1820104" cy="162820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1140598" y="4018786"/>
            <a:ext cx="1731122" cy="153688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429885" y="4018786"/>
            <a:ext cx="1051615" cy="132501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2960702" y="3308341"/>
            <a:ext cx="153698" cy="556756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1973802" y="3162742"/>
            <a:ext cx="622880" cy="218813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114400" y="2653144"/>
            <a:ext cx="1367100" cy="377836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3485213" y="2416226"/>
            <a:ext cx="1072487" cy="1345091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1071191" y="3381555"/>
            <a:ext cx="2601374" cy="507809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969425" y="3106120"/>
            <a:ext cx="101766" cy="655197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32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Native Principles</a:t>
            </a:r>
            <a:endParaRPr lang="en-US" dirty="0">
              <a:solidFill>
                <a:srgbClr val="138A7E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35232" y="1128970"/>
            <a:ext cx="7327367" cy="3282892"/>
            <a:chOff x="678058" y="1456216"/>
            <a:chExt cx="7384541" cy="2974075"/>
          </a:xfrm>
        </p:grpSpPr>
        <p:sp>
          <p:nvSpPr>
            <p:cNvPr id="20" name="Rounded Rectangle 19"/>
            <p:cNvSpPr/>
            <p:nvPr/>
          </p:nvSpPr>
          <p:spPr>
            <a:xfrm>
              <a:off x="5437357" y="1458457"/>
              <a:ext cx="2359362" cy="954556"/>
            </a:xfrm>
            <a:prstGeom prst="roundRect">
              <a:avLst/>
            </a:prstGeom>
            <a:solidFill>
              <a:srgbClr val="17232A"/>
            </a:solidFill>
            <a:ln>
              <a:prstDash val="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274399" y="3455031"/>
              <a:ext cx="2788200" cy="9752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 smtClean="0"/>
                <a:t>Cloud Platform</a:t>
              </a:r>
              <a:endParaRPr lang="en-US" b="1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400405" y="1763993"/>
              <a:ext cx="753061" cy="63983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35887" y="1944854"/>
              <a:ext cx="292100" cy="279400"/>
            </a:xfrm>
            <a:prstGeom prst="rect">
              <a:avLst/>
            </a:prstGeom>
          </p:spPr>
        </p:pic>
        <p:sp>
          <p:nvSpPr>
            <p:cNvPr id="25" name="Rounded Rectangle 24"/>
            <p:cNvSpPr/>
            <p:nvPr/>
          </p:nvSpPr>
          <p:spPr>
            <a:xfrm>
              <a:off x="6234412" y="1763993"/>
              <a:ext cx="753061" cy="63983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69894" y="1944854"/>
              <a:ext cx="292100" cy="279400"/>
            </a:xfrm>
            <a:prstGeom prst="rect">
              <a:avLst/>
            </a:prstGeom>
          </p:spPr>
        </p:pic>
        <p:sp>
          <p:nvSpPr>
            <p:cNvPr id="27" name="Rounded Rectangle 26"/>
            <p:cNvSpPr/>
            <p:nvPr/>
          </p:nvSpPr>
          <p:spPr>
            <a:xfrm>
              <a:off x="7076959" y="1761748"/>
              <a:ext cx="753061" cy="63983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12441" y="1942609"/>
              <a:ext cx="292100" cy="279400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6189450" y="1456216"/>
              <a:ext cx="67356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APPS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78058" y="1456216"/>
              <a:ext cx="4168894" cy="28161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sz="1400" dirty="0" smtClean="0">
                  <a:solidFill>
                    <a:schemeClr val="bg2"/>
                  </a:solidFill>
                </a:rPr>
                <a:t>Principles establish a contract between cloud native apps and the underlying platform</a:t>
              </a:r>
            </a:p>
            <a:p>
              <a:pPr marL="285750" indent="-285750">
                <a:buFont typeface="Arial"/>
                <a:buChar char="•"/>
              </a:pPr>
              <a:endParaRPr lang="en-US" sz="1400" dirty="0" smtClean="0">
                <a:solidFill>
                  <a:schemeClr val="bg2"/>
                </a:solidFill>
              </a:endParaRPr>
            </a:p>
            <a:p>
              <a:pPr marL="285750" indent="-285750">
                <a:buFont typeface="Arial"/>
                <a:buChar char="•"/>
              </a:pPr>
              <a:r>
                <a:rPr lang="en-US" sz="1400" dirty="0" smtClean="0">
                  <a:solidFill>
                    <a:schemeClr val="bg2"/>
                  </a:solidFill>
                </a:rPr>
                <a:t>Cloud native apps recognize they are ephemeral, and minimize dependencies on the underlying platform</a:t>
              </a:r>
            </a:p>
            <a:p>
              <a:pPr marL="285750" indent="-285750">
                <a:buFont typeface="Arial"/>
                <a:buChar char="•"/>
              </a:pPr>
              <a:endParaRPr lang="en-US" sz="1400" dirty="0">
                <a:solidFill>
                  <a:schemeClr val="bg2"/>
                </a:solidFill>
              </a:endParaRPr>
            </a:p>
            <a:p>
              <a:pPr marL="285750" indent="-285750">
                <a:buFont typeface="Arial"/>
                <a:buChar char="•"/>
              </a:pPr>
              <a:r>
                <a:rPr lang="en-US" sz="1400" dirty="0" smtClean="0">
                  <a:solidFill>
                    <a:schemeClr val="bg2"/>
                  </a:solidFill>
                </a:rPr>
                <a:t>The Twelve-Factor App (</a:t>
              </a:r>
              <a:r>
                <a:rPr lang="en-US" sz="1400" dirty="0" smtClean="0">
                  <a:solidFill>
                    <a:schemeClr val="bg2"/>
                  </a:solidFill>
                  <a:hlinkClick r:id="rId4"/>
                </a:rPr>
                <a:t>http://12factor.net</a:t>
              </a:r>
              <a:r>
                <a:rPr lang="en-US" sz="1400" dirty="0" smtClean="0">
                  <a:solidFill>
                    <a:schemeClr val="bg2"/>
                  </a:solidFill>
                </a:rPr>
                <a:t>) is a popular and important set of principles</a:t>
              </a:r>
            </a:p>
            <a:p>
              <a:pPr marL="285750" indent="-285750">
                <a:buFont typeface="Arial"/>
                <a:buChar char="•"/>
              </a:pPr>
              <a:endParaRPr lang="en-US" sz="1400" dirty="0">
                <a:solidFill>
                  <a:schemeClr val="bg2"/>
                </a:solidFill>
              </a:endParaRPr>
            </a:p>
            <a:p>
              <a:pPr marL="285750" indent="-285750">
                <a:buFont typeface="Arial"/>
                <a:buChar char="•"/>
              </a:pPr>
              <a:r>
                <a:rPr lang="en-US" sz="1400" dirty="0" smtClean="0">
                  <a:solidFill>
                    <a:schemeClr val="bg2"/>
                  </a:solidFill>
                </a:rPr>
                <a:t>Twelve</a:t>
              </a:r>
              <a:r>
                <a:rPr lang="en-US" sz="1400" dirty="0">
                  <a:solidFill>
                    <a:schemeClr val="bg2"/>
                  </a:solidFill>
                </a:rPr>
                <a:t> </a:t>
              </a:r>
              <a:r>
                <a:rPr lang="en-US" sz="1400" dirty="0" smtClean="0">
                  <a:solidFill>
                    <a:schemeClr val="bg2"/>
                  </a:solidFill>
                </a:rPr>
                <a:t>Factors include Dependencies, </a:t>
              </a:r>
              <a:r>
                <a:rPr lang="en-US" sz="1400" dirty="0" err="1" smtClean="0">
                  <a:solidFill>
                    <a:schemeClr val="bg2"/>
                  </a:solidFill>
                </a:rPr>
                <a:t>Config</a:t>
              </a:r>
              <a:r>
                <a:rPr lang="en-US" sz="1400" dirty="0" smtClean="0">
                  <a:solidFill>
                    <a:schemeClr val="bg2"/>
                  </a:solidFill>
                </a:rPr>
                <a:t>, Processes, and Disposability</a:t>
              </a:r>
            </a:p>
          </p:txBody>
        </p:sp>
      </p:grpSp>
      <p:sp>
        <p:nvSpPr>
          <p:cNvPr id="4" name="Up-Down Arrow 3"/>
          <p:cNvSpPr/>
          <p:nvPr/>
        </p:nvSpPr>
        <p:spPr>
          <a:xfrm>
            <a:off x="6397359" y="2302505"/>
            <a:ext cx="484632" cy="913575"/>
          </a:xfrm>
          <a:prstGeom prst="upDownArrow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81986" y="2563487"/>
            <a:ext cx="1115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Contract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70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Netflix Cloud Libraries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5495526" cy="3273007"/>
          </a:xfrm>
        </p:spPr>
        <p:txBody>
          <a:bodyPr>
            <a:normAutofit/>
          </a:bodyPr>
          <a:lstStyle/>
          <a:p>
            <a:endParaRPr lang="en-US" sz="1800" dirty="0" smtClean="0"/>
          </a:p>
          <a:p>
            <a:r>
              <a:rPr lang="en-US" sz="1800" dirty="0" smtClean="0"/>
              <a:t>Netflix needed to be faster to win / disrupt</a:t>
            </a:r>
          </a:p>
          <a:p>
            <a:endParaRPr lang="en-US" sz="1800" dirty="0" smtClean="0"/>
          </a:p>
          <a:p>
            <a:r>
              <a:rPr lang="en-US" sz="1800" dirty="0" smtClean="0"/>
              <a:t>Pioneer and vocal proponent of </a:t>
            </a:r>
            <a:r>
              <a:rPr lang="en-US" sz="1800" dirty="0" err="1" smtClean="0"/>
              <a:t>microservices</a:t>
            </a:r>
            <a:r>
              <a:rPr lang="en-US" sz="1800" dirty="0" smtClean="0"/>
              <a:t> – the key to their speed and success</a:t>
            </a:r>
          </a:p>
          <a:p>
            <a:endParaRPr lang="en-US" sz="1800" dirty="0" smtClean="0"/>
          </a:p>
          <a:p>
            <a:r>
              <a:rPr lang="en-US" sz="1800" dirty="0" smtClean="0"/>
              <a:t>Netflix OSS </a:t>
            </a:r>
            <a:r>
              <a:rPr lang="en-US" sz="1800" dirty="0" err="1" smtClean="0"/>
              <a:t>suppplies</a:t>
            </a:r>
            <a:r>
              <a:rPr lang="en-US" sz="1800" dirty="0" smtClean="0"/>
              <a:t> parts, but it’s not a solution</a:t>
            </a:r>
            <a:endParaRPr lang="en-US" sz="1800" dirty="0"/>
          </a:p>
        </p:txBody>
      </p:sp>
      <p:pic>
        <p:nvPicPr>
          <p:cNvPr id="4" name="Picture 3" descr="http://photos4.meetupstatic.com/photos/event/7/8/f/c/global_249990972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774" y="1660079"/>
            <a:ext cx="2157026" cy="21570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6782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 Cloud Libraries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4655270" cy="3273007"/>
          </a:xfrm>
        </p:spPr>
        <p:txBody>
          <a:bodyPr>
            <a:normAutofit/>
          </a:bodyPr>
          <a:lstStyle/>
          <a:p>
            <a:endParaRPr lang="en-US" sz="1800" dirty="0" smtClean="0"/>
          </a:p>
          <a:p>
            <a:r>
              <a:rPr lang="en-US" sz="1800" dirty="0" smtClean="0"/>
              <a:t>Companies like Twitter, Facebook, and </a:t>
            </a:r>
            <a:r>
              <a:rPr lang="en-US" sz="1800" dirty="0" err="1" smtClean="0"/>
              <a:t>Hashicorp</a:t>
            </a:r>
            <a:r>
              <a:rPr lang="en-US" sz="1800" dirty="0" smtClean="0"/>
              <a:t> have open-sourced other cloud infrastructure libraries</a:t>
            </a:r>
          </a:p>
          <a:p>
            <a:endParaRPr lang="en-US" sz="1800" dirty="0"/>
          </a:p>
          <a:p>
            <a:r>
              <a:rPr lang="en-US" sz="1800" dirty="0" smtClean="0"/>
              <a:t>Complementary and competing solutions from top technology companies form a bazaar of ideas</a:t>
            </a:r>
          </a:p>
          <a:p>
            <a:endParaRPr lang="en-US" sz="1800" dirty="0" smtClean="0"/>
          </a:p>
          <a:p>
            <a:endParaRPr lang="en-US" sz="1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917" y="1406435"/>
            <a:ext cx="3112883" cy="5875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917" y="2547988"/>
            <a:ext cx="3112883" cy="144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3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ivotal_Dark_Template">
  <a:themeElements>
    <a:clrScheme name="Custom 1">
      <a:dk1>
        <a:srgbClr val="262626"/>
      </a:dk1>
      <a:lt1>
        <a:sysClr val="window" lastClr="FFFFFF"/>
      </a:lt1>
      <a:dk2>
        <a:srgbClr val="1B2831"/>
      </a:dk2>
      <a:lt2>
        <a:srgbClr val="F5F5F5"/>
      </a:lt2>
      <a:accent1>
        <a:srgbClr val="138A7E"/>
      </a:accent1>
      <a:accent2>
        <a:srgbClr val="0C5B50"/>
      </a:accent2>
      <a:accent3>
        <a:srgbClr val="8198A4"/>
      </a:accent3>
      <a:accent4>
        <a:srgbClr val="1A6FB7"/>
      </a:accent4>
      <a:accent5>
        <a:srgbClr val="E8E8E8"/>
      </a:accent5>
      <a:accent6>
        <a:srgbClr val="6D3F76"/>
      </a:accent6>
      <a:hlink>
        <a:srgbClr val="138A7E"/>
      </a:hlink>
      <a:folHlink>
        <a:srgbClr val="878787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8881"/>
        </a:solidFill>
        <a:ln w="6350">
          <a:solidFill>
            <a:schemeClr val="bg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terms/"/>
    <ds:schemaRef ds:uri="http://schemas.microsoft.com/sharepoint/v3/field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Pivotal_Dark_Template.potx</Template>
  <TotalTime>26318</TotalTime>
  <Words>669</Words>
  <Application>Microsoft Macintosh PowerPoint</Application>
  <PresentationFormat>On-screen Show (16:9)</PresentationFormat>
  <Paragraphs>151</Paragraphs>
  <Slides>23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Pivotal_Dark_Template</vt:lpstr>
      <vt:lpstr>PowerPoint Presentation</vt:lpstr>
      <vt:lpstr>Cloud Native Architectures</vt:lpstr>
      <vt:lpstr>Cloud Native Architectures</vt:lpstr>
      <vt:lpstr>Cloud Native Architectures</vt:lpstr>
      <vt:lpstr>Cloud Native Architectures</vt:lpstr>
      <vt:lpstr>Cloud Native Architectures</vt:lpstr>
      <vt:lpstr>Cloud Native Principles</vt:lpstr>
      <vt:lpstr>Netflix Cloud Libraries</vt:lpstr>
      <vt:lpstr>Open Source Cloud Libraries</vt:lpstr>
      <vt:lpstr>Spring Cloud</vt:lpstr>
      <vt:lpstr>Spring Cloud</vt:lpstr>
      <vt:lpstr>Spring Cloud Services</vt:lpstr>
      <vt:lpstr>Spring Cloud Services</vt:lpstr>
      <vt:lpstr>Spring Boot Trader</vt:lpstr>
      <vt:lpstr>Service Discovery</vt:lpstr>
      <vt:lpstr>Service Discovery</vt:lpstr>
      <vt:lpstr>Config Server</vt:lpstr>
      <vt:lpstr>Config Server</vt:lpstr>
      <vt:lpstr>Circuit Breaker</vt:lpstr>
      <vt:lpstr>Circuit Breaker</vt:lpstr>
      <vt:lpstr>Future: Spring Cloud Sleuth</vt:lpstr>
      <vt:lpstr>Spring Cloud Services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Matt Gunter</cp:lastModifiedBy>
  <cp:revision>312</cp:revision>
  <dcterms:created xsi:type="dcterms:W3CDTF">2010-04-12T23:12:02Z</dcterms:created>
  <dcterms:modified xsi:type="dcterms:W3CDTF">2016-08-22T23:33:01Z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