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8" r:id="rId5"/>
  </p:sldMasterIdLst>
  <p:notesMasterIdLst>
    <p:notesMasterId r:id="rId16"/>
  </p:notesMasterIdLst>
  <p:sldIdLst>
    <p:sldId id="319" r:id="rId6"/>
    <p:sldId id="294" r:id="rId7"/>
    <p:sldId id="320" r:id="rId8"/>
    <p:sldId id="321" r:id="rId9"/>
    <p:sldId id="328" r:id="rId10"/>
    <p:sldId id="322" r:id="rId11"/>
    <p:sldId id="323" r:id="rId12"/>
    <p:sldId id="326" r:id="rId13"/>
    <p:sldId id="327" r:id="rId14"/>
    <p:sldId id="29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2" autoAdjust="0"/>
    <p:restoredTop sz="85714" autoAdjust="0"/>
  </p:normalViewPr>
  <p:slideViewPr>
    <p:cSldViewPr snapToGrid="0" snapToObjects="1">
      <p:cViewPr varScale="1">
        <p:scale>
          <a:sx n="99" d="100"/>
          <a:sy n="99" d="100"/>
        </p:scale>
        <p:origin x="-120" y="-352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336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8/22/16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https://apps.pcf14.cloud.fe.pivotal.io/tools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clone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jrolfe</a:t>
            </a:r>
            <a:r>
              <a:rPr lang="en-US" dirty="0" smtClean="0"/>
              <a:t>-pivotal/</a:t>
            </a:r>
            <a:r>
              <a:rPr lang="en-US" dirty="0" err="1" smtClean="0"/>
              <a:t>SpringCloudWorkshop.git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 -jar build/libs/hello-actuator-0.0.1-SNAPSHOT.jar</a:t>
            </a:r>
          </a:p>
          <a:p>
            <a:endParaRPr lang="en-US" dirty="0" smtClean="0"/>
          </a:p>
          <a:p>
            <a:r>
              <a:rPr lang="en-US" dirty="0" err="1" smtClean="0"/>
              <a:t>cf</a:t>
            </a:r>
            <a:r>
              <a:rPr lang="en-US" dirty="0" smtClean="0"/>
              <a:t> login -a https://api.pcf14.cloud.fe.pivotal.io --skip-</a:t>
            </a:r>
            <a:r>
              <a:rPr lang="en-US" dirty="0" err="1" smtClean="0"/>
              <a:t>ssl</a:t>
            </a:r>
            <a:r>
              <a:rPr lang="en-US" dirty="0" smtClean="0"/>
              <a:t>-validation (use student1/carn1valc0rp)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https://apps.pcf14.cloud.fe.pivotal.io/tools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clone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jrolfe</a:t>
            </a:r>
            <a:r>
              <a:rPr lang="en-US" dirty="0" smtClean="0"/>
              <a:t>-pivotal/</a:t>
            </a:r>
            <a:r>
              <a:rPr lang="en-US" dirty="0" err="1" smtClean="0"/>
              <a:t>SpringCloudWorkshop.git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 -jar build/libs/hello-actuator-0.0.1-SNAPSHOT.jar</a:t>
            </a:r>
          </a:p>
          <a:p>
            <a:endParaRPr lang="en-US" dirty="0" smtClean="0"/>
          </a:p>
          <a:p>
            <a:r>
              <a:rPr lang="en-US" dirty="0" err="1" smtClean="0"/>
              <a:t>cf</a:t>
            </a:r>
            <a:r>
              <a:rPr lang="en-US" dirty="0" smtClean="0"/>
              <a:t> login -a https://api.pcf14.cloud.fe.pivotal.io --skip-</a:t>
            </a:r>
            <a:r>
              <a:rPr lang="en-US" dirty="0" err="1" smtClean="0"/>
              <a:t>ssl</a:t>
            </a:r>
            <a:r>
              <a:rPr lang="en-US" dirty="0" smtClean="0"/>
              <a:t>-validation (use student1/carn1valc0rp)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keep the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cf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push workflow simple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don’t get into the details of DIEGO. We only keep the BRAIN and Cell.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lang="en-US" sz="1800" b="0" i="0" u="none" strike="noStrike" cap="none" baseline="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lang="en-US" sz="18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800" b="1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Cloud Foundry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PaaS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Pushing an Application with Diego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 deployment: what has changed? 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1- Domain specific (notion of apps) -&gt; Abstractions (notions of LRPs and Tasks). App staging is a Task. App start is launching a LRP.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2- Platform specific (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linux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-&gt; Supporting multi platform (Windows &amp; Linux) enabling running also .NET apps, thanks to our new Container implementation: Garden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What’s more, there is a 3</a:t>
            </a:r>
            <a:r>
              <a:rPr lang="en-US" sz="1400" b="0" i="0" u="none" strike="noStrike" cap="none" baseline="30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rd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workflow supported: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 Linux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3- New Auction-based workload scheduler: Cloud Controller no longer in charge of deciding where AIs are spun up. Auctioneer manages the process running an auction, making it more optimized.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400" b="0" i="0" u="none" strike="noStrike" cap="none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Diego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place, more loosely-coupled components take part in the process, stripping down the Cloud Controller from too many previous responsibilities, making it easier to maintain and evolve the entire architecture.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Cloud Controller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handles the routing of client requests internally through the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Cloud Controller Bridge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It also manages the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Blobstore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store packages and droplets and the DB to store App Metadata and Service credentials.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Blobstore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could be internal or external, depending on the setup.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gateway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provides an interface for services (native or external).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in the next slide about the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Cloud Controller Bridge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(CC-Bridge), the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Bulletin Board System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(BBS) and the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Auctioneer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in the next slide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Apps run in a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CELL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part of the new Cloud Foundry Runtime, called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Diego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Routers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manage application traffic.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Diego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handles all health management for apps (now LRPs), through a series of single-purpose components: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Nsync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(part of the CC-Bridge), BBS (part of Diego DB) and the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Converger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(part of the Diego Brain)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Apps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are accessed directly through the router while web and CLI clients (e.g.,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vmc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STS) access Cloud Controller via </a:t>
            </a: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RESTful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services.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1244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PCF architecture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Deploy an application - staging process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Scale an application - memory, disk, instances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Deploying applications with manifest files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Connecting applications to services - service broker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Spring Cloud Connectors and reading environment variables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Overview of Java </a:t>
            </a:r>
            <a:r>
              <a:rPr lang="en-US" dirty="0" err="1" smtClean="0"/>
              <a:t>buildpack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Upgrading </a:t>
            </a:r>
            <a:r>
              <a:rPr lang="en-US" dirty="0" err="1" smtClean="0"/>
              <a:t>buildpacks</a:t>
            </a:r>
            <a:r>
              <a:rPr lang="en-US" dirty="0" smtClean="0"/>
              <a:t> for deployed applications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Application logs &amp; forwarding to syslog drain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Monitoring applications on the platform - future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Blue green styled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5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318566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368894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0546" y="-69533"/>
            <a:ext cx="9093453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2298302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171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205602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  <a:latin typeface="News Gothic MT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9875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44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80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264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8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1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118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374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98A4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6145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980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14361"/>
            <a:ext cx="4429075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98A4"/>
              </a:solidFill>
              <a:latin typeface="News Gothic M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98A4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72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5F5F5"/>
              </a:solidFill>
              <a:latin typeface="News Gothic MT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E8E8E8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rgbClr val="138A7E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3256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14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/>
              </a:rPr>
              <a:t>© Copyright 2015 Pivotal. All rights reserved.</a:t>
            </a:r>
            <a:endParaRPr lang="en-US" sz="600" dirty="0">
              <a:solidFill>
                <a:prstClr val="white">
                  <a:lumMod val="50000"/>
                </a:prst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4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Arial"/>
              </a:rPr>
              <a:t>© Copyright 2015 Pivotal. All rights reserved.</a:t>
            </a:r>
            <a:endParaRPr lang="en-US" sz="600" dirty="0">
              <a:solidFill>
                <a:prstClr val="white">
                  <a:lumMod val="50000"/>
                </a:prst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948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prstClr val="white"/>
              </a:buClr>
              <a:buFont typeface="Arial"/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prstClr val="white"/>
              </a:buClr>
              <a:buFont typeface="Arial"/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85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9959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Noto Sans Symbols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6" lvl="3" indent="-122236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1556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prstClr val="white">
                    <a:lumMod val="65000"/>
                  </a:prstClr>
                </a:solidFill>
                <a:latin typeface="News Gothic MT"/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  <a:latin typeface="News Gothic M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94303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2.xml"/><Relationship Id="rId24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1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  <p:sldLayoutId id="2147493483" r:id="rId5"/>
    <p:sldLayoutId id="2147493484" r:id="rId6"/>
    <p:sldLayoutId id="2147493485" r:id="rId7"/>
    <p:sldLayoutId id="2147493486" r:id="rId8"/>
    <p:sldLayoutId id="2147493487" r:id="rId9"/>
    <p:sldLayoutId id="2147493488" r:id="rId10"/>
    <p:sldLayoutId id="2147493489" r:id="rId11"/>
    <p:sldLayoutId id="2147493490" r:id="rId12"/>
    <p:sldLayoutId id="2147493491" r:id="rId13"/>
    <p:sldLayoutId id="2147493492" r:id="rId14"/>
    <p:sldLayoutId id="2147493493" r:id="rId15"/>
    <p:sldLayoutId id="2147493494" r:id="rId16"/>
    <p:sldLayoutId id="2147493495" r:id="rId17"/>
    <p:sldLayoutId id="2147493496" r:id="rId18"/>
    <p:sldLayoutId id="2147493497" r:id="rId19"/>
    <p:sldLayoutId id="2147493498" r:id="rId20"/>
    <p:sldLayoutId id="2147493499" r:id="rId21"/>
    <p:sldLayoutId id="2147493500" r:id="rId22"/>
    <p:sldLayoutId id="2147493501" r:id="rId2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run.pivotal.io/2/tools" TargetMode="External"/><Relationship Id="rId4" Type="http://schemas.openxmlformats.org/officeDocument/2006/relationships/hyperlink" Target="https://github.com/vinayu/CloudNativeArchitectureWorkshop.git" TargetMode="Externa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6462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6036" y="1487156"/>
            <a:ext cx="3965191" cy="197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Regular"/>
                <a:ea typeface="Roboto Thin" panose="02000000000000000000" pitchFamily="2" charset="0"/>
                <a:cs typeface="Roboto Regular"/>
              </a:rPr>
              <a:t>Open.</a:t>
            </a:r>
          </a:p>
          <a:p>
            <a:r>
              <a:rPr lang="en-US" sz="4000" b="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Regular"/>
                <a:ea typeface="Roboto Thin" panose="02000000000000000000" pitchFamily="2" charset="0"/>
                <a:cs typeface="Roboto Regular"/>
              </a:rPr>
              <a:t>Agile.</a:t>
            </a:r>
          </a:p>
          <a:p>
            <a:r>
              <a:rPr lang="en-US" sz="4000" b="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Regular"/>
                <a:ea typeface="Roboto Thin" panose="02000000000000000000" pitchFamily="2" charset="0"/>
                <a:cs typeface="Roboto Regular"/>
              </a:rPr>
              <a:t>Cloud-Ready.</a:t>
            </a:r>
          </a:p>
        </p:txBody>
      </p:sp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10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dunn\Documents\Pivotal Corporate\presentation\New Approach to Big Data\assets\Strata-Data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6462"/>
            <a:ext cx="9167237" cy="515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6036" y="1487156"/>
            <a:ext cx="3965191" cy="1975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Open.</a:t>
            </a:r>
          </a:p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Agile.</a:t>
            </a:r>
          </a:p>
          <a:p>
            <a:r>
              <a:rPr lang="en-US" sz="4000" dirty="0" smtClean="0">
                <a:solidFill>
                  <a:schemeClr val="bg1"/>
                </a:solidFill>
                <a:effectLst>
                  <a:outerShdw blurRad="76200" dist="50800" dir="5400000" algn="t" rotWithShape="0">
                    <a:prstClr val="black">
                      <a:alpha val="70000"/>
                    </a:prstClr>
                  </a:outerShdw>
                </a:effectLst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Cloud-Ready.</a:t>
            </a:r>
          </a:p>
        </p:txBody>
      </p:sp>
      <p:pic>
        <p:nvPicPr>
          <p:cNvPr id="11" name="Picture 2" descr="C:\Users\sdunn\Documents\Pivotal Corporate\presentation\Misc Assets\pivota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3" y="1"/>
            <a:ext cx="2045956" cy="8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PCF Workshop for Citi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4"/>
            <a:ext cx="8545965" cy="3273007"/>
          </a:xfrm>
        </p:spPr>
        <p:txBody>
          <a:bodyPr>
            <a:normAutofit/>
          </a:bodyPr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Setup</a:t>
            </a:r>
          </a:p>
          <a:p>
            <a:r>
              <a:rPr lang="en-US" dirty="0" smtClean="0"/>
              <a:t>Orient</a:t>
            </a:r>
          </a:p>
          <a:p>
            <a:r>
              <a:rPr lang="en-US" dirty="0" smtClean="0"/>
              <a:t>Review what we are going to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Pivotal Platform Architects	</a:t>
            </a:r>
          </a:p>
          <a:p>
            <a:pPr lvl="1"/>
            <a:r>
              <a:rPr lang="en-US" dirty="0" smtClean="0"/>
              <a:t>Matt Gunter (</a:t>
            </a:r>
            <a:r>
              <a:rPr lang="en-US" dirty="0"/>
              <a:t>T</a:t>
            </a:r>
            <a:r>
              <a:rPr lang="en-US" dirty="0" smtClean="0"/>
              <a:t>ampa)</a:t>
            </a:r>
          </a:p>
          <a:p>
            <a:pPr lvl="1"/>
            <a:r>
              <a:rPr lang="en-US" dirty="0" smtClean="0"/>
              <a:t>James Williams (Jacksonville)</a:t>
            </a:r>
          </a:p>
          <a:p>
            <a:r>
              <a:rPr lang="en-US" dirty="0" smtClean="0"/>
              <a:t>Citi</a:t>
            </a:r>
          </a:p>
          <a:p>
            <a:pPr lvl="1"/>
            <a:r>
              <a:rPr lang="en-US" dirty="0" smtClean="0"/>
              <a:t>Let’s go around the room….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9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your Laptop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8" y="1087120"/>
            <a:ext cx="83820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Pre-Requisites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Windows or Mac OS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Java Dependencies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Java JDK 1.7+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Maven / </a:t>
            </a:r>
            <a:r>
              <a:rPr lang="en-US" sz="1600" dirty="0" err="1" smtClean="0">
                <a:solidFill>
                  <a:srgbClr val="FFFFFF"/>
                </a:solidFill>
              </a:rPr>
              <a:t>Gradle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PCF </a:t>
            </a:r>
            <a:r>
              <a:rPr lang="en-US" sz="1600" dirty="0">
                <a:solidFill>
                  <a:srgbClr val="FFFFFF"/>
                </a:solidFill>
              </a:rPr>
              <a:t>CLI (</a:t>
            </a:r>
            <a:r>
              <a:rPr lang="en-US" sz="1600" dirty="0">
                <a:solidFill>
                  <a:srgbClr val="FFFFFF"/>
                </a:solidFill>
                <a:hlinkClick r:id="rId3"/>
              </a:rPr>
              <a:t>https://console.run.pivotal.io/2/</a:t>
            </a:r>
            <a:r>
              <a:rPr lang="en-US" sz="1600" dirty="0" smtClean="0">
                <a:solidFill>
                  <a:srgbClr val="FFFFFF"/>
                </a:solidFill>
                <a:hlinkClick r:id="rId3"/>
              </a:rPr>
              <a:t>tools</a:t>
            </a:r>
            <a:r>
              <a:rPr lang="en-US" sz="1600" dirty="0" smtClean="0">
                <a:solidFill>
                  <a:srgbClr val="FFFFFF"/>
                </a:solidFill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PCF account (PWS or Citi’s instance)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Chrome or Firefox….(not IE)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Smoke-test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</a:rPr>
              <a:t>g</a:t>
            </a:r>
            <a:r>
              <a:rPr lang="en-US" sz="1600" dirty="0" err="1" smtClean="0">
                <a:solidFill>
                  <a:srgbClr val="FFFFFF"/>
                </a:solidFill>
              </a:rPr>
              <a:t>it</a:t>
            </a:r>
            <a:r>
              <a:rPr lang="en-US" sz="1600" dirty="0" smtClean="0">
                <a:solidFill>
                  <a:srgbClr val="FFFFFF"/>
                </a:solidFill>
              </a:rPr>
              <a:t> clone </a:t>
            </a:r>
            <a:r>
              <a:rPr lang="en-US" sz="1600" dirty="0">
                <a:solidFill>
                  <a:srgbClr val="FFFFFF"/>
                </a:solidFill>
                <a:hlinkClick r:id="rId4"/>
              </a:rPr>
              <a:t>https://github.com/vinayu/</a:t>
            </a:r>
            <a:r>
              <a:rPr lang="en-US" sz="1600" dirty="0" smtClean="0">
                <a:solidFill>
                  <a:srgbClr val="FFFFFF"/>
                </a:solidFill>
                <a:hlinkClick r:id="rId4"/>
              </a:rPr>
              <a:t>CloudNativeArchitectureWorkshop.git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cd </a:t>
            </a:r>
            <a:r>
              <a:rPr lang="en-US" sz="1600" dirty="0" err="1" smtClean="0">
                <a:solidFill>
                  <a:srgbClr val="FFFFFF"/>
                </a:solidFill>
              </a:rPr>
              <a:t>CloudNativeArchitectureWorkshop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</a:rPr>
              <a:t>c</a:t>
            </a:r>
            <a:r>
              <a:rPr lang="en-US" sz="1600" dirty="0" err="1" smtClean="0">
                <a:solidFill>
                  <a:srgbClr val="FFFFFF"/>
                </a:solidFill>
              </a:rPr>
              <a:t>f</a:t>
            </a:r>
            <a:r>
              <a:rPr lang="en-US" sz="1600" dirty="0" smtClean="0">
                <a:solidFill>
                  <a:srgbClr val="FFFFFF"/>
                </a:solidFill>
              </a:rPr>
              <a:t> push </a:t>
            </a:r>
            <a:r>
              <a:rPr lang="en-US" sz="1600" dirty="0" smtClean="0">
                <a:solidFill>
                  <a:srgbClr val="FFFF00"/>
                </a:solidFill>
              </a:rPr>
              <a:t>My-Spring-Music-[##] </a:t>
            </a:r>
            <a:r>
              <a:rPr lang="en-US" sz="1600" dirty="0" smtClean="0">
                <a:solidFill>
                  <a:srgbClr val="FFFFFF"/>
                </a:solidFill>
              </a:rPr>
              <a:t>–p </a:t>
            </a:r>
            <a:r>
              <a:rPr lang="en-US" sz="1600" dirty="0" smtClean="0">
                <a:solidFill>
                  <a:srgbClr val="FF6600"/>
                </a:solidFill>
              </a:rPr>
              <a:t>Sample-apps/spring-music/spring-</a:t>
            </a:r>
            <a:r>
              <a:rPr lang="en-US" sz="1600" dirty="0" err="1" smtClean="0">
                <a:solidFill>
                  <a:srgbClr val="FF6600"/>
                </a:solidFill>
              </a:rPr>
              <a:t>music.war</a:t>
            </a:r>
            <a:endParaRPr lang="en-US" sz="1600" dirty="0" smtClean="0">
              <a:solidFill>
                <a:srgbClr val="FF6600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5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your Laptop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4495"/>
            <a:ext cx="9144000" cy="25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561" y="3471071"/>
            <a:ext cx="5451941" cy="1630806"/>
          </a:xfrm>
          <a:prstGeom prst="rect">
            <a:avLst/>
          </a:prstGeom>
        </p:spPr>
      </p:pic>
      <p:cxnSp>
        <p:nvCxnSpPr>
          <p:cNvPr id="7" name="Curved Connector 6"/>
          <p:cNvCxnSpPr>
            <a:endCxn id="5" idx="0"/>
          </p:cNvCxnSpPr>
          <p:nvPr/>
        </p:nvCxnSpPr>
        <p:spPr>
          <a:xfrm>
            <a:off x="2756738" y="2008180"/>
            <a:ext cx="1908794" cy="1462891"/>
          </a:xfrm>
          <a:prstGeom prst="curved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38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Pivotal Cloud Foundry</a:t>
            </a:r>
          </a:p>
          <a:p>
            <a:pPr lvl="1"/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Why ?</a:t>
            </a:r>
          </a:p>
          <a:p>
            <a:pPr lvl="1"/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1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2329181" y="1541559"/>
            <a:ext cx="1303645" cy="776287"/>
          </a:xfrm>
          <a:prstGeom prst="rightArrow">
            <a:avLst>
              <a:gd name="adj1" fmla="val 72086"/>
              <a:gd name="adj2" fmla="val 41820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1"/>
                </a:solidFill>
              </a:rPr>
              <a:t>Deploying an Application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Picture 210" descr="ICON_Person_Q3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77" y="1541559"/>
            <a:ext cx="43815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630706" y="1276349"/>
            <a:ext cx="5169845" cy="3124200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News Gothic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203" y="1581150"/>
            <a:ext cx="174570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dirty="0" smtClean="0">
                <a:solidFill>
                  <a:srgbClr val="F5F5F5"/>
                </a:solidFill>
                <a:latin typeface="News Gothic MT"/>
              </a:rPr>
              <a:t>Upload app bits and metadata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1639050"/>
            <a:ext cx="920445" cy="307777"/>
          </a:xfrm>
          <a:prstGeom prst="rect">
            <a:avLst/>
          </a:prstGeom>
          <a:noFill/>
          <a:effectLst>
            <a:outerShdw dist="12700" sx="1000" sy="1000" algn="ctr" rotWithShape="0">
              <a:schemeClr val="tx2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white"/>
                </a:solidFill>
                <a:latin typeface="News Gothic MT"/>
              </a:rPr>
              <a:t>push app</a:t>
            </a:r>
            <a:endParaRPr lang="en-US" sz="1400" i="1" dirty="0" smtClean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 rot="16200000">
            <a:off x="2318310" y="2651435"/>
            <a:ext cx="3276600" cy="374030"/>
          </a:xfrm>
          <a:prstGeom prst="roundRect">
            <a:avLst>
              <a:gd name="adj" fmla="val 8685"/>
            </a:avLst>
          </a:prstGeom>
          <a:solidFill>
            <a:srgbClr val="0A1831">
              <a:alpha val="25000"/>
            </a:srgbClr>
          </a:solidFill>
          <a:ln w="41275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algn="ctr"/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Router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8203" y="2454354"/>
            <a:ext cx="3039294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dirty="0" smtClean="0">
                <a:solidFill>
                  <a:srgbClr val="F5F5F5"/>
                </a:solidFill>
                <a:latin typeface="News Gothic MT"/>
              </a:rPr>
              <a:t>Create and bind services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dirty="0" smtClean="0">
                <a:solidFill>
                  <a:srgbClr val="F5F5F5"/>
                </a:solidFill>
                <a:latin typeface="News Gothic MT"/>
              </a:rPr>
              <a:t>Stage application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dirty="0" smtClean="0">
                <a:solidFill>
                  <a:srgbClr val="F5F5F5"/>
                </a:solidFill>
                <a:latin typeface="News Gothic MT"/>
              </a:rPr>
              <a:t>Deploy application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dirty="0" smtClean="0">
                <a:solidFill>
                  <a:srgbClr val="F5F5F5"/>
                </a:solidFill>
                <a:latin typeface="News Gothic MT"/>
              </a:rPr>
              <a:t>Manage application health</a:t>
            </a:r>
          </a:p>
        </p:txBody>
      </p:sp>
      <p:sp>
        <p:nvSpPr>
          <p:cNvPr id="27" name="Oval 42"/>
          <p:cNvSpPr/>
          <p:nvPr/>
        </p:nvSpPr>
        <p:spPr>
          <a:xfrm>
            <a:off x="3841318" y="2175427"/>
            <a:ext cx="230584" cy="230584"/>
          </a:xfrm>
          <a:custGeom>
            <a:avLst/>
            <a:gdLst/>
            <a:ahLst/>
            <a:cxnLst/>
            <a:rect l="l" t="t" r="r" b="b"/>
            <a:pathLst>
              <a:path w="763984" h="763984">
                <a:moveTo>
                  <a:pt x="335323" y="444979"/>
                </a:moveTo>
                <a:lnTo>
                  <a:pt x="335323" y="590998"/>
                </a:lnTo>
                <a:lnTo>
                  <a:pt x="261293" y="590998"/>
                </a:lnTo>
                <a:lnTo>
                  <a:pt x="381992" y="747629"/>
                </a:lnTo>
                <a:lnTo>
                  <a:pt x="502691" y="590998"/>
                </a:lnTo>
                <a:lnTo>
                  <a:pt x="428661" y="590998"/>
                </a:lnTo>
                <a:lnTo>
                  <a:pt x="428661" y="444979"/>
                </a:lnTo>
                <a:close/>
                <a:moveTo>
                  <a:pt x="578572" y="261293"/>
                </a:moveTo>
                <a:lnTo>
                  <a:pt x="421941" y="381992"/>
                </a:lnTo>
                <a:lnTo>
                  <a:pt x="578572" y="502691"/>
                </a:lnTo>
                <a:lnTo>
                  <a:pt x="578572" y="428661"/>
                </a:lnTo>
                <a:lnTo>
                  <a:pt x="724591" y="428661"/>
                </a:lnTo>
                <a:lnTo>
                  <a:pt x="724591" y="335323"/>
                </a:lnTo>
                <a:lnTo>
                  <a:pt x="578572" y="335323"/>
                </a:lnTo>
                <a:close/>
                <a:moveTo>
                  <a:pt x="185411" y="261293"/>
                </a:moveTo>
                <a:lnTo>
                  <a:pt x="185411" y="335323"/>
                </a:lnTo>
                <a:lnTo>
                  <a:pt x="39392" y="335323"/>
                </a:lnTo>
                <a:lnTo>
                  <a:pt x="39392" y="428661"/>
                </a:lnTo>
                <a:lnTo>
                  <a:pt x="185411" y="428661"/>
                </a:lnTo>
                <a:lnTo>
                  <a:pt x="185411" y="502691"/>
                </a:lnTo>
                <a:lnTo>
                  <a:pt x="342042" y="381992"/>
                </a:lnTo>
                <a:close/>
                <a:moveTo>
                  <a:pt x="381992" y="16356"/>
                </a:moveTo>
                <a:lnTo>
                  <a:pt x="261293" y="172987"/>
                </a:lnTo>
                <a:lnTo>
                  <a:pt x="335323" y="172987"/>
                </a:lnTo>
                <a:lnTo>
                  <a:pt x="335323" y="319006"/>
                </a:lnTo>
                <a:lnTo>
                  <a:pt x="428661" y="319006"/>
                </a:lnTo>
                <a:lnTo>
                  <a:pt x="428661" y="172987"/>
                </a:lnTo>
                <a:lnTo>
                  <a:pt x="502691" y="172987"/>
                </a:lnTo>
                <a:close/>
                <a:moveTo>
                  <a:pt x="381992" y="0"/>
                </a:moveTo>
                <a:cubicBezTo>
                  <a:pt x="592960" y="0"/>
                  <a:pt x="763984" y="171024"/>
                  <a:pt x="763984" y="381992"/>
                </a:cubicBezTo>
                <a:cubicBezTo>
                  <a:pt x="763984" y="592960"/>
                  <a:pt x="592960" y="763984"/>
                  <a:pt x="381992" y="763984"/>
                </a:cubicBezTo>
                <a:cubicBezTo>
                  <a:pt x="171024" y="763984"/>
                  <a:pt x="0" y="592960"/>
                  <a:pt x="0" y="381992"/>
                </a:cubicBezTo>
                <a:cubicBezTo>
                  <a:pt x="0" y="171024"/>
                  <a:pt x="171024" y="0"/>
                  <a:pt x="38199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4293642" y="1498378"/>
            <a:ext cx="1533402" cy="443726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>
              <a:defRPr/>
            </a:pPr>
            <a:r>
              <a:rPr lang="en-US" sz="1200" b="1" dirty="0" err="1" smtClean="0">
                <a:solidFill>
                  <a:prstClr val="white"/>
                </a:solidFill>
                <a:latin typeface="News Gothic MT"/>
              </a:rPr>
              <a:t>Blobstore</a:t>
            </a:r>
            <a:endParaRPr lang="en-US" sz="1200" b="1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26" name="Oval 194"/>
          <p:cNvSpPr/>
          <p:nvPr/>
        </p:nvSpPr>
        <p:spPr>
          <a:xfrm>
            <a:off x="4357147" y="1612382"/>
            <a:ext cx="206829" cy="215718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6095999" y="1498378"/>
            <a:ext cx="2590799" cy="443726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/>
          <a:lstStyle/>
          <a:p>
            <a:pPr>
              <a:defRPr/>
            </a:pPr>
            <a:r>
              <a:rPr lang="en-US" sz="1200" b="1" dirty="0" smtClean="0">
                <a:solidFill>
                  <a:prstClr val="white"/>
                </a:solidFill>
                <a:latin typeface="News Gothic MT"/>
              </a:rPr>
              <a:t>DB</a:t>
            </a:r>
            <a:endParaRPr lang="en-US" sz="1200" b="1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46" name="Oval 194"/>
          <p:cNvSpPr/>
          <p:nvPr/>
        </p:nvSpPr>
        <p:spPr>
          <a:xfrm>
            <a:off x="6159505" y="1612382"/>
            <a:ext cx="206829" cy="215718"/>
          </a:xfrm>
          <a:custGeom>
            <a:avLst/>
            <a:gdLst/>
            <a:ahLst/>
            <a:cxnLst/>
            <a:rect l="l" t="t" r="r" b="b"/>
            <a:pathLst>
              <a:path w="564449" h="588709">
                <a:moveTo>
                  <a:pt x="0" y="333271"/>
                </a:moveTo>
                <a:cubicBezTo>
                  <a:pt x="0" y="377805"/>
                  <a:pt x="126357" y="413907"/>
                  <a:pt x="282225" y="413907"/>
                </a:cubicBezTo>
                <a:cubicBezTo>
                  <a:pt x="438093" y="413907"/>
                  <a:pt x="564449" y="377805"/>
                  <a:pt x="564449" y="333271"/>
                </a:cubicBezTo>
                <a:lnTo>
                  <a:pt x="564449" y="508074"/>
                </a:lnTo>
                <a:lnTo>
                  <a:pt x="564449" y="508574"/>
                </a:lnTo>
                <a:lnTo>
                  <a:pt x="564273" y="508574"/>
                </a:lnTo>
                <a:cubicBezTo>
                  <a:pt x="563495" y="552879"/>
                  <a:pt x="437504" y="588709"/>
                  <a:pt x="282225" y="588709"/>
                </a:cubicBezTo>
                <a:cubicBezTo>
                  <a:pt x="126946" y="588709"/>
                  <a:pt x="956" y="552879"/>
                  <a:pt x="177" y="508574"/>
                </a:cubicBezTo>
                <a:lnTo>
                  <a:pt x="0" y="508574"/>
                </a:lnTo>
                <a:lnTo>
                  <a:pt x="0" y="508074"/>
                </a:lnTo>
                <a:close/>
                <a:moveTo>
                  <a:pt x="0" y="111919"/>
                </a:moveTo>
                <a:cubicBezTo>
                  <a:pt x="0" y="156453"/>
                  <a:pt x="126357" y="192555"/>
                  <a:pt x="282225" y="192555"/>
                </a:cubicBezTo>
                <a:cubicBezTo>
                  <a:pt x="438093" y="192555"/>
                  <a:pt x="564449" y="156453"/>
                  <a:pt x="564449" y="111919"/>
                </a:cubicBezTo>
                <a:lnTo>
                  <a:pt x="564449" y="286722"/>
                </a:lnTo>
                <a:lnTo>
                  <a:pt x="564449" y="287222"/>
                </a:lnTo>
                <a:lnTo>
                  <a:pt x="564273" y="287222"/>
                </a:lnTo>
                <a:cubicBezTo>
                  <a:pt x="563495" y="331527"/>
                  <a:pt x="437504" y="367357"/>
                  <a:pt x="282225" y="367357"/>
                </a:cubicBezTo>
                <a:cubicBezTo>
                  <a:pt x="126946" y="367357"/>
                  <a:pt x="956" y="331527"/>
                  <a:pt x="177" y="287222"/>
                </a:cubicBezTo>
                <a:lnTo>
                  <a:pt x="0" y="287222"/>
                </a:lnTo>
                <a:lnTo>
                  <a:pt x="0" y="286722"/>
                </a:lnTo>
                <a:close/>
                <a:moveTo>
                  <a:pt x="282224" y="0"/>
                </a:moveTo>
                <a:cubicBezTo>
                  <a:pt x="429518" y="0"/>
                  <a:pt x="548924" y="34116"/>
                  <a:pt x="548924" y="76200"/>
                </a:cubicBezTo>
                <a:cubicBezTo>
                  <a:pt x="548924" y="118284"/>
                  <a:pt x="429518" y="152400"/>
                  <a:pt x="282224" y="152400"/>
                </a:cubicBezTo>
                <a:cubicBezTo>
                  <a:pt x="134930" y="152400"/>
                  <a:pt x="15524" y="118284"/>
                  <a:pt x="15524" y="76200"/>
                </a:cubicBezTo>
                <a:cubicBezTo>
                  <a:pt x="15524" y="34116"/>
                  <a:pt x="134930" y="0"/>
                  <a:pt x="28222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159505" y="1946827"/>
            <a:ext cx="698495" cy="45918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3" idx="2"/>
          </p:cNvCxnSpPr>
          <p:nvPr/>
        </p:nvCxnSpPr>
        <p:spPr>
          <a:xfrm>
            <a:off x="5060343" y="1942104"/>
            <a:ext cx="654657" cy="46390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>
            <a:off x="6707141" y="2203546"/>
            <a:ext cx="438395" cy="202203"/>
          </a:xfrm>
          <a:prstGeom prst="rightArrow">
            <a:avLst>
              <a:gd name="adj1" fmla="val 58851"/>
              <a:gd name="adj2" fmla="val 74907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7" name="Right Arrow 56"/>
          <p:cNvSpPr/>
          <p:nvPr/>
        </p:nvSpPr>
        <p:spPr>
          <a:xfrm rot="10800000">
            <a:off x="6721768" y="2407725"/>
            <a:ext cx="438395" cy="202203"/>
          </a:xfrm>
          <a:prstGeom prst="rightArrow">
            <a:avLst>
              <a:gd name="adj1" fmla="val 58851"/>
              <a:gd name="adj2" fmla="val 74907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181600" y="2185862"/>
            <a:ext cx="1533402" cy="443726"/>
            <a:chOff x="5181600" y="2326964"/>
            <a:chExt cx="1533402" cy="443726"/>
          </a:xfrm>
        </p:grpSpPr>
        <p:sp>
          <p:nvSpPr>
            <p:cNvPr id="47" name="Rounded Rectangle 46"/>
            <p:cNvSpPr>
              <a:spLocks noChangeArrowheads="1"/>
            </p:cNvSpPr>
            <p:nvPr/>
          </p:nvSpPr>
          <p:spPr bwMode="auto">
            <a:xfrm>
              <a:off x="5181600" y="2326964"/>
              <a:ext cx="1533402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>
                <a:defRPr/>
              </a:pPr>
              <a:r>
                <a:rPr lang="en-US" sz="1200" b="1" dirty="0" smtClean="0">
                  <a:solidFill>
                    <a:prstClr val="white"/>
                  </a:solidFill>
                  <a:latin typeface="News Gothic MT"/>
                </a:rPr>
                <a:t>Cloud Controller</a:t>
              </a:r>
              <a:endParaRPr lang="en-US" sz="1200" b="1" dirty="0">
                <a:solidFill>
                  <a:prstClr val="white"/>
                </a:solidFill>
                <a:latin typeface="News Gothic MT"/>
              </a:endParaRPr>
            </a:p>
          </p:txBody>
        </p:sp>
        <p:sp>
          <p:nvSpPr>
            <p:cNvPr id="51" name="Rectangle 76"/>
            <p:cNvSpPr/>
            <p:nvPr/>
          </p:nvSpPr>
          <p:spPr>
            <a:xfrm>
              <a:off x="5257800" y="2430983"/>
              <a:ext cx="199082" cy="265671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News Gothic M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53397" y="2185862"/>
            <a:ext cx="1533402" cy="443726"/>
            <a:chOff x="7153397" y="2326964"/>
            <a:chExt cx="1533402" cy="443726"/>
          </a:xfrm>
        </p:grpSpPr>
        <p:sp>
          <p:nvSpPr>
            <p:cNvPr id="49" name="Rounded Rectangle 48"/>
            <p:cNvSpPr>
              <a:spLocks noChangeArrowheads="1"/>
            </p:cNvSpPr>
            <p:nvPr/>
          </p:nvSpPr>
          <p:spPr bwMode="auto">
            <a:xfrm>
              <a:off x="7153397" y="2326964"/>
              <a:ext cx="1533402" cy="443726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>
                <a:defRPr/>
              </a:pPr>
              <a:r>
                <a:rPr lang="en-US" sz="1200" b="1" dirty="0" smtClean="0">
                  <a:solidFill>
                    <a:prstClr val="white"/>
                  </a:solidFill>
                  <a:latin typeface="News Gothic MT"/>
                </a:rPr>
                <a:t>Service Broker Node(s)</a:t>
              </a:r>
              <a:endParaRPr lang="en-US" sz="1200" b="1" dirty="0">
                <a:solidFill>
                  <a:prstClr val="white"/>
                </a:solidFill>
                <a:latin typeface="News Gothic MT"/>
              </a:endParaRPr>
            </a:p>
          </p:txBody>
        </p:sp>
        <p:sp>
          <p:nvSpPr>
            <p:cNvPr id="53" name="Rectangle 175"/>
            <p:cNvSpPr/>
            <p:nvPr/>
          </p:nvSpPr>
          <p:spPr>
            <a:xfrm>
              <a:off x="7215230" y="2435054"/>
              <a:ext cx="227549" cy="227546"/>
            </a:xfrm>
            <a:custGeom>
              <a:avLst/>
              <a:gdLst/>
              <a:ahLst/>
              <a:cxnLst/>
              <a:rect l="l" t="t" r="r" b="b"/>
              <a:pathLst>
                <a:path w="3195025" h="3194985">
                  <a:moveTo>
                    <a:pt x="683252" y="2245091"/>
                  </a:moveTo>
                  <a:cubicBezTo>
                    <a:pt x="526024" y="2245091"/>
                    <a:pt x="398566" y="2372549"/>
                    <a:pt x="398566" y="2529777"/>
                  </a:cubicBezTo>
                  <a:lnTo>
                    <a:pt x="398563" y="2529777"/>
                  </a:lnTo>
                  <a:cubicBezTo>
                    <a:pt x="398563" y="2687004"/>
                    <a:pt x="526021" y="2814463"/>
                    <a:pt x="683249" y="2814463"/>
                  </a:cubicBezTo>
                  <a:cubicBezTo>
                    <a:pt x="840476" y="2814463"/>
                    <a:pt x="967935" y="2687004"/>
                    <a:pt x="967935" y="2529777"/>
                  </a:cubicBezTo>
                  <a:lnTo>
                    <a:pt x="967935" y="2245091"/>
                  </a:lnTo>
                  <a:close/>
                  <a:moveTo>
                    <a:pt x="2244948" y="2226032"/>
                  </a:moveTo>
                  <a:lnTo>
                    <a:pt x="2244948" y="2510715"/>
                  </a:lnTo>
                  <a:cubicBezTo>
                    <a:pt x="2244948" y="2667943"/>
                    <a:pt x="2372406" y="2795401"/>
                    <a:pt x="2529634" y="2795401"/>
                  </a:cubicBezTo>
                  <a:lnTo>
                    <a:pt x="2529634" y="2795404"/>
                  </a:lnTo>
                  <a:cubicBezTo>
                    <a:pt x="2686861" y="2795404"/>
                    <a:pt x="2814320" y="2667945"/>
                    <a:pt x="2814320" y="2510718"/>
                  </a:cubicBezTo>
                  <a:cubicBezTo>
                    <a:pt x="2814320" y="2353491"/>
                    <a:pt x="2686861" y="2226032"/>
                    <a:pt x="2529634" y="2226032"/>
                  </a:cubicBezTo>
                  <a:close/>
                  <a:moveTo>
                    <a:pt x="1324215" y="1318407"/>
                  </a:moveTo>
                  <a:lnTo>
                    <a:pt x="1324215" y="1321813"/>
                  </a:lnTo>
                  <a:lnTo>
                    <a:pt x="1321332" y="1321813"/>
                  </a:lnTo>
                  <a:lnTo>
                    <a:pt x="1321332" y="1873653"/>
                  </a:lnTo>
                  <a:lnTo>
                    <a:pt x="1873510" y="1873653"/>
                  </a:lnTo>
                  <a:lnTo>
                    <a:pt x="1873510" y="1872635"/>
                  </a:lnTo>
                  <a:lnTo>
                    <a:pt x="1876578" y="1872635"/>
                  </a:lnTo>
                  <a:lnTo>
                    <a:pt x="1876578" y="1321332"/>
                  </a:lnTo>
                  <a:lnTo>
                    <a:pt x="1873693" y="1321332"/>
                  </a:lnTo>
                  <a:lnTo>
                    <a:pt x="1873693" y="1318407"/>
                  </a:lnTo>
                  <a:close/>
                  <a:moveTo>
                    <a:pt x="668091" y="399044"/>
                  </a:moveTo>
                  <a:cubicBezTo>
                    <a:pt x="510864" y="399044"/>
                    <a:pt x="383405" y="526503"/>
                    <a:pt x="383405" y="683730"/>
                  </a:cubicBezTo>
                  <a:cubicBezTo>
                    <a:pt x="383405" y="840957"/>
                    <a:pt x="510864" y="968416"/>
                    <a:pt x="668091" y="968416"/>
                  </a:cubicBezTo>
                  <a:lnTo>
                    <a:pt x="952777" y="968416"/>
                  </a:lnTo>
                  <a:lnTo>
                    <a:pt x="952777" y="683733"/>
                  </a:lnTo>
                  <a:cubicBezTo>
                    <a:pt x="952777" y="526505"/>
                    <a:pt x="825319" y="399047"/>
                    <a:pt x="668091" y="399047"/>
                  </a:cubicBezTo>
                  <a:close/>
                  <a:moveTo>
                    <a:pt x="2511776" y="380522"/>
                  </a:moveTo>
                  <a:cubicBezTo>
                    <a:pt x="2354549" y="380522"/>
                    <a:pt x="2227090" y="507981"/>
                    <a:pt x="2227090" y="665208"/>
                  </a:cubicBezTo>
                  <a:lnTo>
                    <a:pt x="2227090" y="949894"/>
                  </a:lnTo>
                  <a:lnTo>
                    <a:pt x="2511773" y="949894"/>
                  </a:lnTo>
                  <a:cubicBezTo>
                    <a:pt x="2669001" y="949894"/>
                    <a:pt x="2796459" y="822436"/>
                    <a:pt x="2796459" y="665208"/>
                  </a:cubicBezTo>
                  <a:lnTo>
                    <a:pt x="2796462" y="665208"/>
                  </a:lnTo>
                  <a:cubicBezTo>
                    <a:pt x="2796462" y="507981"/>
                    <a:pt x="2669003" y="380522"/>
                    <a:pt x="2511776" y="380522"/>
                  </a:cubicBezTo>
                  <a:close/>
                  <a:moveTo>
                    <a:pt x="2534359" y="0"/>
                  </a:moveTo>
                  <a:cubicBezTo>
                    <a:pt x="2899234" y="0"/>
                    <a:pt x="3195025" y="295791"/>
                    <a:pt x="3195025" y="660666"/>
                  </a:cubicBezTo>
                  <a:lnTo>
                    <a:pt x="3195022" y="660666"/>
                  </a:lnTo>
                  <a:cubicBezTo>
                    <a:pt x="3195022" y="1025541"/>
                    <a:pt x="2899231" y="1321332"/>
                    <a:pt x="2534356" y="1321332"/>
                  </a:cubicBezTo>
                  <a:lnTo>
                    <a:pt x="2227340" y="1321332"/>
                  </a:lnTo>
                  <a:lnTo>
                    <a:pt x="2227340" y="1872635"/>
                  </a:lnTo>
                  <a:lnTo>
                    <a:pt x="2534176" y="1872635"/>
                  </a:lnTo>
                  <a:cubicBezTo>
                    <a:pt x="2899051" y="1872635"/>
                    <a:pt x="3194842" y="2168426"/>
                    <a:pt x="3194842" y="2533301"/>
                  </a:cubicBezTo>
                  <a:cubicBezTo>
                    <a:pt x="3194842" y="2898176"/>
                    <a:pt x="2899051" y="3193967"/>
                    <a:pt x="2534176" y="3193967"/>
                  </a:cubicBezTo>
                  <a:lnTo>
                    <a:pt x="2534176" y="3193964"/>
                  </a:lnTo>
                  <a:cubicBezTo>
                    <a:pt x="2169301" y="3193964"/>
                    <a:pt x="1873510" y="2898174"/>
                    <a:pt x="1873510" y="2533298"/>
                  </a:cubicBezTo>
                  <a:lnTo>
                    <a:pt x="1873510" y="2245313"/>
                  </a:lnTo>
                  <a:lnTo>
                    <a:pt x="1321332" y="2245313"/>
                  </a:lnTo>
                  <a:lnTo>
                    <a:pt x="1321332" y="2534319"/>
                  </a:lnTo>
                  <a:cubicBezTo>
                    <a:pt x="1321332" y="2899194"/>
                    <a:pt x="1025541" y="3194985"/>
                    <a:pt x="660666" y="3194985"/>
                  </a:cubicBezTo>
                  <a:cubicBezTo>
                    <a:pt x="295791" y="3194985"/>
                    <a:pt x="0" y="2899194"/>
                    <a:pt x="0" y="2534319"/>
                  </a:cubicBezTo>
                  <a:lnTo>
                    <a:pt x="2" y="2534319"/>
                  </a:lnTo>
                  <a:cubicBezTo>
                    <a:pt x="2" y="2169444"/>
                    <a:pt x="295793" y="1873653"/>
                    <a:pt x="660668" y="1873653"/>
                  </a:cubicBezTo>
                  <a:lnTo>
                    <a:pt x="969070" y="1873653"/>
                  </a:lnTo>
                  <a:lnTo>
                    <a:pt x="969070" y="1321813"/>
                  </a:lnTo>
                  <a:lnTo>
                    <a:pt x="663549" y="1321813"/>
                  </a:lnTo>
                  <a:cubicBezTo>
                    <a:pt x="298674" y="1321813"/>
                    <a:pt x="2883" y="1026022"/>
                    <a:pt x="2883" y="661147"/>
                  </a:cubicBezTo>
                  <a:cubicBezTo>
                    <a:pt x="2883" y="296272"/>
                    <a:pt x="298674" y="481"/>
                    <a:pt x="663549" y="481"/>
                  </a:cubicBezTo>
                  <a:lnTo>
                    <a:pt x="663549" y="484"/>
                  </a:lnTo>
                  <a:cubicBezTo>
                    <a:pt x="1028424" y="484"/>
                    <a:pt x="1324215" y="296274"/>
                    <a:pt x="1324215" y="661150"/>
                  </a:cubicBezTo>
                  <a:lnTo>
                    <a:pt x="1324215" y="987043"/>
                  </a:lnTo>
                  <a:lnTo>
                    <a:pt x="1873693" y="987043"/>
                  </a:lnTo>
                  <a:lnTo>
                    <a:pt x="1873693" y="660666"/>
                  </a:lnTo>
                  <a:cubicBezTo>
                    <a:pt x="1873693" y="295791"/>
                    <a:pt x="2169484" y="0"/>
                    <a:pt x="2534359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News Gothic M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95818" y="3520802"/>
            <a:ext cx="1099435" cy="781049"/>
            <a:chOff x="5412945" y="3105151"/>
            <a:chExt cx="1099435" cy="781049"/>
          </a:xfrm>
        </p:grpSpPr>
        <p:sp>
          <p:nvSpPr>
            <p:cNvPr id="83" name="Rounded Rectangle 82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>
                <a:defRPr/>
              </a:pPr>
              <a:r>
                <a:rPr lang="en-US" sz="1200" b="1" dirty="0" smtClean="0">
                  <a:solidFill>
                    <a:prstClr val="white"/>
                  </a:solidFill>
                  <a:latin typeface="News Gothic MT"/>
                </a:rPr>
                <a:t>DEA</a:t>
              </a:r>
              <a:endParaRPr lang="en-US" sz="1200" b="1" dirty="0">
                <a:solidFill>
                  <a:prstClr val="white"/>
                </a:solidFill>
                <a:latin typeface="News Gothic MT"/>
              </a:endParaRPr>
            </a:p>
          </p:txBody>
        </p:sp>
        <p:sp>
          <p:nvSpPr>
            <p:cNvPr id="84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News Gothic MT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900618" y="3400152"/>
            <a:ext cx="1099435" cy="781049"/>
            <a:chOff x="5412945" y="3105151"/>
            <a:chExt cx="1099435" cy="781049"/>
          </a:xfrm>
        </p:grpSpPr>
        <p:sp>
          <p:nvSpPr>
            <p:cNvPr id="86" name="Rounded Rectangle 85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>
                <a:defRPr/>
              </a:pPr>
              <a:r>
                <a:rPr lang="en-US" sz="1200" b="1" dirty="0" smtClean="0">
                  <a:solidFill>
                    <a:prstClr val="white"/>
                  </a:solidFill>
                  <a:latin typeface="News Gothic MT"/>
                </a:rPr>
                <a:t>DEA</a:t>
              </a:r>
              <a:endParaRPr lang="en-US" sz="1200" b="1" dirty="0">
                <a:solidFill>
                  <a:prstClr val="white"/>
                </a:solidFill>
                <a:latin typeface="News Gothic MT"/>
              </a:endParaRPr>
            </a:p>
          </p:txBody>
        </p:sp>
        <p:sp>
          <p:nvSpPr>
            <p:cNvPr id="87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News Gothic MT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205418" y="3279502"/>
            <a:ext cx="1099435" cy="781049"/>
            <a:chOff x="5412945" y="3105151"/>
            <a:chExt cx="1099435" cy="781049"/>
          </a:xfrm>
        </p:grpSpPr>
        <p:sp>
          <p:nvSpPr>
            <p:cNvPr id="89" name="Rounded Rectangle 88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>
                <a:defRPr/>
              </a:pPr>
              <a:r>
                <a:rPr lang="en-US" sz="1200" b="1" dirty="0" smtClean="0">
                  <a:solidFill>
                    <a:prstClr val="white"/>
                  </a:solidFill>
                  <a:latin typeface="News Gothic MT"/>
                </a:rPr>
                <a:t>DEA</a:t>
              </a:r>
              <a:endParaRPr lang="en-US" sz="1200" b="1" dirty="0">
                <a:solidFill>
                  <a:prstClr val="white"/>
                </a:solidFill>
                <a:latin typeface="News Gothic MT"/>
              </a:endParaRPr>
            </a:p>
          </p:txBody>
        </p:sp>
        <p:sp>
          <p:nvSpPr>
            <p:cNvPr id="90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News Gothic M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45598" y="3158852"/>
            <a:ext cx="1099435" cy="781049"/>
            <a:chOff x="5412945" y="3105151"/>
            <a:chExt cx="1099435" cy="781049"/>
          </a:xfrm>
        </p:grpSpPr>
        <p:sp>
          <p:nvSpPr>
            <p:cNvPr id="59" name="Rounded Rectangle 58"/>
            <p:cNvSpPr>
              <a:spLocks noChangeArrowheads="1"/>
            </p:cNvSpPr>
            <p:nvPr/>
          </p:nvSpPr>
          <p:spPr bwMode="auto">
            <a:xfrm>
              <a:off x="5412945" y="3105151"/>
              <a:ext cx="1099435" cy="781049"/>
            </a:xfrm>
            <a:prstGeom prst="roundRect">
              <a:avLst>
                <a:gd name="adj" fmla="val 4579"/>
              </a:avLst>
            </a:prstGeom>
            <a:solidFill>
              <a:srgbClr val="33928A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>
                <a:defRPr/>
              </a:pPr>
              <a:r>
                <a:rPr lang="en-US" sz="1200" b="1" dirty="0" smtClean="0">
                  <a:solidFill>
                    <a:prstClr val="white"/>
                  </a:solidFill>
                  <a:latin typeface="News Gothic MT"/>
                </a:rPr>
                <a:t>Cell</a:t>
              </a:r>
              <a:endParaRPr lang="en-US" sz="1200" b="1" dirty="0">
                <a:solidFill>
                  <a:prstClr val="white"/>
                </a:solidFill>
                <a:latin typeface="News Gothic MT"/>
              </a:endParaRPr>
            </a:p>
          </p:txBody>
        </p:sp>
        <p:sp>
          <p:nvSpPr>
            <p:cNvPr id="75" name="Oval 170"/>
            <p:cNvSpPr/>
            <p:nvPr/>
          </p:nvSpPr>
          <p:spPr>
            <a:xfrm>
              <a:off x="5477047" y="3213241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News Gothic M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72904" y="1898428"/>
            <a:ext cx="854721" cy="276999"/>
          </a:xfrm>
          <a:prstGeom prst="rect">
            <a:avLst/>
          </a:prstGeom>
          <a:noFill/>
          <a:effectLst>
            <a:outerShdw dist="12700" sx="1000" sy="1000" algn="ctr" rotWithShape="0">
              <a:schemeClr val="tx2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white"/>
                </a:solidFill>
                <a:latin typeface="News Gothic MT"/>
              </a:rPr>
              <a:t>+ app MD</a:t>
            </a:r>
          </a:p>
        </p:txBody>
      </p:sp>
      <p:sp>
        <p:nvSpPr>
          <p:cNvPr id="91" name="Diamond 87"/>
          <p:cNvSpPr/>
          <p:nvPr/>
        </p:nvSpPr>
        <p:spPr>
          <a:xfrm>
            <a:off x="2464594" y="1951133"/>
            <a:ext cx="170214" cy="192038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92" name="Diamond 87"/>
          <p:cNvSpPr/>
          <p:nvPr/>
        </p:nvSpPr>
        <p:spPr>
          <a:xfrm>
            <a:off x="5360852" y="1639479"/>
            <a:ext cx="170214" cy="192038"/>
          </a:xfrm>
          <a:custGeom>
            <a:avLst/>
            <a:gdLst/>
            <a:ahLst/>
            <a:cxnLst/>
            <a:rect l="l" t="t" r="r" b="b"/>
            <a:pathLst>
              <a:path w="1218612" h="1374854">
                <a:moveTo>
                  <a:pt x="0" y="387409"/>
                </a:moveTo>
                <a:lnTo>
                  <a:pt x="572777" y="715013"/>
                </a:lnTo>
                <a:lnTo>
                  <a:pt x="575677" y="1374854"/>
                </a:lnTo>
                <a:lnTo>
                  <a:pt x="2898" y="1047249"/>
                </a:lnTo>
                <a:close/>
                <a:moveTo>
                  <a:pt x="1218612" y="377883"/>
                </a:moveTo>
                <a:lnTo>
                  <a:pt x="1215714" y="1037723"/>
                </a:lnTo>
                <a:lnTo>
                  <a:pt x="642936" y="1365328"/>
                </a:lnTo>
                <a:lnTo>
                  <a:pt x="645836" y="705487"/>
                </a:lnTo>
                <a:close/>
                <a:moveTo>
                  <a:pt x="608027" y="0"/>
                </a:moveTo>
                <a:lnTo>
                  <a:pt x="1179527" y="329827"/>
                </a:lnTo>
                <a:lnTo>
                  <a:pt x="608027" y="659653"/>
                </a:lnTo>
                <a:lnTo>
                  <a:pt x="36526" y="329827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7731625" y="3512984"/>
            <a:ext cx="679853" cy="307777"/>
            <a:chOff x="5588669" y="3459283"/>
            <a:chExt cx="679853" cy="307777"/>
          </a:xfrm>
        </p:grpSpPr>
        <p:sp>
          <p:nvSpPr>
            <p:cNvPr id="93" name="Rectangle 102"/>
            <p:cNvSpPr/>
            <p:nvPr/>
          </p:nvSpPr>
          <p:spPr>
            <a:xfrm>
              <a:off x="5824996" y="3469013"/>
              <a:ext cx="201273" cy="245737"/>
            </a:xfrm>
            <a:custGeom>
              <a:avLst/>
              <a:gdLst/>
              <a:ahLst/>
              <a:cxnLst/>
              <a:rect l="l" t="t" r="r" b="b"/>
              <a:pathLst>
                <a:path w="611982" h="657475">
                  <a:moveTo>
                    <a:pt x="333375" y="406262"/>
                  </a:moveTo>
                  <a:lnTo>
                    <a:pt x="561975" y="406262"/>
                  </a:lnTo>
                  <a:lnTo>
                    <a:pt x="561975" y="657475"/>
                  </a:lnTo>
                  <a:lnTo>
                    <a:pt x="333375" y="657475"/>
                  </a:lnTo>
                  <a:close/>
                  <a:moveTo>
                    <a:pt x="45244" y="406262"/>
                  </a:moveTo>
                  <a:lnTo>
                    <a:pt x="273844" y="406262"/>
                  </a:lnTo>
                  <a:lnTo>
                    <a:pt x="273844" y="657475"/>
                  </a:lnTo>
                  <a:lnTo>
                    <a:pt x="45244" y="657475"/>
                  </a:lnTo>
                  <a:close/>
                  <a:moveTo>
                    <a:pt x="171419" y="48695"/>
                  </a:moveTo>
                  <a:cubicBezTo>
                    <a:pt x="155741" y="47045"/>
                    <a:pt x="140358" y="52540"/>
                    <a:pt x="127064" y="68094"/>
                  </a:cubicBezTo>
                  <a:cubicBezTo>
                    <a:pt x="82391" y="123816"/>
                    <a:pt x="155802" y="169538"/>
                    <a:pt x="237066" y="176978"/>
                  </a:cubicBezTo>
                  <a:cubicBezTo>
                    <a:pt x="248675" y="178041"/>
                    <a:pt x="260444" y="178322"/>
                    <a:pt x="272053" y="177740"/>
                  </a:cubicBezTo>
                  <a:cubicBezTo>
                    <a:pt x="268136" y="122896"/>
                    <a:pt x="218451" y="53645"/>
                    <a:pt x="171419" y="48695"/>
                  </a:cubicBezTo>
                  <a:close/>
                  <a:moveTo>
                    <a:pt x="440565" y="48694"/>
                  </a:moveTo>
                  <a:cubicBezTo>
                    <a:pt x="393532" y="53644"/>
                    <a:pt x="343847" y="122895"/>
                    <a:pt x="339931" y="177739"/>
                  </a:cubicBezTo>
                  <a:cubicBezTo>
                    <a:pt x="351539" y="178321"/>
                    <a:pt x="363308" y="178040"/>
                    <a:pt x="374917" y="176977"/>
                  </a:cubicBezTo>
                  <a:cubicBezTo>
                    <a:pt x="456181" y="169537"/>
                    <a:pt x="529593" y="123815"/>
                    <a:pt x="484920" y="68093"/>
                  </a:cubicBezTo>
                  <a:cubicBezTo>
                    <a:pt x="471625" y="52539"/>
                    <a:pt x="456242" y="47044"/>
                    <a:pt x="440565" y="48694"/>
                  </a:cubicBezTo>
                  <a:close/>
                  <a:moveTo>
                    <a:pt x="448567" y="477"/>
                  </a:moveTo>
                  <a:cubicBezTo>
                    <a:pt x="475777" y="-2373"/>
                    <a:pt x="502500" y="7341"/>
                    <a:pt x="525630" y="34740"/>
                  </a:cubicBezTo>
                  <a:cubicBezTo>
                    <a:pt x="601817" y="130930"/>
                    <a:pt x="481063" y="209852"/>
                    <a:pt x="343333" y="224089"/>
                  </a:cubicBezTo>
                  <a:lnTo>
                    <a:pt x="580964" y="224089"/>
                  </a:lnTo>
                  <a:cubicBezTo>
                    <a:pt x="598095" y="224089"/>
                    <a:pt x="611982" y="241448"/>
                    <a:pt x="611982" y="262862"/>
                  </a:cubicBezTo>
                  <a:lnTo>
                    <a:pt x="611982" y="355059"/>
                  </a:lnTo>
                  <a:lnTo>
                    <a:pt x="338138" y="355059"/>
                  </a:lnTo>
                  <a:lnTo>
                    <a:pt x="338138" y="225202"/>
                  </a:lnTo>
                  <a:lnTo>
                    <a:pt x="337357" y="225369"/>
                  </a:lnTo>
                  <a:lnTo>
                    <a:pt x="337688" y="227094"/>
                  </a:lnTo>
                  <a:cubicBezTo>
                    <a:pt x="327155" y="227649"/>
                    <a:pt x="316546" y="227789"/>
                    <a:pt x="305967" y="226454"/>
                  </a:cubicBezTo>
                  <a:cubicBezTo>
                    <a:pt x="295404" y="227788"/>
                    <a:pt x="284812" y="227647"/>
                    <a:pt x="274296" y="227093"/>
                  </a:cubicBezTo>
                  <a:lnTo>
                    <a:pt x="274717" y="225390"/>
                  </a:lnTo>
                  <a:lnTo>
                    <a:pt x="273844" y="225202"/>
                  </a:lnTo>
                  <a:lnTo>
                    <a:pt x="273844" y="355059"/>
                  </a:lnTo>
                  <a:lnTo>
                    <a:pt x="0" y="355059"/>
                  </a:lnTo>
                  <a:lnTo>
                    <a:pt x="0" y="262862"/>
                  </a:lnTo>
                  <a:cubicBezTo>
                    <a:pt x="0" y="241448"/>
                    <a:pt x="13887" y="224089"/>
                    <a:pt x="31018" y="224089"/>
                  </a:cubicBezTo>
                  <a:lnTo>
                    <a:pt x="268646" y="224089"/>
                  </a:lnTo>
                  <a:cubicBezTo>
                    <a:pt x="130918" y="209852"/>
                    <a:pt x="10167" y="130930"/>
                    <a:pt x="86353" y="34741"/>
                  </a:cubicBezTo>
                  <a:cubicBezTo>
                    <a:pt x="155580" y="-47261"/>
                    <a:pt x="256978" y="29146"/>
                    <a:pt x="307289" y="126712"/>
                  </a:cubicBezTo>
                  <a:cubicBezTo>
                    <a:pt x="338790" y="61129"/>
                    <a:pt x="394637" y="6125"/>
                    <a:pt x="448567" y="47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News Gothic M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88669" y="345928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News Gothic MT"/>
                </a:rPr>
                <a:t>+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979660" y="345928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latin typeface="News Gothic MT"/>
                </a:rPr>
                <a:t>=</a:t>
              </a:r>
              <a:endParaRPr lang="en-US" sz="1400" dirty="0" smtClean="0">
                <a:solidFill>
                  <a:prstClr val="white"/>
                </a:solidFill>
                <a:latin typeface="News Gothic MT"/>
              </a:endParaRPr>
            </a:p>
          </p:txBody>
        </p:sp>
      </p:grpSp>
      <p:sp>
        <p:nvSpPr>
          <p:cNvPr id="96" name="Teardrop 95"/>
          <p:cNvSpPr/>
          <p:nvPr/>
        </p:nvSpPr>
        <p:spPr>
          <a:xfrm rot="18900000">
            <a:off x="8373401" y="3623047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98" name="Teardrop 97"/>
          <p:cNvSpPr/>
          <p:nvPr/>
        </p:nvSpPr>
        <p:spPr>
          <a:xfrm rot="18900000">
            <a:off x="5603450" y="1699419"/>
            <a:ext cx="153021" cy="153021"/>
          </a:xfrm>
          <a:prstGeom prst="teardrop">
            <a:avLst>
              <a:gd name="adj" fmla="val 1495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20000" y="1489468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News Gothic MT"/>
              </a:rPr>
              <a:t>Service</a:t>
            </a:r>
          </a:p>
          <a:p>
            <a:r>
              <a:rPr lang="en-US" sz="1200" dirty="0" smtClean="0">
                <a:solidFill>
                  <a:prstClr val="white"/>
                </a:solidFill>
                <a:latin typeface="News Gothic MT"/>
              </a:rPr>
              <a:t>credentials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928383" y="2794989"/>
            <a:ext cx="3758415" cy="1570310"/>
          </a:xfrm>
          <a:prstGeom prst="roundRect">
            <a:avLst/>
          </a:prstGeom>
          <a:solidFill>
            <a:srgbClr val="008881">
              <a:alpha val="13000"/>
            </a:srgb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News Gothic MT"/>
              </a:rPr>
              <a:t>Container Management - DIEGO</a:t>
            </a:r>
            <a:endParaRPr lang="en-US" sz="1600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4" name="Shape 1202"/>
          <p:cNvSpPr/>
          <p:nvPr/>
        </p:nvSpPr>
        <p:spPr>
          <a:xfrm>
            <a:off x="5311964" y="3496201"/>
            <a:ext cx="847541" cy="443700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>
            <a:noFill/>
          </a:ln>
        </p:spPr>
        <p:txBody>
          <a:bodyPr lIns="320025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200" b="1" dirty="0" smtClean="0">
                <a:solidFill>
                  <a:prstClr val="white"/>
                </a:solidFill>
                <a:latin typeface="News Gothic MT"/>
              </a:rPr>
              <a:t>Brain</a:t>
            </a:r>
            <a:endParaRPr lang="en-US" sz="1200" b="1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58" name="Shape 1203"/>
          <p:cNvSpPr/>
          <p:nvPr/>
        </p:nvSpPr>
        <p:spPr>
          <a:xfrm>
            <a:off x="5348856" y="3604031"/>
            <a:ext cx="265199" cy="260999"/>
          </a:xfrm>
          <a:prstGeom prst="quadArrow">
            <a:avLst>
              <a:gd name="adj1" fmla="val 22500"/>
              <a:gd name="adj2" fmla="val 22500"/>
              <a:gd name="adj3" fmla="val 225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567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</a:t>
            </a:r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970" y="964185"/>
            <a:ext cx="6320674" cy="36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6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Labs </a:t>
            </a:r>
            <a:r>
              <a:rPr lang="en-US" sz="1600" dirty="0"/>
              <a:t>(https://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jrolfe</a:t>
            </a:r>
            <a:r>
              <a:rPr lang="en-US" sz="1600" dirty="0"/>
              <a:t>-pivotal/</a:t>
            </a:r>
            <a:r>
              <a:rPr lang="en-US" sz="1600" dirty="0" err="1"/>
              <a:t>SpringCloudWorkshop</a:t>
            </a:r>
            <a:r>
              <a:rPr lang="en-US" sz="1600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80200" r="-802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910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4376</TotalTime>
  <Words>433</Words>
  <Application>Microsoft Macintosh PowerPoint</Application>
  <PresentationFormat>On-screen Show (16:9)</PresentationFormat>
  <Paragraphs>109</Paragraphs>
  <Slides>10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PowerPoint Presentation</vt:lpstr>
      <vt:lpstr>PCF Workshop for Citi</vt:lpstr>
      <vt:lpstr>Introductions</vt:lpstr>
      <vt:lpstr>Setup your Laptop</vt:lpstr>
      <vt:lpstr>Setup your Laptop (cont)</vt:lpstr>
      <vt:lpstr>Orientation</vt:lpstr>
      <vt:lpstr>Deploying an Application</vt:lpstr>
      <vt:lpstr>Workshop Agenda</vt:lpstr>
      <vt:lpstr>Workshop Labs (https://github.com/jrolfe-pivotal/SpringCloudWorkshop)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Matt Gunter</cp:lastModifiedBy>
  <cp:revision>278</cp:revision>
  <dcterms:created xsi:type="dcterms:W3CDTF">2010-04-12T23:12:02Z</dcterms:created>
  <dcterms:modified xsi:type="dcterms:W3CDTF">2016-08-22T22:25:36Z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