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5"/>
  </p:notesMasterIdLst>
  <p:sldIdLst>
    <p:sldId id="380" r:id="rId5"/>
    <p:sldId id="319" r:id="rId6"/>
    <p:sldId id="347" r:id="rId7"/>
    <p:sldId id="432" r:id="rId8"/>
    <p:sldId id="378" r:id="rId9"/>
    <p:sldId id="435" r:id="rId10"/>
    <p:sldId id="458" r:id="rId11"/>
    <p:sldId id="369" r:id="rId12"/>
    <p:sldId id="455" r:id="rId13"/>
    <p:sldId id="456" r:id="rId14"/>
    <p:sldId id="388" r:id="rId15"/>
    <p:sldId id="457" r:id="rId16"/>
    <p:sldId id="443" r:id="rId17"/>
    <p:sldId id="434" r:id="rId18"/>
    <p:sldId id="450" r:id="rId19"/>
    <p:sldId id="466" r:id="rId20"/>
    <p:sldId id="467" r:id="rId21"/>
    <p:sldId id="464" r:id="rId22"/>
    <p:sldId id="451" r:id="rId23"/>
    <p:sldId id="468" r:id="rId24"/>
    <p:sldId id="375" r:id="rId25"/>
    <p:sldId id="437" r:id="rId26"/>
    <p:sldId id="452" r:id="rId27"/>
    <p:sldId id="326" r:id="rId28"/>
    <p:sldId id="332" r:id="rId29"/>
    <p:sldId id="328" r:id="rId30"/>
    <p:sldId id="329" r:id="rId31"/>
    <p:sldId id="461" r:id="rId32"/>
    <p:sldId id="454" r:id="rId33"/>
    <p:sldId id="360"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116E"/>
    <a:srgbClr val="008881"/>
    <a:srgbClr val="00A79D"/>
    <a:srgbClr val="00786E"/>
    <a:srgbClr val="17232A"/>
    <a:srgbClr val="155A89"/>
    <a:srgbClr val="1E84C6"/>
    <a:srgbClr val="202F38"/>
    <a:srgbClr val="BD68C4"/>
    <a:srgbClr val="A87D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82" autoAdjust="0"/>
    <p:restoredTop sz="80414" autoAdjust="0"/>
  </p:normalViewPr>
  <p:slideViewPr>
    <p:cSldViewPr snapToObjects="1">
      <p:cViewPr>
        <p:scale>
          <a:sx n="99" d="100"/>
          <a:sy n="99" d="100"/>
        </p:scale>
        <p:origin x="-368" y="-104"/>
      </p:cViewPr>
      <p:guideLst>
        <p:guide orient="horz" pos="698"/>
        <p:guide orient="horz" pos="1765"/>
        <p:guide orient="horz" pos="2024"/>
        <p:guide pos="2880"/>
        <p:guide pos="594"/>
        <p:guide pos="5472"/>
        <p:guide pos="1158"/>
        <p:guide pos="4614"/>
      </p:guideLst>
    </p:cSldViewPr>
  </p:slideViewPr>
  <p:notesTextViewPr>
    <p:cViewPr>
      <p:scale>
        <a:sx n="100" d="100"/>
        <a:sy n="100" d="100"/>
      </p:scale>
      <p:origin x="0" y="0"/>
    </p:cViewPr>
  </p:notesTextViewPr>
  <p:sorterViewPr>
    <p:cViewPr>
      <p:scale>
        <a:sx n="188" d="100"/>
        <a:sy n="188" d="100"/>
      </p:scale>
      <p:origin x="0" y="112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224D61-876E-8446-8266-EB9E63B67451}" type="doc">
      <dgm:prSet loTypeId="urn:microsoft.com/office/officeart/2005/8/layout/cycle1" loCatId="" qsTypeId="urn:microsoft.com/office/officeart/2005/8/quickstyle/simple1" qsCatId="simple" csTypeId="urn:microsoft.com/office/officeart/2005/8/colors/colorful1" csCatId="colorful" phldr="1"/>
      <dgm:spPr/>
      <dgm:t>
        <a:bodyPr/>
        <a:lstStyle/>
        <a:p>
          <a:endParaRPr lang="en-US"/>
        </a:p>
      </dgm:t>
    </dgm:pt>
    <dgm:pt modelId="{E8E8C54A-2932-1446-8375-6E8721E45EB6}">
      <dgm:prSet phldrT="[Text]" custT="1"/>
      <dgm:spPr/>
      <dgm:t>
        <a:bodyPr/>
        <a:lstStyle/>
        <a:p>
          <a:r>
            <a:rPr lang="en-US" sz="1000" dirty="0" smtClean="0">
              <a:solidFill>
                <a:srgbClr val="FFFFFF"/>
              </a:solidFill>
            </a:rPr>
            <a:t>2. Closed Beta</a:t>
          </a:r>
          <a:endParaRPr lang="en-US" sz="1000" dirty="0">
            <a:solidFill>
              <a:srgbClr val="FFFFFF"/>
            </a:solidFill>
          </a:endParaRPr>
        </a:p>
      </dgm:t>
    </dgm:pt>
    <dgm:pt modelId="{48D6B7E3-A6FF-E148-850F-EF7F5400B331}" type="parTrans" cxnId="{3486579E-1DD8-F347-93E8-67DEB9681A43}">
      <dgm:prSet/>
      <dgm:spPr/>
      <dgm:t>
        <a:bodyPr/>
        <a:lstStyle/>
        <a:p>
          <a:endParaRPr lang="en-US" sz="1000">
            <a:solidFill>
              <a:srgbClr val="FFFFFF"/>
            </a:solidFill>
          </a:endParaRPr>
        </a:p>
      </dgm:t>
    </dgm:pt>
    <dgm:pt modelId="{A114123E-7074-B04A-A986-7306EC882A5D}" type="sibTrans" cxnId="{3486579E-1DD8-F347-93E8-67DEB9681A43}">
      <dgm:prSet/>
      <dgm:spPr/>
      <dgm:t>
        <a:bodyPr/>
        <a:lstStyle/>
        <a:p>
          <a:endParaRPr lang="en-US" sz="1000">
            <a:solidFill>
              <a:srgbClr val="FFFFFF"/>
            </a:solidFill>
          </a:endParaRPr>
        </a:p>
      </dgm:t>
    </dgm:pt>
    <dgm:pt modelId="{920AF6D2-C7C9-ED46-8C2F-B3D21BD47C51}">
      <dgm:prSet phldrT="[Text]" custT="1"/>
      <dgm:spPr/>
      <dgm:t>
        <a:bodyPr/>
        <a:lstStyle/>
        <a:p>
          <a:r>
            <a:rPr lang="en-US" sz="1000" dirty="0" smtClean="0">
              <a:solidFill>
                <a:srgbClr val="FFFFFF"/>
              </a:solidFill>
            </a:rPr>
            <a:t>3. Public Beta</a:t>
          </a:r>
          <a:endParaRPr lang="en-US" sz="1000" dirty="0">
            <a:solidFill>
              <a:srgbClr val="FFFFFF"/>
            </a:solidFill>
          </a:endParaRPr>
        </a:p>
      </dgm:t>
    </dgm:pt>
    <dgm:pt modelId="{8E0055C7-0934-8343-B633-51419C779D88}" type="parTrans" cxnId="{E9B82A55-462D-3042-8066-ADF50D358A5B}">
      <dgm:prSet/>
      <dgm:spPr/>
      <dgm:t>
        <a:bodyPr/>
        <a:lstStyle/>
        <a:p>
          <a:endParaRPr lang="en-US" sz="1000">
            <a:solidFill>
              <a:srgbClr val="FFFFFF"/>
            </a:solidFill>
          </a:endParaRPr>
        </a:p>
      </dgm:t>
    </dgm:pt>
    <dgm:pt modelId="{43178F97-AAD9-FB4A-AA3E-F8C76244220C}" type="sibTrans" cxnId="{E9B82A55-462D-3042-8066-ADF50D358A5B}">
      <dgm:prSet/>
      <dgm:spPr/>
      <dgm:t>
        <a:bodyPr/>
        <a:lstStyle/>
        <a:p>
          <a:endParaRPr lang="en-US" sz="1000">
            <a:solidFill>
              <a:srgbClr val="FFFFFF"/>
            </a:solidFill>
          </a:endParaRPr>
        </a:p>
      </dgm:t>
    </dgm:pt>
    <dgm:pt modelId="{5AD45702-2F8D-714F-A748-B2CA96ECF24E}">
      <dgm:prSet phldrT="[Text]" custT="1"/>
      <dgm:spPr/>
      <dgm:t>
        <a:bodyPr/>
        <a:lstStyle/>
        <a:p>
          <a:r>
            <a:rPr lang="en-US" sz="1000" dirty="0" smtClean="0">
              <a:solidFill>
                <a:srgbClr val="FFFFFF"/>
              </a:solidFill>
            </a:rPr>
            <a:t>1. Alpha</a:t>
          </a:r>
          <a:endParaRPr lang="en-US" sz="1000" dirty="0">
            <a:solidFill>
              <a:srgbClr val="FFFFFF"/>
            </a:solidFill>
          </a:endParaRPr>
        </a:p>
      </dgm:t>
    </dgm:pt>
    <dgm:pt modelId="{2E77542E-2732-0D42-A4CF-FAB113AFFA94}" type="parTrans" cxnId="{21106EF7-67E5-BC49-A306-39C10B2F1BAD}">
      <dgm:prSet/>
      <dgm:spPr/>
      <dgm:t>
        <a:bodyPr/>
        <a:lstStyle/>
        <a:p>
          <a:endParaRPr lang="en-US" sz="1000">
            <a:solidFill>
              <a:srgbClr val="FFFFFF"/>
            </a:solidFill>
          </a:endParaRPr>
        </a:p>
      </dgm:t>
    </dgm:pt>
    <dgm:pt modelId="{34BD487C-8025-BA43-A3F9-BBB8B4F9CA40}" type="sibTrans" cxnId="{21106EF7-67E5-BC49-A306-39C10B2F1BAD}">
      <dgm:prSet/>
      <dgm:spPr/>
      <dgm:t>
        <a:bodyPr/>
        <a:lstStyle/>
        <a:p>
          <a:endParaRPr lang="en-US" sz="1000">
            <a:solidFill>
              <a:srgbClr val="FFFFFF"/>
            </a:solidFill>
          </a:endParaRPr>
        </a:p>
      </dgm:t>
    </dgm:pt>
    <dgm:pt modelId="{5C0D40BC-ABF8-1F48-8B68-49533EA74CC2}">
      <dgm:prSet phldrT="[Text]" custT="1"/>
      <dgm:spPr/>
      <dgm:t>
        <a:bodyPr/>
        <a:lstStyle/>
        <a:p>
          <a:r>
            <a:rPr lang="en-US" sz="1000" dirty="0" smtClean="0">
              <a:solidFill>
                <a:srgbClr val="FFFFFF"/>
              </a:solidFill>
            </a:rPr>
            <a:t>4. Finale</a:t>
          </a:r>
          <a:endParaRPr lang="en-US" sz="1000" dirty="0">
            <a:solidFill>
              <a:srgbClr val="FFFFFF"/>
            </a:solidFill>
          </a:endParaRPr>
        </a:p>
      </dgm:t>
    </dgm:pt>
    <dgm:pt modelId="{16945BDE-5E6F-0C49-A488-2801CF0F53AE}" type="parTrans" cxnId="{0167F72D-BCF7-CD43-B83C-B27E8CAB3FA4}">
      <dgm:prSet/>
      <dgm:spPr/>
      <dgm:t>
        <a:bodyPr/>
        <a:lstStyle/>
        <a:p>
          <a:endParaRPr lang="en-US" sz="1000">
            <a:solidFill>
              <a:srgbClr val="FFFFFF"/>
            </a:solidFill>
          </a:endParaRPr>
        </a:p>
      </dgm:t>
    </dgm:pt>
    <dgm:pt modelId="{5DB59A75-A2F0-554D-BEC9-8225F8BDF7DE}" type="sibTrans" cxnId="{0167F72D-BCF7-CD43-B83C-B27E8CAB3FA4}">
      <dgm:prSet/>
      <dgm:spPr/>
      <dgm:t>
        <a:bodyPr/>
        <a:lstStyle/>
        <a:p>
          <a:endParaRPr lang="en-US" sz="1000">
            <a:solidFill>
              <a:srgbClr val="FFFFFF"/>
            </a:solidFill>
          </a:endParaRPr>
        </a:p>
      </dgm:t>
    </dgm:pt>
    <dgm:pt modelId="{A8D15C98-0895-4047-AC38-4D4FDEC20EAC}" type="pres">
      <dgm:prSet presAssocID="{13224D61-876E-8446-8266-EB9E63B67451}" presName="cycle" presStyleCnt="0">
        <dgm:presLayoutVars>
          <dgm:dir/>
          <dgm:resizeHandles val="exact"/>
        </dgm:presLayoutVars>
      </dgm:prSet>
      <dgm:spPr/>
      <dgm:t>
        <a:bodyPr/>
        <a:lstStyle/>
        <a:p>
          <a:endParaRPr lang="en-US"/>
        </a:p>
      </dgm:t>
    </dgm:pt>
    <dgm:pt modelId="{2A0DDAC0-A740-8044-82DC-0CBBFA50F108}" type="pres">
      <dgm:prSet presAssocID="{5AD45702-2F8D-714F-A748-B2CA96ECF24E}" presName="dummy" presStyleCnt="0"/>
      <dgm:spPr/>
      <dgm:t>
        <a:bodyPr/>
        <a:lstStyle/>
        <a:p>
          <a:endParaRPr lang="en-US"/>
        </a:p>
      </dgm:t>
    </dgm:pt>
    <dgm:pt modelId="{3ABA97FE-B319-1541-A06C-68F5D55F9C5E}" type="pres">
      <dgm:prSet presAssocID="{5AD45702-2F8D-714F-A748-B2CA96ECF24E}" presName="node" presStyleLbl="revTx" presStyleIdx="0" presStyleCnt="4">
        <dgm:presLayoutVars>
          <dgm:bulletEnabled val="1"/>
        </dgm:presLayoutVars>
      </dgm:prSet>
      <dgm:spPr/>
      <dgm:t>
        <a:bodyPr/>
        <a:lstStyle/>
        <a:p>
          <a:endParaRPr lang="en-US"/>
        </a:p>
      </dgm:t>
    </dgm:pt>
    <dgm:pt modelId="{1BF6CEFC-C7B2-3040-A514-E9D8D1A40385}" type="pres">
      <dgm:prSet presAssocID="{34BD487C-8025-BA43-A3F9-BBB8B4F9CA40}" presName="sibTrans" presStyleLbl="node1" presStyleIdx="0" presStyleCnt="4"/>
      <dgm:spPr/>
      <dgm:t>
        <a:bodyPr/>
        <a:lstStyle/>
        <a:p>
          <a:endParaRPr lang="en-US"/>
        </a:p>
      </dgm:t>
    </dgm:pt>
    <dgm:pt modelId="{D2B549C9-C754-0847-B1FB-96FB06D4E208}" type="pres">
      <dgm:prSet presAssocID="{E8E8C54A-2932-1446-8375-6E8721E45EB6}" presName="dummy" presStyleCnt="0"/>
      <dgm:spPr/>
      <dgm:t>
        <a:bodyPr/>
        <a:lstStyle/>
        <a:p>
          <a:endParaRPr lang="en-US"/>
        </a:p>
      </dgm:t>
    </dgm:pt>
    <dgm:pt modelId="{E5DADBDA-BC8E-2746-AAAE-B3C597D5A726}" type="pres">
      <dgm:prSet presAssocID="{E8E8C54A-2932-1446-8375-6E8721E45EB6}" presName="node" presStyleLbl="revTx" presStyleIdx="1" presStyleCnt="4">
        <dgm:presLayoutVars>
          <dgm:bulletEnabled val="1"/>
        </dgm:presLayoutVars>
      </dgm:prSet>
      <dgm:spPr/>
      <dgm:t>
        <a:bodyPr/>
        <a:lstStyle/>
        <a:p>
          <a:endParaRPr lang="en-US"/>
        </a:p>
      </dgm:t>
    </dgm:pt>
    <dgm:pt modelId="{3D47528C-AB33-F749-B6F4-D1AA8CF99A2D}" type="pres">
      <dgm:prSet presAssocID="{A114123E-7074-B04A-A986-7306EC882A5D}" presName="sibTrans" presStyleLbl="node1" presStyleIdx="1" presStyleCnt="4"/>
      <dgm:spPr/>
      <dgm:t>
        <a:bodyPr/>
        <a:lstStyle/>
        <a:p>
          <a:endParaRPr lang="en-US"/>
        </a:p>
      </dgm:t>
    </dgm:pt>
    <dgm:pt modelId="{7923F6E5-8C81-4541-868D-546367FA57E7}" type="pres">
      <dgm:prSet presAssocID="{920AF6D2-C7C9-ED46-8C2F-B3D21BD47C51}" presName="dummy" presStyleCnt="0"/>
      <dgm:spPr/>
      <dgm:t>
        <a:bodyPr/>
        <a:lstStyle/>
        <a:p>
          <a:endParaRPr lang="en-US"/>
        </a:p>
      </dgm:t>
    </dgm:pt>
    <dgm:pt modelId="{0C444A8C-8B96-4A49-A8CF-ED2D2705B575}" type="pres">
      <dgm:prSet presAssocID="{920AF6D2-C7C9-ED46-8C2F-B3D21BD47C51}" presName="node" presStyleLbl="revTx" presStyleIdx="2" presStyleCnt="4" custScaleX="129030">
        <dgm:presLayoutVars>
          <dgm:bulletEnabled val="1"/>
        </dgm:presLayoutVars>
      </dgm:prSet>
      <dgm:spPr/>
      <dgm:t>
        <a:bodyPr/>
        <a:lstStyle/>
        <a:p>
          <a:endParaRPr lang="en-US"/>
        </a:p>
      </dgm:t>
    </dgm:pt>
    <dgm:pt modelId="{BA30B477-1839-B74B-912F-21356FCD23EE}" type="pres">
      <dgm:prSet presAssocID="{43178F97-AAD9-FB4A-AA3E-F8C76244220C}" presName="sibTrans" presStyleLbl="node1" presStyleIdx="2" presStyleCnt="4"/>
      <dgm:spPr/>
      <dgm:t>
        <a:bodyPr/>
        <a:lstStyle/>
        <a:p>
          <a:endParaRPr lang="en-US"/>
        </a:p>
      </dgm:t>
    </dgm:pt>
    <dgm:pt modelId="{8C7C7632-B930-5146-87D3-D9E52F2221DD}" type="pres">
      <dgm:prSet presAssocID="{5C0D40BC-ABF8-1F48-8B68-49533EA74CC2}" presName="dummy" presStyleCnt="0"/>
      <dgm:spPr/>
      <dgm:t>
        <a:bodyPr/>
        <a:lstStyle/>
        <a:p>
          <a:endParaRPr lang="en-US"/>
        </a:p>
      </dgm:t>
    </dgm:pt>
    <dgm:pt modelId="{90FE1881-02A7-3343-B36C-BB484F4A4F74}" type="pres">
      <dgm:prSet presAssocID="{5C0D40BC-ABF8-1F48-8B68-49533EA74CC2}" presName="node" presStyleLbl="revTx" presStyleIdx="3" presStyleCnt="4">
        <dgm:presLayoutVars>
          <dgm:bulletEnabled val="1"/>
        </dgm:presLayoutVars>
      </dgm:prSet>
      <dgm:spPr/>
      <dgm:t>
        <a:bodyPr/>
        <a:lstStyle/>
        <a:p>
          <a:endParaRPr lang="en-US"/>
        </a:p>
      </dgm:t>
    </dgm:pt>
    <dgm:pt modelId="{5CAB35E6-2BC7-E047-8832-28FBA36D76B3}" type="pres">
      <dgm:prSet presAssocID="{5DB59A75-A2F0-554D-BEC9-8225F8BDF7DE}" presName="sibTrans" presStyleLbl="node1" presStyleIdx="3" presStyleCnt="4"/>
      <dgm:spPr/>
      <dgm:t>
        <a:bodyPr/>
        <a:lstStyle/>
        <a:p>
          <a:endParaRPr lang="en-US"/>
        </a:p>
      </dgm:t>
    </dgm:pt>
  </dgm:ptLst>
  <dgm:cxnLst>
    <dgm:cxn modelId="{A317FB1F-154F-5248-B40C-43E61A8275B3}" type="presOf" srcId="{920AF6D2-C7C9-ED46-8C2F-B3D21BD47C51}" destId="{0C444A8C-8B96-4A49-A8CF-ED2D2705B575}" srcOrd="0" destOrd="0" presId="urn:microsoft.com/office/officeart/2005/8/layout/cycle1"/>
    <dgm:cxn modelId="{410E4871-E57D-8048-9676-E9CDB6A07A1E}" type="presOf" srcId="{E8E8C54A-2932-1446-8375-6E8721E45EB6}" destId="{E5DADBDA-BC8E-2746-AAAE-B3C597D5A726}" srcOrd="0" destOrd="0" presId="urn:microsoft.com/office/officeart/2005/8/layout/cycle1"/>
    <dgm:cxn modelId="{8DD9D9D3-7620-CC48-BABF-92C16ED76578}" type="presOf" srcId="{34BD487C-8025-BA43-A3F9-BBB8B4F9CA40}" destId="{1BF6CEFC-C7B2-3040-A514-E9D8D1A40385}" srcOrd="0" destOrd="0" presId="urn:microsoft.com/office/officeart/2005/8/layout/cycle1"/>
    <dgm:cxn modelId="{F1853D4D-6D09-1C4C-BDB7-5AC112E80DA7}" type="presOf" srcId="{43178F97-AAD9-FB4A-AA3E-F8C76244220C}" destId="{BA30B477-1839-B74B-912F-21356FCD23EE}" srcOrd="0" destOrd="0" presId="urn:microsoft.com/office/officeart/2005/8/layout/cycle1"/>
    <dgm:cxn modelId="{142B26B0-7C3D-C54B-BBC2-85864F3EEB2D}" type="presOf" srcId="{5DB59A75-A2F0-554D-BEC9-8225F8BDF7DE}" destId="{5CAB35E6-2BC7-E047-8832-28FBA36D76B3}" srcOrd="0" destOrd="0" presId="urn:microsoft.com/office/officeart/2005/8/layout/cycle1"/>
    <dgm:cxn modelId="{21106EF7-67E5-BC49-A306-39C10B2F1BAD}" srcId="{13224D61-876E-8446-8266-EB9E63B67451}" destId="{5AD45702-2F8D-714F-A748-B2CA96ECF24E}" srcOrd="0" destOrd="0" parTransId="{2E77542E-2732-0D42-A4CF-FAB113AFFA94}" sibTransId="{34BD487C-8025-BA43-A3F9-BBB8B4F9CA40}"/>
    <dgm:cxn modelId="{0167F72D-BCF7-CD43-B83C-B27E8CAB3FA4}" srcId="{13224D61-876E-8446-8266-EB9E63B67451}" destId="{5C0D40BC-ABF8-1F48-8B68-49533EA74CC2}" srcOrd="3" destOrd="0" parTransId="{16945BDE-5E6F-0C49-A488-2801CF0F53AE}" sibTransId="{5DB59A75-A2F0-554D-BEC9-8225F8BDF7DE}"/>
    <dgm:cxn modelId="{898C6EF8-FD77-4F48-9C29-76F57F246B1E}" type="presOf" srcId="{5AD45702-2F8D-714F-A748-B2CA96ECF24E}" destId="{3ABA97FE-B319-1541-A06C-68F5D55F9C5E}" srcOrd="0" destOrd="0" presId="urn:microsoft.com/office/officeart/2005/8/layout/cycle1"/>
    <dgm:cxn modelId="{3486579E-1DD8-F347-93E8-67DEB9681A43}" srcId="{13224D61-876E-8446-8266-EB9E63B67451}" destId="{E8E8C54A-2932-1446-8375-6E8721E45EB6}" srcOrd="1" destOrd="0" parTransId="{48D6B7E3-A6FF-E148-850F-EF7F5400B331}" sibTransId="{A114123E-7074-B04A-A986-7306EC882A5D}"/>
    <dgm:cxn modelId="{E9B82A55-462D-3042-8066-ADF50D358A5B}" srcId="{13224D61-876E-8446-8266-EB9E63B67451}" destId="{920AF6D2-C7C9-ED46-8C2F-B3D21BD47C51}" srcOrd="2" destOrd="0" parTransId="{8E0055C7-0934-8343-B633-51419C779D88}" sibTransId="{43178F97-AAD9-FB4A-AA3E-F8C76244220C}"/>
    <dgm:cxn modelId="{840E03BD-37E5-6D4C-BC46-49D176509466}" type="presOf" srcId="{13224D61-876E-8446-8266-EB9E63B67451}" destId="{A8D15C98-0895-4047-AC38-4D4FDEC20EAC}" srcOrd="0" destOrd="0" presId="urn:microsoft.com/office/officeart/2005/8/layout/cycle1"/>
    <dgm:cxn modelId="{0B6B2DAD-00A7-3F4F-AB9E-285393B868C8}" type="presOf" srcId="{A114123E-7074-B04A-A986-7306EC882A5D}" destId="{3D47528C-AB33-F749-B6F4-D1AA8CF99A2D}" srcOrd="0" destOrd="0" presId="urn:microsoft.com/office/officeart/2005/8/layout/cycle1"/>
    <dgm:cxn modelId="{F3CED101-DB32-C94C-AB0E-20B2DEAC50BE}" type="presOf" srcId="{5C0D40BC-ABF8-1F48-8B68-49533EA74CC2}" destId="{90FE1881-02A7-3343-B36C-BB484F4A4F74}" srcOrd="0" destOrd="0" presId="urn:microsoft.com/office/officeart/2005/8/layout/cycle1"/>
    <dgm:cxn modelId="{96533F4C-7A36-4148-8927-9E52540DBD51}" type="presParOf" srcId="{A8D15C98-0895-4047-AC38-4D4FDEC20EAC}" destId="{2A0DDAC0-A740-8044-82DC-0CBBFA50F108}" srcOrd="0" destOrd="0" presId="urn:microsoft.com/office/officeart/2005/8/layout/cycle1"/>
    <dgm:cxn modelId="{FD9ED13A-74B4-704B-A1EF-017B2A6F8D0D}" type="presParOf" srcId="{A8D15C98-0895-4047-AC38-4D4FDEC20EAC}" destId="{3ABA97FE-B319-1541-A06C-68F5D55F9C5E}" srcOrd="1" destOrd="0" presId="urn:microsoft.com/office/officeart/2005/8/layout/cycle1"/>
    <dgm:cxn modelId="{68523BB7-FA95-F74B-8594-6B8B5ABA06D9}" type="presParOf" srcId="{A8D15C98-0895-4047-AC38-4D4FDEC20EAC}" destId="{1BF6CEFC-C7B2-3040-A514-E9D8D1A40385}" srcOrd="2" destOrd="0" presId="urn:microsoft.com/office/officeart/2005/8/layout/cycle1"/>
    <dgm:cxn modelId="{2534FFB6-C956-9245-9A33-FD9F8B6634FA}" type="presParOf" srcId="{A8D15C98-0895-4047-AC38-4D4FDEC20EAC}" destId="{D2B549C9-C754-0847-B1FB-96FB06D4E208}" srcOrd="3" destOrd="0" presId="urn:microsoft.com/office/officeart/2005/8/layout/cycle1"/>
    <dgm:cxn modelId="{A3726D90-F0DE-6F4C-8363-D247C9E7DE83}" type="presParOf" srcId="{A8D15C98-0895-4047-AC38-4D4FDEC20EAC}" destId="{E5DADBDA-BC8E-2746-AAAE-B3C597D5A726}" srcOrd="4" destOrd="0" presId="urn:microsoft.com/office/officeart/2005/8/layout/cycle1"/>
    <dgm:cxn modelId="{58F37789-C8EF-3847-A793-8019FAABA8B7}" type="presParOf" srcId="{A8D15C98-0895-4047-AC38-4D4FDEC20EAC}" destId="{3D47528C-AB33-F749-B6F4-D1AA8CF99A2D}" srcOrd="5" destOrd="0" presId="urn:microsoft.com/office/officeart/2005/8/layout/cycle1"/>
    <dgm:cxn modelId="{31EAE2E5-EEC3-2048-BAD6-EEFA701837B3}" type="presParOf" srcId="{A8D15C98-0895-4047-AC38-4D4FDEC20EAC}" destId="{7923F6E5-8C81-4541-868D-546367FA57E7}" srcOrd="6" destOrd="0" presId="urn:microsoft.com/office/officeart/2005/8/layout/cycle1"/>
    <dgm:cxn modelId="{621B9F3B-463A-274F-B06B-01CB264D7746}" type="presParOf" srcId="{A8D15C98-0895-4047-AC38-4D4FDEC20EAC}" destId="{0C444A8C-8B96-4A49-A8CF-ED2D2705B575}" srcOrd="7" destOrd="0" presId="urn:microsoft.com/office/officeart/2005/8/layout/cycle1"/>
    <dgm:cxn modelId="{DCA5420C-350F-5C44-8770-55B9F07C5B24}" type="presParOf" srcId="{A8D15C98-0895-4047-AC38-4D4FDEC20EAC}" destId="{BA30B477-1839-B74B-912F-21356FCD23EE}" srcOrd="8" destOrd="0" presId="urn:microsoft.com/office/officeart/2005/8/layout/cycle1"/>
    <dgm:cxn modelId="{3FF0CB49-F270-7E4A-94E8-3933F124DE90}" type="presParOf" srcId="{A8D15C98-0895-4047-AC38-4D4FDEC20EAC}" destId="{8C7C7632-B930-5146-87D3-D9E52F2221DD}" srcOrd="9" destOrd="0" presId="urn:microsoft.com/office/officeart/2005/8/layout/cycle1"/>
    <dgm:cxn modelId="{F238AA2D-2385-3042-89FE-9C5368D2A9ED}" type="presParOf" srcId="{A8D15C98-0895-4047-AC38-4D4FDEC20EAC}" destId="{90FE1881-02A7-3343-B36C-BB484F4A4F74}" srcOrd="10" destOrd="0" presId="urn:microsoft.com/office/officeart/2005/8/layout/cycle1"/>
    <dgm:cxn modelId="{36D17C9F-D944-8B4B-B42E-2ED63AD8AE41}" type="presParOf" srcId="{A8D15C98-0895-4047-AC38-4D4FDEC20EAC}" destId="{5CAB35E6-2BC7-E047-8832-28FBA36D76B3}"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A97FE-B319-1541-A06C-68F5D55F9C5E}">
      <dsp:nvSpPr>
        <dsp:cNvPr id="0" name=""/>
        <dsp:cNvSpPr/>
      </dsp:nvSpPr>
      <dsp:spPr>
        <a:xfrm>
          <a:off x="1206359" y="32580"/>
          <a:ext cx="521826" cy="52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FFFFFF"/>
              </a:solidFill>
            </a:rPr>
            <a:t>1. Alpha</a:t>
          </a:r>
          <a:endParaRPr lang="en-US" sz="1000" kern="1200" dirty="0">
            <a:solidFill>
              <a:srgbClr val="FFFFFF"/>
            </a:solidFill>
          </a:endParaRPr>
        </a:p>
      </dsp:txBody>
      <dsp:txXfrm>
        <a:off x="1206359" y="32580"/>
        <a:ext cx="521826" cy="521826"/>
      </dsp:txXfrm>
    </dsp:sp>
    <dsp:sp modelId="{1BF6CEFC-C7B2-3040-A514-E9D8D1A40385}">
      <dsp:nvSpPr>
        <dsp:cNvPr id="0" name=""/>
        <dsp:cNvSpPr/>
      </dsp:nvSpPr>
      <dsp:spPr>
        <a:xfrm>
          <a:off x="287690" y="-212"/>
          <a:ext cx="1473288" cy="1473288"/>
        </a:xfrm>
        <a:prstGeom prst="circularArrow">
          <a:avLst>
            <a:gd name="adj1" fmla="val 6907"/>
            <a:gd name="adj2" fmla="val 465724"/>
            <a:gd name="adj3" fmla="val 547852"/>
            <a:gd name="adj4" fmla="val 20586425"/>
            <a:gd name="adj5" fmla="val 8058"/>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DADBDA-BC8E-2746-AAAE-B3C597D5A726}">
      <dsp:nvSpPr>
        <dsp:cNvPr id="0" name=""/>
        <dsp:cNvSpPr/>
      </dsp:nvSpPr>
      <dsp:spPr>
        <a:xfrm>
          <a:off x="1206359" y="918455"/>
          <a:ext cx="521826" cy="52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FFFFFF"/>
              </a:solidFill>
            </a:rPr>
            <a:t>2. Closed Beta</a:t>
          </a:r>
          <a:endParaRPr lang="en-US" sz="1000" kern="1200" dirty="0">
            <a:solidFill>
              <a:srgbClr val="FFFFFF"/>
            </a:solidFill>
          </a:endParaRPr>
        </a:p>
      </dsp:txBody>
      <dsp:txXfrm>
        <a:off x="1206359" y="918455"/>
        <a:ext cx="521826" cy="521826"/>
      </dsp:txXfrm>
    </dsp:sp>
    <dsp:sp modelId="{3D47528C-AB33-F749-B6F4-D1AA8CF99A2D}">
      <dsp:nvSpPr>
        <dsp:cNvPr id="0" name=""/>
        <dsp:cNvSpPr/>
      </dsp:nvSpPr>
      <dsp:spPr>
        <a:xfrm>
          <a:off x="287690" y="-212"/>
          <a:ext cx="1473288" cy="1473288"/>
        </a:xfrm>
        <a:prstGeom prst="circularArrow">
          <a:avLst>
            <a:gd name="adj1" fmla="val 6907"/>
            <a:gd name="adj2" fmla="val 465724"/>
            <a:gd name="adj3" fmla="val 5520385"/>
            <a:gd name="adj4" fmla="val 4386425"/>
            <a:gd name="adj5" fmla="val 8058"/>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44A8C-8B96-4A49-A8CF-ED2D2705B575}">
      <dsp:nvSpPr>
        <dsp:cNvPr id="0" name=""/>
        <dsp:cNvSpPr/>
      </dsp:nvSpPr>
      <dsp:spPr>
        <a:xfrm>
          <a:off x="244740" y="918455"/>
          <a:ext cx="673313" cy="52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FFFFFF"/>
              </a:solidFill>
            </a:rPr>
            <a:t>3. Public Beta</a:t>
          </a:r>
          <a:endParaRPr lang="en-US" sz="1000" kern="1200" dirty="0">
            <a:solidFill>
              <a:srgbClr val="FFFFFF"/>
            </a:solidFill>
          </a:endParaRPr>
        </a:p>
      </dsp:txBody>
      <dsp:txXfrm>
        <a:off x="244740" y="918455"/>
        <a:ext cx="673313" cy="521826"/>
      </dsp:txXfrm>
    </dsp:sp>
    <dsp:sp modelId="{BA30B477-1839-B74B-912F-21356FCD23EE}">
      <dsp:nvSpPr>
        <dsp:cNvPr id="0" name=""/>
        <dsp:cNvSpPr/>
      </dsp:nvSpPr>
      <dsp:spPr>
        <a:xfrm>
          <a:off x="287690" y="-212"/>
          <a:ext cx="1473288" cy="1473288"/>
        </a:xfrm>
        <a:prstGeom prst="circularArrow">
          <a:avLst>
            <a:gd name="adj1" fmla="val 6907"/>
            <a:gd name="adj2" fmla="val 465724"/>
            <a:gd name="adj3" fmla="val 11347852"/>
            <a:gd name="adj4" fmla="val 9786425"/>
            <a:gd name="adj5" fmla="val 8058"/>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E1881-02A7-3343-B36C-BB484F4A4F74}">
      <dsp:nvSpPr>
        <dsp:cNvPr id="0" name=""/>
        <dsp:cNvSpPr/>
      </dsp:nvSpPr>
      <dsp:spPr>
        <a:xfrm>
          <a:off x="320484" y="32580"/>
          <a:ext cx="521826" cy="52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FFFFFF"/>
              </a:solidFill>
            </a:rPr>
            <a:t>4. Finale</a:t>
          </a:r>
          <a:endParaRPr lang="en-US" sz="1000" kern="1200" dirty="0">
            <a:solidFill>
              <a:srgbClr val="FFFFFF"/>
            </a:solidFill>
          </a:endParaRPr>
        </a:p>
      </dsp:txBody>
      <dsp:txXfrm>
        <a:off x="320484" y="32580"/>
        <a:ext cx="521826" cy="521826"/>
      </dsp:txXfrm>
    </dsp:sp>
    <dsp:sp modelId="{5CAB35E6-2BC7-E047-8832-28FBA36D76B3}">
      <dsp:nvSpPr>
        <dsp:cNvPr id="0" name=""/>
        <dsp:cNvSpPr/>
      </dsp:nvSpPr>
      <dsp:spPr>
        <a:xfrm>
          <a:off x="287690" y="-212"/>
          <a:ext cx="1473288" cy="1473288"/>
        </a:xfrm>
        <a:prstGeom prst="circularArrow">
          <a:avLst>
            <a:gd name="adj1" fmla="val 6907"/>
            <a:gd name="adj2" fmla="val 465724"/>
            <a:gd name="adj3" fmla="val 16747852"/>
            <a:gd name="adj4" fmla="val 15186425"/>
            <a:gd name="adj5" fmla="val 8058"/>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15-12-21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3643012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dirty="0" smtClean="0">
                <a:solidFill>
                  <a:schemeClr val="dk1"/>
                </a:solidFill>
              </a:rPr>
              <a:t>Patching and upgrading installed PCF products is very similar to installing new products: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u="none" dirty="0" smtClean="0">
              <a:solidFill>
                <a:schemeClr val="dk1"/>
              </a:solidFill>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u="none" dirty="0" smtClean="0">
                <a:solidFill>
                  <a:schemeClr val="dk1"/>
                </a:solidFill>
              </a:rPr>
              <a:t>Verify that the current version is supported to be upgraded according to the release notes, as well as any required dependencies.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u="none" dirty="0" smtClean="0">
                <a:solidFill>
                  <a:schemeClr val="dk1"/>
                </a:solidFill>
              </a:rPr>
              <a:t>Import the new version of the product in the Ops Manager UI.</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u="none" dirty="0" smtClean="0">
                <a:solidFill>
                  <a:schemeClr val="dk1"/>
                </a:solidFill>
              </a:rPr>
              <a:t>Click the Upgrade button for your product.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u="none" dirty="0" smtClean="0">
                <a:solidFill>
                  <a:schemeClr val="dk1"/>
                </a:solidFill>
              </a:rPr>
              <a:t>Optionally, change any configuration settings needed for your product (i.e. enable errands that were disabled previously).</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u="none" dirty="0" smtClean="0">
                <a:solidFill>
                  <a:schemeClr val="dk1"/>
                </a:solidFill>
              </a:rPr>
              <a:t>Click the Apply Changes button.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u="sng" dirty="0" smtClean="0">
              <a:solidFill>
                <a:schemeClr val="dk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u="sng" dirty="0" smtClean="0">
              <a:solidFill>
                <a:schemeClr val="dk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dirty="0" smtClean="0">
                <a:solidFill>
                  <a:schemeClr val="dk1"/>
                </a:solidFill>
              </a:rPr>
              <a:t>Transition</a:t>
            </a:r>
            <a:r>
              <a:rPr lang="en-US" sz="1200" dirty="0" smtClean="0">
                <a:solidFill>
                  <a:schemeClr val="dk1"/>
                </a:solidFill>
              </a:rPr>
              <a:t>:</a:t>
            </a:r>
            <a:r>
              <a:rPr lang="en-US" sz="1200" baseline="0" dirty="0" smtClean="0">
                <a:solidFill>
                  <a:schemeClr val="dk1"/>
                </a:solidFill>
              </a:rPr>
              <a:t>  </a:t>
            </a:r>
            <a:r>
              <a:rPr lang="en-US" sz="1200" dirty="0" smtClean="0">
                <a:solidFill>
                  <a:schemeClr val="dk1"/>
                </a:solidFill>
              </a:rPr>
              <a:t>We have explored some of the cool Pivotal products available as Product Tiles within Pivotal Cloud Foundry® (PCF). This sparked some questions about how you can create your own. Let take a look of that.</a:t>
            </a:r>
            <a:endParaRPr lang="en" sz="1200" dirty="0" smtClean="0">
              <a:solidFill>
                <a:schemeClr val="dk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9B87A38-3CEC-41F8-9B8A-7D549F200228}" type="slidenum">
              <a:rPr lang="en-US" smtClean="0"/>
              <a:t>12</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a:t>
            </a:r>
            <a:r>
              <a:rPr lang="en-US" dirty="0" smtClean="0"/>
              <a:t>of the great things about Pivotal Cloud Foundry® (PCF) is how easy it is for 3rd parties to add in new capabilities. In particular, by using the Operations Manager to easily import, install and expose new services to users of the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What: </a:t>
            </a:r>
            <a:r>
              <a:rPr lang="en-US" dirty="0" smtClean="0"/>
              <a:t>What these services are, are tiles that you can easily import into the Ops Manager and implement new services within PCF that are provided by our third party partners. These are other products that are developed by other people, but can be deployed in and managed by Cloud Foundry under the control of the Ops Manager.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Why</a:t>
            </a:r>
            <a:r>
              <a:rPr lang="en-US" dirty="0" smtClean="0"/>
              <a:t>: Why would you want to do this? This means that you can easily implement these new services in your environment, you can run them on a variety of platforms depending on the particular service itself, and you can still get commercial support from those providers. They’re providing a different way to deliver their product to you and to your developers and operations teams, an easy way to consume from the PCF console.</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13</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3 way to get your own services in PCF</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Service broker - A service broker is a set of 5 REST endpoints that implement the lifecycle of developers interacting with a service.   A service broker can run on PCF, or anywhere else, and it’s URL is registered with PCF.  Most customers create service brokers for existing enterprise services that are managed externally but are used by many applications, like an Oracle database or a message broker.  Most PCF products also create a service broker as part of the installation.  Note that service brokers do not act as a proxy between an application and the service.  All application and service communication is direct via the native protocol (JDBC, JMS, etc.). </a:t>
            </a:r>
          </a:p>
          <a:p>
            <a:endParaRPr lang="en-US" dirty="0" smtClean="0"/>
          </a:p>
          <a:p>
            <a:endParaRPr lang="en-US" dirty="0" smtClean="0"/>
          </a:p>
          <a:p>
            <a:r>
              <a:rPr lang="en-US" dirty="0" smtClean="0"/>
              <a:t>2. Note that most PCF products ultimately expose themselves as services in Elastic Runtime, but this is not always the case (ex. Ops Metrics).</a:t>
            </a:r>
          </a:p>
          <a:p>
            <a:endParaRPr lang="en-US" dirty="0" smtClean="0"/>
          </a:p>
          <a:p>
            <a:endParaRPr lang="en-US" dirty="0" smtClean="0"/>
          </a:p>
          <a:p>
            <a:r>
              <a:rPr lang="en-US" dirty="0" smtClean="0"/>
              <a:t>3. </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14</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0"/>
              </a:spcBef>
              <a:buClr>
                <a:schemeClr val="lt2"/>
              </a:buClr>
              <a:buSzPct val="110000"/>
              <a:buFont typeface="Arial"/>
              <a:buNone/>
            </a:pPr>
            <a:r>
              <a:rPr lang="en-US" sz="1000" b="1" dirty="0" smtClean="0">
                <a:solidFill>
                  <a:srgbClr val="222222"/>
                </a:solidFill>
              </a:rPr>
              <a:t>How does this approach work?</a:t>
            </a:r>
          </a:p>
          <a:p>
            <a:pPr marL="457200" indent="-228600">
              <a:lnSpc>
                <a:spcPct val="115000"/>
              </a:lnSpc>
              <a:spcBef>
                <a:spcPts val="0"/>
              </a:spcBef>
              <a:buClr>
                <a:srgbClr val="222222"/>
              </a:buClr>
              <a:buSzPct val="100000"/>
            </a:pPr>
            <a:r>
              <a:rPr lang="en-US" sz="1000" dirty="0" smtClean="0">
                <a:solidFill>
                  <a:srgbClr val="222222"/>
                </a:solidFill>
              </a:rPr>
              <a:t>Write a service broker that is deployed to PCF (either as a VM or the runtime)</a:t>
            </a:r>
          </a:p>
          <a:p>
            <a:pPr marL="457200" indent="-228600">
              <a:lnSpc>
                <a:spcPct val="115000"/>
              </a:lnSpc>
              <a:spcBef>
                <a:spcPts val="0"/>
              </a:spcBef>
              <a:buClr>
                <a:srgbClr val="222222"/>
              </a:buClr>
              <a:buSzPct val="100000"/>
            </a:pPr>
            <a:r>
              <a:rPr lang="en-US" sz="1000" dirty="0" smtClean="0">
                <a:solidFill>
                  <a:srgbClr val="222222"/>
                </a:solidFill>
              </a:rPr>
              <a:t>Integrates with the external service</a:t>
            </a:r>
          </a:p>
          <a:p>
            <a:pPr>
              <a:lnSpc>
                <a:spcPct val="115000"/>
              </a:lnSpc>
              <a:spcBef>
                <a:spcPts val="0"/>
              </a:spcBef>
              <a:buFont typeface="Arial"/>
              <a:buNone/>
            </a:pPr>
            <a:endParaRPr lang="en-US" sz="1000" dirty="0" smtClean="0">
              <a:solidFill>
                <a:srgbClr val="222222"/>
              </a:solidFill>
            </a:endParaRPr>
          </a:p>
          <a:p>
            <a:pPr>
              <a:lnSpc>
                <a:spcPct val="115000"/>
              </a:lnSpc>
              <a:spcBef>
                <a:spcPts val="0"/>
              </a:spcBef>
              <a:buFont typeface="Arial"/>
              <a:buNone/>
            </a:pPr>
            <a:r>
              <a:rPr lang="en-US" sz="1000" b="1" dirty="0" smtClean="0">
                <a:solidFill>
                  <a:srgbClr val="222222"/>
                </a:solidFill>
              </a:rPr>
              <a:t>What services is this approach suitable for?</a:t>
            </a:r>
          </a:p>
          <a:p>
            <a:pPr marL="457200" indent="-228600">
              <a:lnSpc>
                <a:spcPct val="115000"/>
              </a:lnSpc>
              <a:spcBef>
                <a:spcPts val="0"/>
              </a:spcBef>
              <a:buClr>
                <a:srgbClr val="222222"/>
              </a:buClr>
              <a:buSzPct val="100000"/>
            </a:pPr>
            <a:r>
              <a:rPr lang="en-US" sz="1000" dirty="0" smtClean="0">
                <a:solidFill>
                  <a:srgbClr val="222222"/>
                </a:solidFill>
              </a:rPr>
              <a:t>Integrating with externally hosted </a:t>
            </a:r>
            <a:r>
              <a:rPr lang="en-US" sz="1000" dirty="0" err="1" smtClean="0">
                <a:solidFill>
                  <a:srgbClr val="222222"/>
                </a:solidFill>
              </a:rPr>
              <a:t>SaaS</a:t>
            </a:r>
            <a:r>
              <a:rPr lang="en-US" sz="1000" dirty="0" smtClean="0">
                <a:solidFill>
                  <a:srgbClr val="222222"/>
                </a:solidFill>
              </a:rPr>
              <a:t> products (such as AWS)</a:t>
            </a:r>
          </a:p>
          <a:p>
            <a:pPr marL="457200" indent="-228600">
              <a:lnSpc>
                <a:spcPct val="115000"/>
              </a:lnSpc>
              <a:spcBef>
                <a:spcPts val="0"/>
              </a:spcBef>
              <a:buClr>
                <a:srgbClr val="222222"/>
              </a:buClr>
              <a:buSzPct val="100000"/>
            </a:pPr>
            <a:r>
              <a:rPr lang="en-US" sz="1000" dirty="0" smtClean="0">
                <a:solidFill>
                  <a:srgbClr val="222222"/>
                </a:solidFill>
              </a:rPr>
              <a:t>Integrating with on-premise but external to PCF solutions (such as a legacy database)</a:t>
            </a:r>
          </a:p>
          <a:p>
            <a:pPr>
              <a:lnSpc>
                <a:spcPct val="115000"/>
              </a:lnSpc>
              <a:spcBef>
                <a:spcPts val="0"/>
              </a:spcBef>
              <a:buFont typeface="Arial"/>
              <a:buNone/>
            </a:pPr>
            <a:endParaRPr lang="en-US" sz="1000" dirty="0" smtClean="0">
              <a:solidFill>
                <a:srgbClr val="222222"/>
              </a:solidFill>
            </a:endParaRPr>
          </a:p>
          <a:p>
            <a:pPr>
              <a:lnSpc>
                <a:spcPct val="115000"/>
              </a:lnSpc>
              <a:spcBef>
                <a:spcPts val="0"/>
              </a:spcBef>
              <a:buFont typeface="Arial"/>
              <a:buNone/>
            </a:pPr>
            <a:r>
              <a:rPr lang="en-US" sz="1000" b="1" dirty="0" smtClean="0">
                <a:solidFill>
                  <a:srgbClr val="222222"/>
                </a:solidFill>
              </a:rPr>
              <a:t>Decision criteria to use this approach?</a:t>
            </a:r>
          </a:p>
          <a:p>
            <a:pPr marL="457200" indent="-228600">
              <a:lnSpc>
                <a:spcPct val="115000"/>
              </a:lnSpc>
              <a:spcBef>
                <a:spcPts val="0"/>
              </a:spcBef>
              <a:buClr>
                <a:srgbClr val="222222"/>
              </a:buClr>
              <a:buSzPct val="100000"/>
            </a:pPr>
            <a:r>
              <a:rPr lang="en-US" sz="1000" dirty="0" smtClean="0">
                <a:solidFill>
                  <a:srgbClr val="222222"/>
                </a:solidFill>
              </a:rPr>
              <a:t>There is no on-premise deployable solution!</a:t>
            </a:r>
          </a:p>
          <a:p>
            <a:pPr marL="457200" indent="-228600">
              <a:lnSpc>
                <a:spcPct val="115000"/>
              </a:lnSpc>
              <a:spcBef>
                <a:spcPts val="0"/>
              </a:spcBef>
              <a:buClr>
                <a:srgbClr val="222222"/>
              </a:buClr>
              <a:buSzPct val="100000"/>
            </a:pPr>
            <a:r>
              <a:rPr lang="en-US" sz="1000" dirty="0" smtClean="0">
                <a:solidFill>
                  <a:srgbClr val="222222"/>
                </a:solidFill>
              </a:rPr>
              <a:t>This is a simpler first implementation</a:t>
            </a:r>
          </a:p>
          <a:p>
            <a:pPr marL="457200" indent="-228600">
              <a:lnSpc>
                <a:spcPct val="115000"/>
              </a:lnSpc>
              <a:spcBef>
                <a:spcPts val="0"/>
              </a:spcBef>
              <a:buClr>
                <a:srgbClr val="222222"/>
              </a:buClr>
              <a:buSzPct val="100000"/>
            </a:pPr>
            <a:r>
              <a:rPr lang="en-US" sz="1000" dirty="0" smtClean="0">
                <a:solidFill>
                  <a:srgbClr val="222222"/>
                </a:solidFill>
              </a:rPr>
              <a:t>The service has a comprehensive and reliable API</a:t>
            </a:r>
          </a:p>
          <a:p>
            <a:pPr marL="457200" indent="-228600">
              <a:lnSpc>
                <a:spcPct val="115000"/>
              </a:lnSpc>
              <a:spcBef>
                <a:spcPts val="0"/>
              </a:spcBef>
              <a:buClr>
                <a:srgbClr val="222222"/>
              </a:buClr>
              <a:buSzPct val="100000"/>
            </a:pPr>
            <a:r>
              <a:rPr lang="en-US" sz="1000" dirty="0" smtClean="0">
                <a:solidFill>
                  <a:srgbClr val="222222"/>
                </a:solidFill>
              </a:rPr>
              <a:t>The service is operationally immature or complex to automate with BOSH</a:t>
            </a:r>
          </a:p>
          <a:p>
            <a:pPr>
              <a:lnSpc>
                <a:spcPct val="115000"/>
              </a:lnSpc>
              <a:spcBef>
                <a:spcPts val="0"/>
              </a:spcBef>
              <a:buFont typeface="Arial"/>
              <a:buNone/>
            </a:pPr>
            <a:endParaRPr lang="en-US" sz="1000" dirty="0" smtClean="0">
              <a:solidFill>
                <a:srgbClr val="222222"/>
              </a:solidFill>
            </a:endParaRPr>
          </a:p>
          <a:p>
            <a:pPr>
              <a:lnSpc>
                <a:spcPct val="115000"/>
              </a:lnSpc>
              <a:spcBef>
                <a:spcPts val="0"/>
              </a:spcBef>
              <a:buClr>
                <a:schemeClr val="lt2"/>
              </a:buClr>
              <a:buSzPct val="110000"/>
              <a:buFont typeface="Arial"/>
              <a:buNone/>
            </a:pPr>
            <a:r>
              <a:rPr lang="en-US" sz="1000" b="1" dirty="0" smtClean="0">
                <a:solidFill>
                  <a:srgbClr val="222222"/>
                </a:solidFill>
              </a:rPr>
              <a:t>Why use this approach?</a:t>
            </a:r>
          </a:p>
          <a:p>
            <a:pPr marL="457200" indent="-228600">
              <a:lnSpc>
                <a:spcPct val="115000"/>
              </a:lnSpc>
              <a:spcBef>
                <a:spcPts val="0"/>
              </a:spcBef>
              <a:buClr>
                <a:srgbClr val="222222"/>
              </a:buClr>
              <a:buSzPct val="120000"/>
            </a:pPr>
            <a:r>
              <a:rPr lang="en-US" sz="1000" dirty="0" smtClean="0">
                <a:solidFill>
                  <a:srgbClr val="222222"/>
                </a:solidFill>
              </a:rPr>
              <a:t>Leverages the power of the Services API</a:t>
            </a:r>
          </a:p>
          <a:p>
            <a:pPr marL="457200" indent="-228600">
              <a:lnSpc>
                <a:spcPct val="115000"/>
              </a:lnSpc>
              <a:spcBef>
                <a:spcPts val="0"/>
              </a:spcBef>
              <a:buClr>
                <a:srgbClr val="222222"/>
              </a:buClr>
              <a:buSzPct val="100000"/>
            </a:pPr>
            <a:r>
              <a:rPr lang="en-US" sz="1000" dirty="0" smtClean="0">
                <a:solidFill>
                  <a:srgbClr val="222222"/>
                </a:solidFill>
              </a:rPr>
              <a:t>Integrates the external services into PCF, giving a seamless experience for application developers</a:t>
            </a:r>
          </a:p>
          <a:p>
            <a:pPr marL="457200" indent="-228600">
              <a:lnSpc>
                <a:spcPct val="115000"/>
              </a:lnSpc>
              <a:spcBef>
                <a:spcPts val="0"/>
              </a:spcBef>
              <a:buClr>
                <a:srgbClr val="222222"/>
              </a:buClr>
              <a:buSzPct val="100000"/>
            </a:pPr>
            <a:r>
              <a:rPr lang="en-US" sz="1000" dirty="0" smtClean="0">
                <a:solidFill>
                  <a:srgbClr val="222222"/>
                </a:solidFill>
              </a:rPr>
              <a:t>It’s treated as a Product</a:t>
            </a:r>
          </a:p>
          <a:p>
            <a:pPr marL="914400" lvl="1" indent="-228600">
              <a:lnSpc>
                <a:spcPct val="115000"/>
              </a:lnSpc>
              <a:spcBef>
                <a:spcPts val="0"/>
              </a:spcBef>
              <a:buClr>
                <a:srgbClr val="222222"/>
              </a:buClr>
              <a:buSzPct val="100000"/>
            </a:pPr>
            <a:r>
              <a:rPr lang="en-US" sz="1000" dirty="0" smtClean="0">
                <a:solidFill>
                  <a:srgbClr val="222222"/>
                </a:solidFill>
              </a:rPr>
              <a:t>Which ensures quality, maintenance, support.</a:t>
            </a:r>
          </a:p>
          <a:p>
            <a:pPr marL="914400" lvl="1" indent="-228600">
              <a:lnSpc>
                <a:spcPct val="115000"/>
              </a:lnSpc>
              <a:spcBef>
                <a:spcPts val="0"/>
              </a:spcBef>
              <a:buClr>
                <a:srgbClr val="222222"/>
              </a:buClr>
              <a:buSzPct val="100000"/>
            </a:pPr>
            <a:r>
              <a:rPr lang="en-US" sz="1000" dirty="0" smtClean="0">
                <a:solidFill>
                  <a:srgbClr val="222222"/>
                </a:solidFill>
              </a:rPr>
              <a:t>It’s a real thing</a:t>
            </a:r>
          </a:p>
          <a:p>
            <a:pPr>
              <a:lnSpc>
                <a:spcPct val="115000"/>
              </a:lnSpc>
              <a:spcBef>
                <a:spcPts val="0"/>
              </a:spcBef>
              <a:buFont typeface="Arial"/>
              <a:buNone/>
            </a:pPr>
            <a:endParaRPr lang="en-US" sz="1200" dirty="0" smtClean="0">
              <a:solidFill>
                <a:srgbClr val="222222"/>
              </a:solidFill>
            </a:endParaRP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15</a:t>
            </a:fld>
            <a:endParaRPr lang="en-US"/>
          </a:p>
        </p:txBody>
      </p:sp>
    </p:spTree>
    <p:extLst>
      <p:ext uri="{BB962C8B-B14F-4D97-AF65-F5344CB8AC3E}">
        <p14:creationId xmlns:p14="http://schemas.microsoft.com/office/powerpoint/2010/main" val="397128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5 REST endpoints that are exposed are:</a:t>
            </a:r>
          </a:p>
          <a:p>
            <a:endParaRPr lang="en-US" dirty="0" smtClean="0"/>
          </a:p>
          <a:p>
            <a:pPr marL="171450" indent="-171450">
              <a:buFont typeface="Arial"/>
              <a:buChar char="•"/>
            </a:pPr>
            <a:r>
              <a:rPr lang="en-US" dirty="0" smtClean="0"/>
              <a:t>Catalog - The catalog method is intended to get information about the service, such as a description of the service and different plans available.  The catalog method is what gets displayed in the Elastic Runtime marketplace.</a:t>
            </a:r>
          </a:p>
          <a:p>
            <a:pPr marL="171450" indent="-171450">
              <a:buFont typeface="Arial"/>
              <a:buChar char="•"/>
            </a:pPr>
            <a:r>
              <a:rPr lang="en-US" dirty="0" smtClean="0"/>
              <a:t>Create - The create method should create resources in the service.  Those resources may be a new database or schema in a database, a new queue in a message broker, or a folder structure in a </a:t>
            </a:r>
            <a:r>
              <a:rPr lang="en-US" dirty="0" err="1" smtClean="0"/>
              <a:t>filesystem</a:t>
            </a:r>
            <a:r>
              <a:rPr lang="en-US" dirty="0" smtClean="0"/>
              <a:t> service.  The create method will typically create new credentials for the service instance as well.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Bind - The bind method is invoked when an application binds to a service, and is responsible for returning connection information such as a URL or credentials to PCF.  PCF then injects that information into the application via an environment variable called VCAP_SERVICES.  This is similar to binding to a user-provided service</a:t>
            </a:r>
            <a:r>
              <a:rPr lang="en-US" b="1" dirty="0" smtClean="0"/>
              <a:t>. Best</a:t>
            </a:r>
            <a:r>
              <a:rPr lang="en-US" b="1" baseline="0" dirty="0" smtClean="0"/>
              <a:t> practice</a:t>
            </a:r>
            <a:r>
              <a:rPr lang="en-US" dirty="0" smtClean="0"/>
              <a:t>: Each binding is represented by its own credentials</a:t>
            </a:r>
          </a:p>
          <a:p>
            <a:pPr marL="0" indent="0">
              <a:buFont typeface="Arial"/>
              <a:buNone/>
            </a:pPr>
            <a:endParaRPr lang="en-US" dirty="0" smtClean="0"/>
          </a:p>
          <a:p>
            <a:pPr marL="171450" indent="-171450">
              <a:buFont typeface="Arial"/>
              <a:buChar char="•"/>
            </a:pPr>
            <a:r>
              <a:rPr lang="en-US" dirty="0" smtClean="0"/>
              <a:t>Unbind - Unbinding tells the service broker to clean up any resources created during binding.  Typically it will disallow access to the service.</a:t>
            </a:r>
          </a:p>
          <a:p>
            <a:pPr marL="171450" indent="-171450">
              <a:buFont typeface="Arial"/>
              <a:buChar char="•"/>
            </a:pPr>
            <a:r>
              <a:rPr lang="en-US" dirty="0" smtClean="0"/>
              <a:t>Delete - The delete method should clean up any resources created by the create method, such as deleting a database or schema that was created.</a:t>
            </a:r>
          </a:p>
          <a:p>
            <a:pPr marL="0" indent="0">
              <a:buFont typeface="Arial"/>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16</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smtClean="0">
                <a:solidFill>
                  <a:schemeClr val="bg2"/>
                </a:solidFill>
                <a:uFill>
                  <a:solidFill>
                    <a:srgbClr val="4D4D4D"/>
                  </a:solidFill>
                </a:uFill>
              </a:rPr>
              <a:t>Because Cloud Foundry only requires that a service implements the broker API in order to be available to Cloud Foundry end users, many deployment models are possible. The following are examples of valid deployment models: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smtClean="0">
              <a:solidFill>
                <a:schemeClr val="bg2"/>
              </a:solidFill>
              <a:uFill>
                <a:solidFill>
                  <a:srgbClr val="4D4D4D"/>
                </a:solidFill>
              </a:u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smtClean="0">
              <a:solidFill>
                <a:schemeClr val="bg2"/>
              </a:solidFill>
              <a:uFill>
                <a:solidFill>
                  <a:srgbClr val="4D4D4D"/>
                </a:solidFill>
              </a:u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smtClean="0">
                <a:solidFill>
                  <a:schemeClr val="bg2"/>
                </a:solidFill>
                <a:uFill>
                  <a:solidFill>
                    <a:srgbClr val="4D4D4D"/>
                  </a:solidFill>
                </a:uFill>
              </a:rPr>
              <a:t>Registration</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17</a:t>
            </a:fld>
            <a:endParaRPr lang="en-US"/>
          </a:p>
        </p:txBody>
      </p:sp>
    </p:spTree>
    <p:extLst>
      <p:ext uri="{BB962C8B-B14F-4D97-AF65-F5344CB8AC3E}">
        <p14:creationId xmlns:p14="http://schemas.microsoft.com/office/powerpoint/2010/main" val="3971282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What</a:t>
            </a:r>
            <a:r>
              <a:rPr lang="en-US" b="1" dirty="0" smtClean="0"/>
              <a:t>: </a:t>
            </a:r>
            <a:r>
              <a:rPr lang="en-US" dirty="0" smtClean="0"/>
              <a:t>What these services are, are tiles that you can easily import into the Ops Manager and implement new services within PCF that are provided by our third party partners. These are other products that are developed by other people, but can be deployed in and managed by Cloud Foundry under the control of the Ops Manager.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Why</a:t>
            </a:r>
            <a:r>
              <a:rPr lang="en-US" dirty="0" smtClean="0"/>
              <a:t>: Why would you want to do this? This means that you can easily implement these new services in your environment, you can run them on a variety of platforms depending on the particular service itself, and you can still get commercial support from those providers. They’re providing a different way to deliver their product to you and to your developers and operations teams, an easy way to consume from the PCF console.</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18</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a:t>
            </a:r>
            <a:r>
              <a:rPr lang="en-US" dirty="0" smtClean="0"/>
              <a:t>what do I do if I want to create my own ones? Maybe I’m selling a product into the market and I’d like it to be capable of running within PCF or I’m maybe creating an internal product that I want my developer community to access, etc. How do I go about that? </a:t>
            </a:r>
          </a:p>
          <a:p>
            <a:pPr>
              <a:lnSpc>
                <a:spcPct val="115000"/>
              </a:lnSpc>
              <a:spcBef>
                <a:spcPts val="0"/>
              </a:spcBef>
              <a:buFont typeface="Arial"/>
              <a:buNone/>
            </a:pPr>
            <a:endParaRPr lang="en-US" sz="1200" b="1" dirty="0" smtClean="0">
              <a:solidFill>
                <a:srgbClr val="222222"/>
              </a:solidFill>
            </a:endParaRPr>
          </a:p>
          <a:p>
            <a:pPr>
              <a:lnSpc>
                <a:spcPct val="115000"/>
              </a:lnSpc>
              <a:spcBef>
                <a:spcPts val="0"/>
              </a:spcBef>
              <a:buFont typeface="Arial"/>
              <a:buNone/>
            </a:pPr>
            <a:r>
              <a:rPr lang="en-US" sz="1200" b="1" dirty="0" smtClean="0">
                <a:solidFill>
                  <a:srgbClr val="222222"/>
                </a:solidFill>
              </a:rPr>
              <a:t>How does this approach work?</a:t>
            </a:r>
          </a:p>
          <a:p>
            <a:pPr marL="457200" indent="-228600">
              <a:lnSpc>
                <a:spcPct val="115000"/>
              </a:lnSpc>
              <a:spcBef>
                <a:spcPts val="0"/>
              </a:spcBef>
              <a:buClr>
                <a:srgbClr val="222222"/>
              </a:buClr>
              <a:buSzPct val="100000"/>
            </a:pPr>
            <a:r>
              <a:rPr lang="en-US" sz="1200" dirty="0" smtClean="0">
                <a:solidFill>
                  <a:srgbClr val="222222"/>
                </a:solidFill>
              </a:rPr>
              <a:t>Service is wrapped into a BOSH release and tile</a:t>
            </a:r>
          </a:p>
          <a:p>
            <a:pPr marL="457200" indent="-228600">
              <a:lnSpc>
                <a:spcPct val="115000"/>
              </a:lnSpc>
              <a:spcBef>
                <a:spcPts val="0"/>
              </a:spcBef>
              <a:buClr>
                <a:srgbClr val="222222"/>
              </a:buClr>
              <a:buSzPct val="100000"/>
            </a:pPr>
            <a:r>
              <a:rPr lang="en-US" sz="1200" dirty="0" smtClean="0">
                <a:solidFill>
                  <a:srgbClr val="222222"/>
                </a:solidFill>
              </a:rPr>
              <a:t>Product is built to implement the Enterprise Ready Criteria if its a Data Service</a:t>
            </a:r>
          </a:p>
          <a:p>
            <a:pPr>
              <a:lnSpc>
                <a:spcPct val="115000"/>
              </a:lnSpc>
              <a:spcBef>
                <a:spcPts val="0"/>
              </a:spcBef>
              <a:buFont typeface="Arial"/>
              <a:buNone/>
            </a:pPr>
            <a:endParaRPr lang="en-US" sz="1200" dirty="0" smtClean="0">
              <a:solidFill>
                <a:srgbClr val="222222"/>
              </a:solidFill>
            </a:endParaRPr>
          </a:p>
          <a:p>
            <a:pPr>
              <a:lnSpc>
                <a:spcPct val="115000"/>
              </a:lnSpc>
              <a:spcBef>
                <a:spcPts val="0"/>
              </a:spcBef>
              <a:buFont typeface="Arial"/>
              <a:buNone/>
            </a:pPr>
            <a:r>
              <a:rPr lang="en-US" sz="1200" b="1" dirty="0" smtClean="0">
                <a:solidFill>
                  <a:srgbClr val="222222"/>
                </a:solidFill>
              </a:rPr>
              <a:t>What services is this approach suitable for?</a:t>
            </a:r>
          </a:p>
          <a:p>
            <a:pPr marL="457200" indent="-228600">
              <a:lnSpc>
                <a:spcPct val="115000"/>
              </a:lnSpc>
              <a:spcBef>
                <a:spcPts val="0"/>
              </a:spcBef>
              <a:buClr>
                <a:srgbClr val="222222"/>
              </a:buClr>
              <a:buSzPct val="100000"/>
            </a:pPr>
            <a:r>
              <a:rPr lang="en-US" sz="1200" dirty="0" err="1" smtClean="0">
                <a:solidFill>
                  <a:srgbClr val="222222"/>
                </a:solidFill>
              </a:rPr>
              <a:t>Stateful</a:t>
            </a:r>
            <a:r>
              <a:rPr lang="en-US" sz="1200" dirty="0" smtClean="0">
                <a:solidFill>
                  <a:srgbClr val="222222"/>
                </a:solidFill>
              </a:rPr>
              <a:t> services - such as databases</a:t>
            </a:r>
          </a:p>
          <a:p>
            <a:pPr marL="457200" indent="-228600">
              <a:lnSpc>
                <a:spcPct val="115000"/>
              </a:lnSpc>
              <a:spcBef>
                <a:spcPts val="0"/>
              </a:spcBef>
              <a:buClr>
                <a:srgbClr val="222222"/>
              </a:buClr>
              <a:buSzPct val="100000"/>
            </a:pPr>
            <a:r>
              <a:rPr lang="en-US" sz="1200" dirty="0" smtClean="0">
                <a:solidFill>
                  <a:srgbClr val="222222"/>
                </a:solidFill>
              </a:rPr>
              <a:t>Services that have a lot of components, such as databases, queues, file storage</a:t>
            </a:r>
          </a:p>
          <a:p>
            <a:pPr marL="457200" indent="-228600">
              <a:lnSpc>
                <a:spcPct val="115000"/>
              </a:lnSpc>
              <a:spcBef>
                <a:spcPts val="0"/>
              </a:spcBef>
              <a:buClr>
                <a:srgbClr val="222222"/>
              </a:buClr>
              <a:buSzPct val="100000"/>
            </a:pPr>
            <a:r>
              <a:rPr lang="en-US" sz="1200" dirty="0" smtClean="0">
                <a:solidFill>
                  <a:srgbClr val="222222"/>
                </a:solidFill>
              </a:rPr>
              <a:t>Services that need scale bigger than the runtime can provide</a:t>
            </a:r>
          </a:p>
          <a:p>
            <a:pPr marL="457200" indent="-228600">
              <a:lnSpc>
                <a:spcPct val="115000"/>
              </a:lnSpc>
              <a:spcBef>
                <a:spcPts val="0"/>
              </a:spcBef>
              <a:buClr>
                <a:srgbClr val="222222"/>
              </a:buClr>
              <a:buSzPct val="100000"/>
            </a:pPr>
            <a:r>
              <a:rPr lang="en-US" sz="1200" dirty="0" smtClean="0">
                <a:solidFill>
                  <a:srgbClr val="222222"/>
                </a:solidFill>
              </a:rPr>
              <a:t>Services that have a more defined lifecycle around upgrades, configuration</a:t>
            </a:r>
          </a:p>
          <a:p>
            <a:pPr>
              <a:lnSpc>
                <a:spcPct val="115000"/>
              </a:lnSpc>
              <a:spcBef>
                <a:spcPts val="0"/>
              </a:spcBef>
              <a:buFont typeface="Arial"/>
              <a:buNone/>
            </a:pPr>
            <a:endParaRPr lang="en-US" sz="1200" dirty="0" smtClean="0">
              <a:solidFill>
                <a:srgbClr val="222222"/>
              </a:solidFill>
            </a:endParaRPr>
          </a:p>
          <a:p>
            <a:pPr>
              <a:lnSpc>
                <a:spcPct val="115000"/>
              </a:lnSpc>
              <a:spcBef>
                <a:spcPts val="0"/>
              </a:spcBef>
              <a:buFont typeface="Arial"/>
              <a:buNone/>
            </a:pPr>
            <a:r>
              <a:rPr lang="en-US" sz="1200" b="1" dirty="0" smtClean="0">
                <a:solidFill>
                  <a:srgbClr val="222222"/>
                </a:solidFill>
              </a:rPr>
              <a:t>Decision criteria to use this approach?</a:t>
            </a:r>
          </a:p>
          <a:p>
            <a:pPr marL="457200" indent="-228600">
              <a:lnSpc>
                <a:spcPct val="115000"/>
              </a:lnSpc>
              <a:spcBef>
                <a:spcPts val="0"/>
              </a:spcBef>
              <a:buClr>
                <a:srgbClr val="222222"/>
              </a:buClr>
              <a:buSzPct val="100000"/>
            </a:pPr>
            <a:r>
              <a:rPr lang="en-US" sz="1200" dirty="0" smtClean="0">
                <a:solidFill>
                  <a:srgbClr val="222222"/>
                </a:solidFill>
              </a:rPr>
              <a:t>Sufficient customer demand for a BOSH managed solution to warrant the investment</a:t>
            </a:r>
          </a:p>
          <a:p>
            <a:pPr marL="457200" indent="-228600">
              <a:lnSpc>
                <a:spcPct val="115000"/>
              </a:lnSpc>
              <a:spcBef>
                <a:spcPts val="0"/>
              </a:spcBef>
              <a:buClr>
                <a:srgbClr val="222222"/>
              </a:buClr>
              <a:buSzPct val="100000"/>
            </a:pPr>
            <a:r>
              <a:rPr lang="en-US" sz="1200" dirty="0" smtClean="0">
                <a:solidFill>
                  <a:srgbClr val="222222"/>
                </a:solidFill>
              </a:rPr>
              <a:t>Service is operationally mature, declarative</a:t>
            </a:r>
          </a:p>
          <a:p>
            <a:pPr marL="457200" indent="-228600">
              <a:lnSpc>
                <a:spcPct val="115000"/>
              </a:lnSpc>
              <a:spcBef>
                <a:spcPts val="0"/>
              </a:spcBef>
              <a:buClr>
                <a:srgbClr val="222222"/>
              </a:buClr>
              <a:buSzPct val="100000"/>
            </a:pPr>
            <a:r>
              <a:rPr lang="en-US" sz="1200" dirty="0" smtClean="0">
                <a:solidFill>
                  <a:srgbClr val="222222"/>
                </a:solidFill>
              </a:rPr>
              <a:t>Partner company identified to provide tier 2 &amp; 3 support</a:t>
            </a:r>
          </a:p>
          <a:p>
            <a:pPr marL="457200" indent="-228600">
              <a:lnSpc>
                <a:spcPct val="115000"/>
              </a:lnSpc>
              <a:spcBef>
                <a:spcPts val="0"/>
              </a:spcBef>
              <a:buClr>
                <a:srgbClr val="222222"/>
              </a:buClr>
              <a:buSzPct val="100000"/>
            </a:pPr>
            <a:r>
              <a:rPr lang="en-US" sz="1200" dirty="0" smtClean="0">
                <a:solidFill>
                  <a:srgbClr val="222222"/>
                </a:solidFill>
              </a:rPr>
              <a:t>Service is already available to be installed on-premise by customers in some form (e.g. source)</a:t>
            </a:r>
          </a:p>
          <a:p>
            <a:pPr>
              <a:lnSpc>
                <a:spcPct val="115000"/>
              </a:lnSpc>
              <a:spcBef>
                <a:spcPts val="0"/>
              </a:spcBef>
              <a:buFont typeface="Arial"/>
              <a:buNone/>
            </a:pPr>
            <a:endParaRPr lang="en-US" sz="1200" dirty="0" smtClean="0">
              <a:solidFill>
                <a:srgbClr val="222222"/>
              </a:solidFill>
            </a:endParaRPr>
          </a:p>
          <a:p>
            <a:pPr>
              <a:lnSpc>
                <a:spcPct val="115000"/>
              </a:lnSpc>
              <a:spcBef>
                <a:spcPts val="0"/>
              </a:spcBef>
              <a:buFont typeface="Arial"/>
              <a:buNone/>
            </a:pPr>
            <a:r>
              <a:rPr lang="en-US" sz="1200" b="1" dirty="0" smtClean="0">
                <a:solidFill>
                  <a:srgbClr val="222222"/>
                </a:solidFill>
              </a:rPr>
              <a:t>Why use this approach?</a:t>
            </a:r>
          </a:p>
          <a:p>
            <a:pPr marL="457200" indent="-228600">
              <a:lnSpc>
                <a:spcPct val="115000"/>
              </a:lnSpc>
              <a:spcBef>
                <a:spcPts val="0"/>
              </a:spcBef>
              <a:buClr>
                <a:srgbClr val="222222"/>
              </a:buClr>
              <a:buSzPct val="100000"/>
            </a:pPr>
            <a:r>
              <a:rPr lang="en-US" sz="1200" dirty="0" smtClean="0">
                <a:solidFill>
                  <a:srgbClr val="222222"/>
                </a:solidFill>
              </a:rPr>
              <a:t>Power of BOSH &amp; </a:t>
            </a:r>
            <a:r>
              <a:rPr lang="en-US" sz="1200" dirty="0" err="1" smtClean="0">
                <a:solidFill>
                  <a:srgbClr val="222222"/>
                </a:solidFill>
              </a:rPr>
              <a:t>OpsManager</a:t>
            </a:r>
            <a:r>
              <a:rPr lang="en-US" sz="1200" dirty="0" smtClean="0">
                <a:solidFill>
                  <a:srgbClr val="222222"/>
                </a:solidFill>
              </a:rPr>
              <a:t> for managed services delivers compelling value and customer benefit</a:t>
            </a:r>
          </a:p>
          <a:p>
            <a:pPr marL="457200" indent="-228600">
              <a:lnSpc>
                <a:spcPct val="115000"/>
              </a:lnSpc>
              <a:spcBef>
                <a:spcPts val="0"/>
              </a:spcBef>
              <a:buClr>
                <a:srgbClr val="222222"/>
              </a:buClr>
              <a:buSzPct val="100000"/>
            </a:pPr>
            <a:endParaRPr lang="en-US" sz="1200" dirty="0" smtClean="0">
              <a:solidFill>
                <a:srgbClr val="222222"/>
              </a:solidFill>
            </a:endParaRPr>
          </a:p>
          <a:p>
            <a:pPr marL="457200" indent="-228600">
              <a:lnSpc>
                <a:spcPct val="115000"/>
              </a:lnSpc>
              <a:spcBef>
                <a:spcPts val="0"/>
              </a:spcBef>
              <a:buClr>
                <a:srgbClr val="222222"/>
              </a:buClr>
              <a:buSzPct val="100000"/>
            </a:pPr>
            <a:endParaRPr lang="en-US" sz="1200" dirty="0" smtClean="0">
              <a:solidFill>
                <a:srgbClr val="222222"/>
              </a:solidFill>
            </a:endParaRPr>
          </a:p>
          <a:p>
            <a:r>
              <a:rPr lang="en-US" dirty="0" smtClean="0"/>
              <a:t>Tile Release</a:t>
            </a:r>
            <a:r>
              <a:rPr lang="en-US" baseline="0" dirty="0" smtClean="0"/>
              <a:t> cycle</a:t>
            </a:r>
          </a:p>
          <a:p>
            <a:endParaRPr lang="en-US" baseline="0" dirty="0" smtClean="0"/>
          </a:p>
          <a:p>
            <a:pPr marL="228600" indent="-228600">
              <a:buAutoNum type="arabicPeriod"/>
            </a:pPr>
            <a:r>
              <a:rPr lang="en-US" baseline="0" dirty="0" smtClean="0"/>
              <a:t>You’re doing a lot of changes, you’re refactoring code, you may not have a feature complete situation. This is really the stage in which your internal developers are consuming the tile that you’re building and just working it and making sure it’s getting to sort of a MVP stag.</a:t>
            </a:r>
          </a:p>
          <a:p>
            <a:pPr marL="228600" indent="-228600">
              <a:buAutoNum type="arabicPeriod"/>
            </a:pPr>
            <a:endParaRPr lang="en-US" baseline="0" dirty="0" smtClean="0"/>
          </a:p>
          <a:p>
            <a:pPr marL="228600" indent="-228600">
              <a:buAutoNum type="arabicPeriod"/>
            </a:pPr>
            <a:r>
              <a:rPr lang="en-US" baseline="0" dirty="0" smtClean="0"/>
              <a:t>Then we have the next phase which is the closed beta phase. This is where we provide this to a limited pool of users, for testing so that they would be able to use it to test it out to see what’s good, what’s bad, what things need to change, etc. During the closed beta things may break, there’s no guarantee that data loss won’t take place for the service, there may be bugs, you might not be able to upgrade your tile, you might have to delete and install, etc. To be a closed beta it has to run on at least one of the IOS’s, so it could be AWS, </a:t>
            </a:r>
            <a:r>
              <a:rPr lang="en-US" baseline="0" dirty="0" err="1" smtClean="0"/>
              <a:t>vSphere</a:t>
            </a:r>
            <a:r>
              <a:rPr lang="en-US" baseline="0" dirty="0" smtClean="0"/>
              <a:t>, or </a:t>
            </a:r>
            <a:r>
              <a:rPr lang="en-US" baseline="0" dirty="0" err="1" smtClean="0"/>
              <a:t>OpenStack</a:t>
            </a:r>
            <a:r>
              <a:rPr lang="en-US" baseline="0" dirty="0" smtClean="0"/>
              <a:t>. It’s got to target the stem cell version of the latest available Pivotal ops manager and also the release notes aren’t very clear about the fact that this is a limited beta and closed beta, I should say. Should not be used for anything other than experimentation.</a:t>
            </a:r>
          </a:p>
          <a:p>
            <a:pPr marL="228600" indent="-228600">
              <a:buAutoNum type="arabicPeriod"/>
            </a:pPr>
            <a:endParaRPr lang="en-US" baseline="0" dirty="0" smtClean="0"/>
          </a:p>
          <a:p>
            <a:pPr marL="228600" indent="-228600">
              <a:buAutoNum type="arabicPeriod"/>
            </a:pPr>
            <a:r>
              <a:rPr lang="en-US" baseline="0" dirty="0" smtClean="0"/>
              <a:t>Once you’ve done that and gone through that process, you can then go through what’s called a public beta process. This exposes you to a much broader pool of users and let’s you get far more feedback and as we know with product development, feedback is important. In the public beta phase, you have much more confidence that further development isn’t going to break the product and you’re not going to lose any data, but you’re not making any guarantees but you’re still being a lot more quality focused there. The tile can be upgraded and this is not the final release but it’s getting reasonably close to it. Upgrades of the tile do not result in any data loss or configuration loss. The other interesting thing that we’re adding at this stage is that you, as the provider, can respond to discovery of a security flaw, a CVE or common vulnerability and exposure within a reasonable time frame. These security flaws could be vulnerabilities in your stem cell or within the components of your tile so you have to maintain that. Certainly we attempt at Pivotal to respond to all critical CVE’s within 48 hours.</a:t>
            </a:r>
          </a:p>
          <a:p>
            <a:pPr marL="0" indent="0">
              <a:buNone/>
            </a:pP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The final release is general availability. This is when it’s production ready, this is when you can charge money for this product if you want to and you can provide support guarantees to your customers. You have all the features that you want in the product. What this means is that the product, as well as everything else that we spoke about, can scale vertically, so it can upgrade itself to run on larger instances. You can also, if it’s appropriate, scout horizontally for higher availability, so you can have more nodes and more performance. If appropriate the product supports zero down time deployment and also that the product installation does not require an internet connection as well. What this means is that you can run the whole application end to end as a product. </a:t>
            </a:r>
          </a:p>
          <a:p>
            <a:pPr marL="457200" indent="-228600">
              <a:lnSpc>
                <a:spcPct val="115000"/>
              </a:lnSpc>
              <a:spcBef>
                <a:spcPts val="0"/>
              </a:spcBef>
              <a:buClr>
                <a:srgbClr val="222222"/>
              </a:buClr>
              <a:buSzPct val="100000"/>
            </a:pPr>
            <a:endParaRPr lang="en-US" sz="1200" dirty="0" smtClean="0">
              <a:solidFill>
                <a:srgbClr val="222222"/>
              </a:solidFill>
            </a:endParaRP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19</a:t>
            </a:fld>
            <a:endParaRPr lang="en-US"/>
          </a:p>
        </p:txBody>
      </p:sp>
    </p:spTree>
    <p:extLst>
      <p:ext uri="{BB962C8B-B14F-4D97-AF65-F5344CB8AC3E}">
        <p14:creationId xmlns:p14="http://schemas.microsoft.com/office/powerpoint/2010/main" val="3971282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20</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22</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let quickly review</a:t>
            </a:r>
            <a:r>
              <a:rPr lang="en-US" baseline="0" dirty="0" smtClean="0"/>
              <a:t> PCF </a:t>
            </a:r>
            <a:r>
              <a:rPr lang="en-US" baseline="0" dirty="0" smtClean="0"/>
              <a:t>architecture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is a Service: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rgbClr val="F5F5F5"/>
                </a:solidFill>
              </a:rPr>
              <a:t>Services are things that are consumed by applications running on the pivotal CF platform so these could be database services. They could be messaging services. They could be logging services.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rgbClr val="F5F5F5"/>
                </a:solidFill>
              </a:rPr>
              <a:t>Services integrate with the platform by providing a Service Broker API that cloud operators install in the platform</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rgbClr val="F5F5F5"/>
                </a:solidFill>
              </a:rPr>
              <a:t>Allows resources to be easily provisioned on-demand and made available to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see how it works ender the hook</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23</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Developers can quickly develop features for their applications such as:</a:t>
            </a:r>
          </a:p>
          <a:p>
            <a:pPr lvl="1"/>
            <a:r>
              <a:rPr lang="en-US" sz="1000" dirty="0" smtClean="0"/>
              <a:t>live, in-memory caching for very fast reads</a:t>
            </a:r>
          </a:p>
          <a:p>
            <a:pPr lvl="1"/>
            <a:r>
              <a:rPr lang="en-US" sz="1000" dirty="0" smtClean="0"/>
              <a:t>real-time computation on data structures </a:t>
            </a:r>
          </a:p>
          <a:p>
            <a:pPr lvl="1"/>
            <a:r>
              <a:rPr lang="en-US" sz="1000" dirty="0" smtClean="0"/>
              <a:t>ranked lists and leaderboards</a:t>
            </a:r>
          </a:p>
          <a:p>
            <a:pPr lvl="1"/>
            <a:r>
              <a:rPr lang="en-US" sz="1000" dirty="0" smtClean="0"/>
              <a:t>publishing and subscribing</a:t>
            </a:r>
          </a:p>
          <a:p>
            <a:pPr lvl="1"/>
            <a:r>
              <a:rPr lang="en-US" sz="1000" dirty="0" smtClean="0"/>
              <a:t>queuing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26</a:t>
            </a:fld>
            <a:endParaRPr lang="en-US"/>
          </a:p>
        </p:txBody>
      </p:sp>
    </p:spTree>
    <p:extLst>
      <p:ext uri="{BB962C8B-B14F-4D97-AF65-F5344CB8AC3E}">
        <p14:creationId xmlns:p14="http://schemas.microsoft.com/office/powerpoint/2010/main" val="2138701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27</a:t>
            </a:fld>
            <a:endParaRPr lang="en-US"/>
          </a:p>
        </p:txBody>
      </p:sp>
    </p:spTree>
    <p:extLst>
      <p:ext uri="{BB962C8B-B14F-4D97-AF65-F5344CB8AC3E}">
        <p14:creationId xmlns:p14="http://schemas.microsoft.com/office/powerpoint/2010/main" val="2138701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28</a:t>
            </a:fld>
            <a:endParaRPr lang="en-US"/>
          </a:p>
        </p:txBody>
      </p:sp>
    </p:spTree>
    <p:extLst>
      <p:ext uri="{BB962C8B-B14F-4D97-AF65-F5344CB8AC3E}">
        <p14:creationId xmlns:p14="http://schemas.microsoft.com/office/powerpoint/2010/main" val="2138701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r>
              <a:rPr lang="en-US" sz="1000" dirty="0" smtClean="0"/>
              <a:t>An application runs in a </a:t>
            </a:r>
            <a:r>
              <a:rPr lang="en-US" sz="1000" b="1" dirty="0" smtClean="0"/>
              <a:t>DEA, </a:t>
            </a:r>
            <a:r>
              <a:rPr lang="en-US" sz="1000" b="0" dirty="0" smtClean="0"/>
              <a:t>which is a droplet execution agent</a:t>
            </a:r>
            <a:r>
              <a:rPr lang="en-US" sz="1000" b="1" dirty="0" smtClean="0"/>
              <a:t>. </a:t>
            </a:r>
            <a:r>
              <a:rPr lang="en-US" sz="1000" dirty="0" smtClean="0"/>
              <a:t>The</a:t>
            </a:r>
            <a:r>
              <a:rPr lang="en-US" sz="1000" b="1" dirty="0" smtClean="0"/>
              <a:t> Cloud Controller </a:t>
            </a:r>
            <a:r>
              <a:rPr lang="en-US" sz="1000" dirty="0" smtClean="0"/>
              <a:t>orchestrates the routing and lifecycle of all DEAs in the pool. </a:t>
            </a:r>
            <a:r>
              <a:rPr lang="en-US" sz="1000" b="1" dirty="0" smtClean="0"/>
              <a:t>Routers</a:t>
            </a:r>
            <a:r>
              <a:rPr lang="en-US" sz="1000" dirty="0" smtClean="0"/>
              <a:t> manage application traffic. </a:t>
            </a:r>
            <a:r>
              <a:rPr lang="en-US" sz="1000" b="1" dirty="0" smtClean="0"/>
              <a:t>Health Manager </a:t>
            </a:r>
            <a:r>
              <a:rPr lang="en-US" sz="1000" dirty="0" smtClean="0"/>
              <a:t>reports mismatched application states to the CC. A </a:t>
            </a:r>
            <a:r>
              <a:rPr lang="en-US" sz="1000" b="1" dirty="0" smtClean="0"/>
              <a:t>service</a:t>
            </a:r>
            <a:r>
              <a:rPr lang="en-US" sz="1000" dirty="0" smtClean="0"/>
              <a:t> </a:t>
            </a:r>
            <a:r>
              <a:rPr lang="en-US" sz="1000" b="1" dirty="0" smtClean="0"/>
              <a:t>gateway</a:t>
            </a:r>
            <a:r>
              <a:rPr lang="en-US" sz="1000" dirty="0" smtClean="0"/>
              <a:t> provides an interface for services (native or external). A </a:t>
            </a:r>
            <a:r>
              <a:rPr lang="en-US" sz="1000" b="1" dirty="0" smtClean="0"/>
              <a:t>messaging</a:t>
            </a:r>
            <a:r>
              <a:rPr lang="en-US" sz="1000" dirty="0" smtClean="0"/>
              <a:t> bus manages all system communication. Apps are accessed directly through the router while web and CLI clients (e.g., </a:t>
            </a:r>
            <a:r>
              <a:rPr lang="en-US" sz="1000" dirty="0" err="1" smtClean="0"/>
              <a:t>vmc</a:t>
            </a:r>
            <a:r>
              <a:rPr lang="en-US" sz="1000" dirty="0" smtClean="0"/>
              <a:t>, STS) access Cloud Controller via </a:t>
            </a:r>
            <a:r>
              <a:rPr lang="en-US" sz="1000" dirty="0" err="1" smtClean="0"/>
              <a:t>RESTful</a:t>
            </a:r>
            <a:r>
              <a:rPr lang="en-US" sz="1000" dirty="0" smtClean="0"/>
              <a:t> services.</a:t>
            </a:r>
          </a:p>
          <a:p>
            <a:endParaRPr lang="en-US" sz="1000" dirty="0" smtClean="0"/>
          </a:p>
          <a:p>
            <a:endParaRPr lang="en-US" sz="1000" dirty="0" smtClean="0"/>
          </a:p>
          <a:p>
            <a:pPr marL="457200" marR="0" lvl="0" indent="-292100" algn="l" rtl="0">
              <a:spcBef>
                <a:spcPts val="0"/>
              </a:spcBef>
              <a:buClr>
                <a:schemeClr val="dk1"/>
              </a:buClr>
              <a:buSzPct val="100000"/>
              <a:buFont typeface="Arial"/>
              <a:buChar char="●"/>
            </a:pPr>
            <a:endParaRPr lang="en" sz="1000" dirty="0">
              <a:solidFill>
                <a:schemeClr val="dk1"/>
              </a:solidFill>
            </a:endParaRPr>
          </a:p>
        </p:txBody>
      </p:sp>
      <p:sp>
        <p:nvSpPr>
          <p:cNvPr id="302" name="Shape 3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 sz="1200" b="0" i="0" u="none" strike="noStrike" cap="none" baseline="0">
                <a:solidFill>
                  <a:schemeClr val="dk1"/>
                </a:solidFill>
                <a:latin typeface="Calibri"/>
                <a:ea typeface="Calibri"/>
                <a:cs typeface="Calibri"/>
                <a:sym typeface="Calibri"/>
              </a:rPr>
              <a:t>29</a:t>
            </a:fld>
            <a:endParaRPr lang="en"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Shape 1063"/>
          <p:cNvSpPr txBox="1">
            <a:spLocks noGrp="1"/>
          </p:cNvSpPr>
          <p:nvPr>
            <p:ph type="body" idx="1"/>
          </p:nvPr>
        </p:nvSpPr>
        <p:spPr>
          <a:xfrm>
            <a:off x="295171" y="2972430"/>
            <a:ext cx="6267659" cy="5793719"/>
          </a:xfrm>
          <a:prstGeom prst="rect">
            <a:avLst/>
          </a:prstGeom>
        </p:spPr>
        <p:txBody>
          <a:bodyPr lIns="90556" tIns="90556" rIns="90556" bIns="90556" anchor="t" anchorCtr="0">
            <a:noAutofit/>
          </a:bodyPr>
          <a:lstStyle/>
          <a:p>
            <a:r>
              <a:rPr lang="en-US" dirty="0" smtClean="0"/>
              <a:t>http://</a:t>
            </a:r>
            <a:r>
              <a:rPr lang="en-US" dirty="0" err="1" smtClean="0"/>
              <a:t>docs.pivotal.io</a:t>
            </a:r>
            <a:r>
              <a:rPr lang="en-US" dirty="0" smtClean="0"/>
              <a:t>/</a:t>
            </a:r>
            <a:r>
              <a:rPr lang="en-US" dirty="0" err="1" smtClean="0"/>
              <a:t>pivotalcf</a:t>
            </a:r>
            <a:r>
              <a:rPr lang="en-US" dirty="0" smtClean="0"/>
              <a:t>/services/supporting-multiple-</a:t>
            </a:r>
            <a:r>
              <a:rPr lang="en-US" dirty="0" err="1" smtClean="0"/>
              <a:t>cf</a:t>
            </a:r>
            <a:r>
              <a:rPr lang="en-US" dirty="0" smtClean="0"/>
              <a:t>-</a:t>
            </a:r>
            <a:r>
              <a:rPr lang="en-US" dirty="0" err="1" smtClean="0"/>
              <a:t>instances.html</a:t>
            </a:r>
            <a:endParaRPr lang="en-US" dirty="0" smtClean="0"/>
          </a:p>
          <a:p>
            <a:endParaRPr lang="en-US" dirty="0" smtClean="0"/>
          </a:p>
          <a:p>
            <a:endParaRPr lang="en-US" dirty="0" smtClean="0"/>
          </a:p>
          <a:p>
            <a:r>
              <a:rPr lang="en-US" dirty="0" smtClean="0"/>
              <a:t>There are two strategies that can be used to discover which Cloud Foundry instance is making a given request.</a:t>
            </a:r>
          </a:p>
          <a:p>
            <a:endParaRPr dirty="0"/>
          </a:p>
        </p:txBody>
      </p:sp>
      <p:sp>
        <p:nvSpPr>
          <p:cNvPr id="1064" name="Shape 1064"/>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61543">
              <a:defRPr/>
            </a:pPr>
            <a:endParaRPr lang="en-US" dirty="0" smtClean="0"/>
          </a:p>
          <a:p>
            <a:pPr defTabSz="461543">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a:p>
            <a:pPr marL="285725" indent="-285725" defTabSz="457158">
              <a:buFont typeface="Arial"/>
              <a:buChar char="•"/>
              <a:defRPr/>
            </a:pPr>
            <a:endParaRPr lang="en-US" dirty="0" smtClean="0"/>
          </a:p>
          <a:p>
            <a:pPr marL="0" indent="0" defTabSz="457158">
              <a:buFont typeface="Arial"/>
              <a:buNone/>
              <a:defRPr/>
            </a:pPr>
            <a:r>
              <a:rPr lang="en-US" b="1" dirty="0" smtClean="0"/>
              <a:t>Transition</a:t>
            </a:r>
            <a:r>
              <a:rPr lang="en-US" dirty="0" smtClean="0"/>
              <a:t>: An important thing to point </a:t>
            </a:r>
            <a:r>
              <a:rPr lang="en-US" dirty="0" smtClean="0"/>
              <a:t>out </a:t>
            </a:r>
            <a:r>
              <a:rPr lang="en-US" dirty="0" smtClean="0"/>
              <a:t>is the</a:t>
            </a:r>
            <a:r>
              <a:rPr lang="en-US" baseline="0" dirty="0" smtClean="0"/>
              <a:t> fact that </a:t>
            </a:r>
            <a:r>
              <a:rPr lang="en-US" dirty="0" smtClean="0"/>
              <a:t>MySQL and</a:t>
            </a:r>
            <a:r>
              <a:rPr lang="en-US" baseline="0" dirty="0" smtClean="0"/>
              <a:t> the others </a:t>
            </a:r>
            <a:r>
              <a:rPr lang="en-US" dirty="0" smtClean="0"/>
              <a:t>Pivotal Services are enterprise</a:t>
            </a:r>
            <a:r>
              <a:rPr lang="en-US" baseline="0" dirty="0" smtClean="0"/>
              <a:t> ready, what do we mean by that?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289923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sz="1200" dirty="0" smtClean="0">
                <a:solidFill>
                  <a:srgbClr val="222222"/>
                </a:solidFill>
              </a:rPr>
              <a:t>Each service should offer some form of redundancy in the event of a component failure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en-US" sz="1200" dirty="0" smtClean="0">
                <a:solidFill>
                  <a:srgbClr val="222222"/>
                </a:solidFill>
              </a:rPr>
              <a:t>Support for a service to be deployed across multiple availability zones</a:t>
            </a:r>
          </a:p>
          <a:p>
            <a:endParaRPr lang="en-US" dirty="0" smtClean="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smtClean="0"/>
              <a:t>Deployed with a multi-node cluster; </a:t>
            </a:r>
            <a:r>
              <a:rPr lang="en-US" sz="1100" dirty="0" smtClean="0"/>
              <a:t>Balanced across Availability zones</a:t>
            </a:r>
            <a:endParaRPr lang="en-US" dirty="0" smtClean="0">
              <a:solidFill>
                <a:srgbClr val="4D4D4D"/>
              </a:solidFill>
            </a:endParaRPr>
          </a:p>
          <a:p>
            <a:pPr marL="285725" indent="-285725">
              <a:buFont typeface="Arial"/>
              <a:buChar char="•"/>
            </a:pPr>
            <a:r>
              <a:rPr lang="en-US" dirty="0" smtClean="0"/>
              <a:t>Highly Available</a:t>
            </a:r>
          </a:p>
          <a:p>
            <a:pPr marL="285725" indent="-285725">
              <a:buFont typeface="Arial"/>
              <a:buChar char="•"/>
            </a:pPr>
            <a:r>
              <a:rPr lang="en-US" dirty="0" smtClean="0"/>
              <a:t>Data replication</a:t>
            </a:r>
          </a:p>
          <a:p>
            <a:pPr marL="285725" indent="-285725">
              <a:buFont typeface="Arial"/>
              <a:buChar char="•"/>
            </a:pPr>
            <a:r>
              <a:rPr lang="en-US" dirty="0" smtClean="0"/>
              <a:t>Failover functionality</a:t>
            </a:r>
          </a:p>
          <a:p>
            <a:pPr marL="285725" indent="-285725">
              <a:buFont typeface="Arial"/>
              <a:buChar char="•"/>
            </a:pPr>
            <a:r>
              <a:rPr lang="en-US" dirty="0" smtClean="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sz="1200" dirty="0" smtClean="0">
                <a:solidFill>
                  <a:schemeClr val="dk1"/>
                </a:solidFill>
              </a:rPr>
              <a:t>1.  Cloud Bees Jenkins Enterprise for PCF. Many of you listening will be very familiar with Jenkins, it is probably the leading continuous integration, continuous deployment tool that’s out there. Jenkins by Cloud Bees is integrated entirely into PCF by giving you enhanced application developer workflow. What this means is it’s tied in very closely to things like UAA for single sign on functionality, it can segregate builds by users in space, it deals with the isolation for you. The Cloud Bees Jenkins enterprise tile is a really quick and easy way to get your own Jenkins server or servers set up in your environment and used for your development projects.</a:t>
            </a:r>
          </a:p>
          <a:p>
            <a:pPr rtl="0">
              <a:spcBef>
                <a:spcPts val="0"/>
              </a:spcBef>
              <a:buNone/>
            </a:pPr>
            <a:endParaRPr lang="en" sz="1200" dirty="0" smtClean="0">
              <a:solidFill>
                <a:schemeClr val="dk1"/>
              </a:solidFill>
            </a:endParaRPr>
          </a:p>
          <a:p>
            <a:pPr rtl="0">
              <a:spcBef>
                <a:spcPts val="0"/>
              </a:spcBef>
              <a:buNone/>
            </a:pPr>
            <a:r>
              <a:rPr lang="en" sz="1200" dirty="0" smtClean="0">
                <a:solidFill>
                  <a:schemeClr val="dk1"/>
                </a:solidFill>
              </a:rPr>
              <a:t>If your scalings are larger, you’ve got lots of development servers, lots of Jenkins servers in your environment, then another tile comes into play and this is the Cloud Bees Jenkins Operation Center. It let’s you manage multiple Jenkins Enterprise masters. Think of it as a master of masters to some extent. If you’re deploying a large number of Jenkins servers in your environment then this is the tool that you want to manage it for you. With Jenkins from Cloud Bees we have the ability to do a CI/CD using a very well known, very well supported tool, that works super well obviously for Java, but also for lot’s of other languages including Ruby, Node.js, etc.</a:t>
            </a:r>
          </a:p>
          <a:p>
            <a:pPr rtl="0">
              <a:spcBef>
                <a:spcPts val="0"/>
              </a:spcBef>
              <a:buNone/>
            </a:pPr>
            <a:endParaRPr lang="en" sz="1200" dirty="0" smtClean="0">
              <a:solidFill>
                <a:schemeClr val="dk1"/>
              </a:solidFill>
            </a:endParaRPr>
          </a:p>
          <a:p>
            <a:pPr rtl="0">
              <a:spcBef>
                <a:spcPts val="0"/>
              </a:spcBef>
              <a:buNone/>
            </a:pPr>
            <a:r>
              <a:rPr lang="en-US" sz="1200" dirty="0" smtClean="0">
                <a:solidFill>
                  <a:schemeClr val="dk1"/>
                </a:solidFill>
              </a:rPr>
              <a:t>2</a:t>
            </a:r>
            <a:r>
              <a:rPr lang="en" sz="1200" dirty="0" smtClean="0">
                <a:solidFill>
                  <a:schemeClr val="dk1"/>
                </a:solidFill>
              </a:rPr>
              <a:t>. . Another interesting tile is the ELK</a:t>
            </a:r>
            <a:r>
              <a:rPr lang="en" sz="1200" baseline="0" dirty="0" smtClean="0">
                <a:solidFill>
                  <a:schemeClr val="dk1"/>
                </a:solidFill>
              </a:rPr>
              <a:t> </a:t>
            </a:r>
            <a:r>
              <a:rPr lang="en" sz="1200" dirty="0" smtClean="0">
                <a:solidFill>
                  <a:schemeClr val="dk1"/>
                </a:solidFill>
              </a:rPr>
              <a:t>for PCF. This is produced by StayUp.io. ELK is elasticsearch, logstash and Kibana for those of you playing along at home. Essentially it provides a really nifty visualization and activity engine to see what your applications are doing within PCF. Essentially what it let’s you do is get deeper insight into what’s happening with your application, take action appropriately, and this can help you do things like rolling out new versions, making sure that the new versions you roll out are actually useful, are the performing better than the old version, etc.</a:t>
            </a:r>
          </a:p>
          <a:p>
            <a:pPr rtl="0">
              <a:spcBef>
                <a:spcPts val="0"/>
              </a:spcBef>
              <a:buNone/>
            </a:pPr>
            <a:endParaRPr lang="en" sz="1200" dirty="0" smtClean="0">
              <a:solidFill>
                <a:schemeClr val="dk1"/>
              </a:solidFill>
            </a:endParaRPr>
          </a:p>
          <a:p>
            <a:pPr rtl="0">
              <a:spcBef>
                <a:spcPts val="0"/>
              </a:spcBef>
              <a:buNone/>
            </a:pPr>
            <a:r>
              <a:rPr lang="en-US" sz="1200" dirty="0" smtClean="0">
                <a:solidFill>
                  <a:schemeClr val="dk1"/>
                </a:solidFill>
              </a:rPr>
              <a:t>3</a:t>
            </a:r>
            <a:r>
              <a:rPr lang="en" sz="1200" dirty="0" smtClean="0">
                <a:solidFill>
                  <a:schemeClr val="dk1"/>
                </a:solidFill>
              </a:rPr>
              <a:t>. Another one that’s really important for you workflow is one called GitLab. GitLab provides Git which is probably the best known source code repository going around these days, probably one of the most popular ones in more modern development teams. GitLab prides itself on providing a very robust enterprise grade get capability that includes things like multiple active servers and other highly available set ups so you can have really scalable implementation. You can run more users on a single server than most other source code repository types. It also has an even more granular security model as well for who gets access to what in the environment. If you’re doing any project you’re going to need some sort of control, the benefit of having this tile means you can very simply, easily, and quickly deploy your source control in your environment and use it in a common way.</a:t>
            </a:r>
          </a:p>
          <a:p>
            <a:pPr rtl="0">
              <a:spcBef>
                <a:spcPts val="0"/>
              </a:spcBef>
              <a:buNone/>
            </a:pPr>
            <a:endParaRPr lang="en-US" sz="1200" dirty="0" smtClean="0">
              <a:solidFill>
                <a:schemeClr val="dk1"/>
              </a:solidFill>
            </a:endParaRPr>
          </a:p>
          <a:p>
            <a:pPr rtl="0">
              <a:spcBef>
                <a:spcPts val="0"/>
              </a:spcBef>
              <a:buNone/>
            </a:pPr>
            <a:r>
              <a:rPr lang="en-US" sz="1200" b="1" u="sng" dirty="0" smtClean="0">
                <a:solidFill>
                  <a:schemeClr val="dk1"/>
                </a:solidFill>
              </a:rPr>
              <a:t>Transition</a:t>
            </a:r>
            <a:r>
              <a:rPr lang="en-US" sz="1200" dirty="0" smtClean="0">
                <a:solidFill>
                  <a:schemeClr val="dk1"/>
                </a:solidFill>
              </a:rPr>
              <a: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9B87A38-3CEC-41F8-9B8A-7D549F200228}" type="slidenum">
              <a:rPr lang="en-US" smtClean="0"/>
              <a:t>9</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9B87A38-3CEC-41F8-9B8A-7D549F200228}" type="slidenum">
              <a:rPr lang="en-US" smtClean="0"/>
              <a:t>10</a:t>
            </a:fld>
            <a:endParaRPr lang="en-US"/>
          </a:p>
        </p:txBody>
      </p:sp>
    </p:spTree>
    <p:extLst>
      <p:ext uri="{BB962C8B-B14F-4D97-AF65-F5344CB8AC3E}">
        <p14:creationId xmlns:p14="http://schemas.microsoft.com/office/powerpoint/2010/main" val="2982058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11</a:t>
            </a:fld>
            <a:endParaRPr lang="en-US"/>
          </a:p>
        </p:txBody>
      </p:sp>
    </p:spTree>
    <p:extLst>
      <p:ext uri="{BB962C8B-B14F-4D97-AF65-F5344CB8AC3E}">
        <p14:creationId xmlns:p14="http://schemas.microsoft.com/office/powerpoint/2010/main" val="298205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6580"/>
            <a:ext cx="4040188"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16580"/>
            <a:ext cx="4041775"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p:nvPr>
        </p:nvSpPr>
        <p:spPr>
          <a:xfrm>
            <a:off x="239056" y="465167"/>
            <a:ext cx="8516471" cy="376792"/>
          </a:xfrm>
        </p:spPr>
        <p:txBody>
          <a:bodyPr anchor="b"/>
          <a:lstStyle>
            <a:lvl1pPr algn="l">
              <a:defRPr sz="28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2176" y="1105647"/>
            <a:ext cx="9226176" cy="40378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6" y="157381"/>
            <a:ext cx="8516471" cy="229215"/>
          </a:xfrm>
        </p:spPr>
        <p:txBody>
          <a:bodyPr>
            <a:normAutofit/>
          </a:bodyPr>
          <a:lstStyle>
            <a:lvl1pPr marL="0" indent="0" algn="l">
              <a:buNone/>
              <a:defRPr sz="12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a:xfrm>
            <a:off x="-163871" y="-65548"/>
            <a:ext cx="9447161" cy="5284838"/>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dirty="0" smtClean="0">
                <a:solidFill>
                  <a:schemeClr val="accent5"/>
                </a:solidFill>
                <a:cs typeface="Arial" charset="0"/>
              </a:rPr>
              <a:t>A NEW PLATFORM </a:t>
            </a:r>
            <a:r>
              <a:rPr lang="en-US" dirty="0" smtClean="0">
                <a:solidFill>
                  <a:schemeClr val="accent1"/>
                </a:solidFill>
                <a:cs typeface="Arial" charset="0"/>
              </a:rPr>
              <a:t>FOR A NEW ERA</a:t>
            </a:r>
          </a:p>
        </p:txBody>
      </p:sp>
      <p:pic>
        <p:nvPicPr>
          <p:cNvPr id="5" name="Picture 10" descr="Pivotal_Logo_white.png"/>
          <p:cNvPicPr>
            <a:picLocks noChangeAspect="1"/>
          </p:cNvPicPr>
          <p:nvPr userDrawn="1"/>
        </p:nvPicPr>
        <p:blipFill>
          <a:blip r:embed="rId2"/>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1437985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2760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878787"/>
                </a:solidFill>
              </a:defRPr>
            </a:lvl1pPr>
            <a:lvl2pPr>
              <a:defRPr>
                <a:solidFill>
                  <a:srgbClr val="878787"/>
                </a:solidFill>
              </a:defRPr>
            </a:lvl2pPr>
            <a:lvl3pPr>
              <a:defRPr>
                <a:solidFill>
                  <a:srgbClr val="878787"/>
                </a:solidFill>
              </a:defRPr>
            </a:lvl3pPr>
            <a:lvl4pPr>
              <a:defRPr>
                <a:solidFill>
                  <a:srgbClr val="878787"/>
                </a:solidFill>
              </a:defRPr>
            </a:lvl4pPr>
            <a:lvl5pPr>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42231"/>
            <a:ext cx="6662271" cy="363558"/>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457200" y="1519381"/>
            <a:ext cx="8229600" cy="30752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0" r:id="rId2"/>
    <p:sldLayoutId id="2147493465" r:id="rId3"/>
    <p:sldLayoutId id="2147493472" r:id="rId4"/>
    <p:sldLayoutId id="2147493473" r:id="rId5"/>
    <p:sldLayoutId id="2147493457" r:id="rId6"/>
    <p:sldLayoutId id="2147493466" r:id="rId7"/>
    <p:sldLayoutId id="2147493459" r:id="rId8"/>
    <p:sldLayoutId id="2147493468" r:id="rId9"/>
    <p:sldLayoutId id="2147493469" r:id="rId10"/>
    <p:sldLayoutId id="2147493460" r:id="rId11"/>
    <p:sldLayoutId id="2147493461" r:id="rId12"/>
    <p:sldLayoutId id="2147493464" r:id="rId13"/>
    <p:sldLayoutId id="2147493467" r:id="rId14"/>
    <p:sldLayoutId id="2147493471" r:id="rId15"/>
    <p:sldLayoutId id="2147493474" r:id="rId16"/>
    <p:sldLayoutId id="2147493475" r:id="rId17"/>
    <p:sldLayoutId id="2147493476" r:id="rId18"/>
    <p:sldLayoutId id="2147493477" r:id="rId19"/>
    <p:sldLayoutId id="2147493479" r:id="rId20"/>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mailto:syo@pivotal.io" TargetMode="Externa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hyperlink" Target="http://docs.pivotal.io/pivotalcf/services/overview.html" TargetMode="External"/><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docs.pivotal.io/pivotalcf/services/managing-service-brokers.html" TargetMode="External"/><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4.png"/><Relationship Id="rId9" Type="http://schemas.openxmlformats.org/officeDocument/2006/relationships/hyperlink" Target="http://docs.pivotal.io/partners/" TargetMode="External"/><Relationship Id="rId10"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docs.pivotal.io/pivotalcf/devguide/services/user-provided.html" TargetMode="External"/><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docs.gopivotal.com/pivotalcf/services/api.html" TargetMode="External"/><Relationship Id="rId5" Type="http://schemas.openxmlformats.org/officeDocument/2006/relationships/hyperlink" Target="http://docs.gopivotal.com/pivotalcf/services/managing-service-brokers.html" TargetMode="External"/><Relationship Id="rId6" Type="http://schemas.openxmlformats.org/officeDocument/2006/relationships/hyperlink" Target="http://docs.pivotal.io/partners/index.html" TargetMode="External"/><Relationship Id="rId7" Type="http://schemas.openxmlformats.org/officeDocument/2006/relationships/hyperlink" Target="http://docs.pivotal.io/" TargetMode="External"/><Relationship Id="rId8" Type="http://schemas.openxmlformats.org/officeDocument/2006/relationships/hyperlink" Target="http://docs.pivotal.io/partners/" TargetMode="External"/><Relationship Id="rId9" Type="http://schemas.openxmlformats.org/officeDocument/2006/relationships/hyperlink" Target="https://github.com/pivotal-cf-experimental/ops-manager-example/releases" TargetMode="External"/><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hyperlink" Target="https://network.pivotal.io" TargetMode="Externa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76274"/>
            <a:ext cx="8503920" cy="369332"/>
          </a:xfrm>
          <a:prstGeom prst="rect">
            <a:avLst/>
          </a:prstGeom>
          <a:noFill/>
        </p:spPr>
        <p:txBody>
          <a:bodyPr wrap="square" rtlCol="0">
            <a:spAutoFit/>
          </a:bodyPr>
          <a:lstStyle/>
          <a:p>
            <a:r>
              <a:rPr lang="en-US" b="1" dirty="0" smtClean="0"/>
              <a:t>Presenter Instructions</a:t>
            </a:r>
            <a:endParaRPr lang="en-US" b="1" dirty="0"/>
          </a:p>
        </p:txBody>
      </p:sp>
      <p:sp>
        <p:nvSpPr>
          <p:cNvPr id="3" name="TextBox 2"/>
          <p:cNvSpPr txBox="1"/>
          <p:nvPr/>
        </p:nvSpPr>
        <p:spPr>
          <a:xfrm>
            <a:off x="304800" y="768519"/>
            <a:ext cx="5293360" cy="1169551"/>
          </a:xfrm>
          <a:prstGeom prst="rect">
            <a:avLst/>
          </a:prstGeom>
          <a:noFill/>
        </p:spPr>
        <p:txBody>
          <a:bodyPr wrap="square" rtlCol="0">
            <a:spAutoFit/>
          </a:bodyPr>
          <a:lstStyle/>
          <a:p>
            <a:r>
              <a:rPr lang="en-US" sz="1400" dirty="0" smtClean="0"/>
              <a:t>Intended audience: IT Operation</a:t>
            </a:r>
          </a:p>
          <a:p>
            <a:r>
              <a:rPr lang="en-US" sz="1400" dirty="0" smtClean="0"/>
              <a:t>Duration:</a:t>
            </a:r>
          </a:p>
          <a:p>
            <a:endParaRPr lang="en-US" sz="1400" dirty="0" smtClean="0"/>
          </a:p>
          <a:p>
            <a:endParaRPr lang="en-US" sz="1400" dirty="0" smtClean="0"/>
          </a:p>
          <a:p>
            <a:endParaRPr lang="en-US" sz="1400" dirty="0" smtClean="0"/>
          </a:p>
        </p:txBody>
      </p:sp>
      <p:sp>
        <p:nvSpPr>
          <p:cNvPr id="5" name="TextBox 4"/>
          <p:cNvSpPr txBox="1"/>
          <p:nvPr/>
        </p:nvSpPr>
        <p:spPr>
          <a:xfrm>
            <a:off x="7041045" y="276274"/>
            <a:ext cx="1913433" cy="2308324"/>
          </a:xfrm>
          <a:prstGeom prst="rect">
            <a:avLst/>
          </a:prstGeom>
          <a:solidFill>
            <a:schemeClr val="accent5"/>
          </a:solidFill>
        </p:spPr>
        <p:txBody>
          <a:bodyPr wrap="square" rtlCol="0">
            <a:spAutoFit/>
          </a:bodyPr>
          <a:lstStyle/>
          <a:p>
            <a:pPr algn="ctr"/>
            <a:r>
              <a:rPr lang="en-US" sz="1200" b="1" dirty="0" smtClean="0"/>
              <a:t>RESOURCES</a:t>
            </a:r>
          </a:p>
          <a:p>
            <a:endParaRPr lang="en-US" sz="1200" b="1" dirty="0"/>
          </a:p>
          <a:p>
            <a:r>
              <a:rPr lang="en-US" sz="1200" b="1" dirty="0" smtClean="0"/>
              <a:t>Contributors:</a:t>
            </a:r>
            <a:endParaRPr lang="en-US" sz="1200" dirty="0" smtClean="0"/>
          </a:p>
          <a:p>
            <a:r>
              <a:rPr lang="en-US" sz="1200" dirty="0" smtClean="0"/>
              <a:t>Sani Chabi Yo</a:t>
            </a:r>
          </a:p>
          <a:p>
            <a:r>
              <a:rPr lang="en-US" sz="1200" dirty="0" smtClean="0"/>
              <a:t>Kamala </a:t>
            </a:r>
            <a:r>
              <a:rPr lang="en-US" sz="1200" dirty="0" err="1" smtClean="0"/>
              <a:t>Dasika</a:t>
            </a:r>
            <a:endParaRPr lang="en-US" sz="1200" dirty="0" smtClean="0"/>
          </a:p>
          <a:p>
            <a:r>
              <a:rPr lang="en-US" sz="1200" dirty="0" smtClean="0"/>
              <a:t>Ben </a:t>
            </a:r>
            <a:r>
              <a:rPr lang="en-US" sz="1200" dirty="0" err="1" smtClean="0"/>
              <a:t>Laplanche</a:t>
            </a:r>
            <a:endParaRPr lang="en-US" sz="1200" dirty="0" smtClean="0"/>
          </a:p>
          <a:p>
            <a:endParaRPr lang="en-US" sz="1200" dirty="0"/>
          </a:p>
          <a:p>
            <a:r>
              <a:rPr lang="en-US" sz="1200" b="1" dirty="0" smtClean="0"/>
              <a:t>Slack: </a:t>
            </a:r>
          </a:p>
          <a:p>
            <a:r>
              <a:rPr lang="en-US" sz="1200" dirty="0" smtClean="0"/>
              <a:t>#</a:t>
            </a:r>
            <a:r>
              <a:rPr lang="en-US" sz="1200" dirty="0" err="1" smtClean="0"/>
              <a:t>sme</a:t>
            </a:r>
            <a:r>
              <a:rPr lang="en-US" sz="1200" dirty="0" smtClean="0"/>
              <a:t>-</a:t>
            </a:r>
            <a:r>
              <a:rPr lang="en-US" sz="1200" dirty="0" err="1" smtClean="0"/>
              <a:t>pcf</a:t>
            </a:r>
            <a:r>
              <a:rPr lang="en-US" sz="1200" dirty="0" smtClean="0"/>
              <a:t>-services</a:t>
            </a:r>
          </a:p>
          <a:p>
            <a:endParaRPr lang="en-US" sz="1200" dirty="0"/>
          </a:p>
          <a:p>
            <a:r>
              <a:rPr lang="en-US" sz="1200" b="1" dirty="0" smtClean="0"/>
              <a:t>Drive:</a:t>
            </a:r>
          </a:p>
          <a:p>
            <a:r>
              <a:rPr lang="en-US" sz="1200" dirty="0" smtClean="0"/>
              <a:t>Content/Services</a:t>
            </a:r>
            <a:endParaRPr lang="en-US" sz="1200" dirty="0"/>
          </a:p>
        </p:txBody>
      </p:sp>
      <p:sp>
        <p:nvSpPr>
          <p:cNvPr id="7" name="TextBox 6"/>
          <p:cNvSpPr txBox="1"/>
          <p:nvPr/>
        </p:nvSpPr>
        <p:spPr>
          <a:xfrm>
            <a:off x="304800" y="1421399"/>
            <a:ext cx="6736246" cy="3600985"/>
          </a:xfrm>
          <a:prstGeom prst="rect">
            <a:avLst/>
          </a:prstGeom>
          <a:noFill/>
        </p:spPr>
        <p:txBody>
          <a:bodyPr wrap="square" rtlCol="0">
            <a:spAutoFit/>
          </a:bodyPr>
          <a:lstStyle/>
          <a:p>
            <a:r>
              <a:rPr lang="en-US" sz="1200" b="1" dirty="0" smtClean="0"/>
              <a:t>Storyline</a:t>
            </a:r>
          </a:p>
          <a:p>
            <a:endParaRPr lang="en-US" sz="1200" dirty="0" smtClean="0"/>
          </a:p>
          <a:p>
            <a:pPr marL="342900" indent="-342900">
              <a:buFont typeface="+mj-lt"/>
              <a:buAutoNum type="arabicPeriod"/>
            </a:pPr>
            <a:r>
              <a:rPr lang="en-US" sz="1200" dirty="0" smtClean="0"/>
              <a:t>Problems </a:t>
            </a:r>
          </a:p>
          <a:p>
            <a:pPr marL="800100" lvl="1" indent="-342900">
              <a:buFont typeface="+mj-lt"/>
              <a:buAutoNum type="alphaLcPeriod"/>
            </a:pPr>
            <a:r>
              <a:rPr lang="en-US" sz="1200" dirty="0">
                <a:solidFill>
                  <a:schemeClr val="dk1"/>
                </a:solidFill>
                <a:ea typeface="Calibri"/>
                <a:sym typeface="Calibri"/>
              </a:rPr>
              <a:t>Application developers experience long waits and manual processes in order to get access to the services </a:t>
            </a:r>
            <a:r>
              <a:rPr lang="en-US" sz="1200" dirty="0" smtClean="0">
                <a:solidFill>
                  <a:schemeClr val="dk1"/>
                </a:solidFill>
                <a:ea typeface="Calibri"/>
                <a:sym typeface="Calibri"/>
              </a:rPr>
              <a:t>they </a:t>
            </a:r>
            <a:r>
              <a:rPr lang="en-US" sz="1200" dirty="0">
                <a:solidFill>
                  <a:schemeClr val="dk1"/>
                </a:solidFill>
                <a:ea typeface="Calibri"/>
                <a:sym typeface="Calibri"/>
              </a:rPr>
              <a:t>need, as infrastructure is provisioned, installed and configured - all delaying their ability to deliver the features that the business and customers depend </a:t>
            </a:r>
            <a:r>
              <a:rPr lang="en-US" sz="1200" dirty="0" smtClean="0">
                <a:solidFill>
                  <a:schemeClr val="dk1"/>
                </a:solidFill>
                <a:ea typeface="Calibri"/>
                <a:sym typeface="Calibri"/>
              </a:rPr>
              <a:t>upon.</a:t>
            </a:r>
            <a:endParaRPr lang="en-US" sz="1200" dirty="0" smtClean="0"/>
          </a:p>
          <a:p>
            <a:pPr marL="800100" lvl="1" indent="-342900">
              <a:buFont typeface="+mj-lt"/>
              <a:buAutoNum type="alphaLcPeriod"/>
            </a:pPr>
            <a:r>
              <a:rPr lang="en-US" sz="1200" dirty="0">
                <a:solidFill>
                  <a:schemeClr val="dk1"/>
                </a:solidFill>
                <a:ea typeface="Calibri"/>
                <a:sym typeface="Calibri"/>
              </a:rPr>
              <a:t>Operators have to invest effort into understanding how to operate these services, become experts in their various components and Day 2 operations in order to ensure the services uptime availability and capacity is </a:t>
            </a:r>
            <a:r>
              <a:rPr lang="en-US" sz="1200" dirty="0" smtClean="0">
                <a:solidFill>
                  <a:schemeClr val="dk1"/>
                </a:solidFill>
                <a:ea typeface="Calibri"/>
                <a:sym typeface="Calibri"/>
              </a:rPr>
              <a:t>optimal.</a:t>
            </a:r>
            <a:endParaRPr lang="en-US" sz="1200" dirty="0" smtClean="0"/>
          </a:p>
          <a:p>
            <a:pPr marL="342900" indent="-342900">
              <a:buFont typeface="+mj-lt"/>
              <a:buAutoNum type="arabicPeriod"/>
            </a:pPr>
            <a:r>
              <a:rPr lang="en-US" sz="1200" dirty="0" smtClean="0"/>
              <a:t>Solutions </a:t>
            </a:r>
          </a:p>
          <a:p>
            <a:pPr marL="800100" lvl="1" indent="-342900">
              <a:buFont typeface="+mj-lt"/>
              <a:buAutoNum type="alphaLcPeriod"/>
            </a:pPr>
            <a:r>
              <a:rPr lang="en-US" sz="1200" dirty="0" smtClean="0">
                <a:solidFill>
                  <a:schemeClr val="dk1"/>
                </a:solidFill>
                <a:ea typeface="Calibri"/>
                <a:sym typeface="Calibri"/>
              </a:rPr>
              <a:t>BOSH/Ops Manager </a:t>
            </a:r>
            <a:r>
              <a:rPr lang="en-US" sz="1200" dirty="0">
                <a:solidFill>
                  <a:schemeClr val="dk1"/>
                </a:solidFill>
                <a:ea typeface="Calibri"/>
                <a:sym typeface="Calibri"/>
              </a:rPr>
              <a:t>to build managed service offerings that can be easily deployed, configured and made available to the developer community in a matter of hours rather than months. Including the full complement of Day 2 operations capabilities such as software upgrades and zero downtime deployments. </a:t>
            </a:r>
            <a:endParaRPr lang="en-US" sz="1200" dirty="0" smtClean="0">
              <a:solidFill>
                <a:schemeClr val="dk1"/>
              </a:solidFill>
              <a:ea typeface="Calibri"/>
              <a:sym typeface="Calibri"/>
            </a:endParaRPr>
          </a:p>
          <a:p>
            <a:pPr marL="800100" lvl="1" indent="-342900">
              <a:buFont typeface="+mj-lt"/>
              <a:buAutoNum type="alphaLcPeriod"/>
            </a:pPr>
            <a:r>
              <a:rPr lang="en-US" sz="1200" dirty="0">
                <a:solidFill>
                  <a:schemeClr val="dk1"/>
                </a:solidFill>
                <a:ea typeface="Calibri"/>
                <a:sym typeface="Calibri"/>
              </a:rPr>
              <a:t>The powerful Services API to build services brokers that integrate external services and products into the Cloud Foundry platform and application developer workflow. </a:t>
            </a:r>
            <a:endParaRPr lang="en-US" sz="1200" dirty="0" smtClean="0"/>
          </a:p>
        </p:txBody>
      </p:sp>
      <p:sp>
        <p:nvSpPr>
          <p:cNvPr id="8" name="Rectangle 7"/>
          <p:cNvSpPr/>
          <p:nvPr/>
        </p:nvSpPr>
        <p:spPr>
          <a:xfrm>
            <a:off x="7041046" y="4069782"/>
            <a:ext cx="1767674" cy="830997"/>
          </a:xfrm>
          <a:prstGeom prst="rect">
            <a:avLst/>
          </a:prstGeom>
        </p:spPr>
        <p:txBody>
          <a:bodyPr wrap="square">
            <a:spAutoFit/>
          </a:bodyPr>
          <a:lstStyle/>
          <a:p>
            <a:pPr defTabSz="914400">
              <a:buSzPct val="25000"/>
            </a:pPr>
            <a:r>
              <a:rPr lang="en-US" sz="1200" b="1" dirty="0" smtClean="0">
                <a:solidFill>
                  <a:schemeClr val="dk1"/>
                </a:solidFill>
                <a:latin typeface="Arial"/>
                <a:ea typeface="Verdana"/>
                <a:cs typeface="Arial"/>
                <a:sym typeface="Verdana"/>
              </a:rPr>
              <a:t>Send any feedback and deck customizations to </a:t>
            </a:r>
            <a:r>
              <a:rPr lang="en-US" sz="1200" b="1" dirty="0" smtClean="0">
                <a:solidFill>
                  <a:schemeClr val="dk1"/>
                </a:solidFill>
                <a:latin typeface="Arial"/>
                <a:ea typeface="Verdana"/>
                <a:cs typeface="Arial"/>
                <a:sym typeface="Verdana"/>
                <a:hlinkClick r:id="rId2"/>
              </a:rPr>
              <a:t>syo@pivotal.io</a:t>
            </a:r>
            <a:endParaRPr lang="en-US" sz="1200" b="1" dirty="0">
              <a:solidFill>
                <a:schemeClr val="dk1"/>
              </a:solidFill>
              <a:latin typeface="Arial"/>
              <a:ea typeface="Verdana"/>
              <a:cs typeface="Arial"/>
              <a:sym typeface="Verdana"/>
            </a:endParaRPr>
          </a:p>
        </p:txBody>
      </p:sp>
      <p:grpSp>
        <p:nvGrpSpPr>
          <p:cNvPr id="9" name="Group 1023"/>
          <p:cNvGrpSpPr/>
          <p:nvPr/>
        </p:nvGrpSpPr>
        <p:grpSpPr>
          <a:xfrm rot="20725349">
            <a:off x="3445026" y="637674"/>
            <a:ext cx="2943365" cy="1148413"/>
            <a:chOff x="0" y="-153357"/>
            <a:chExt cx="3302961" cy="1491074"/>
          </a:xfrm>
        </p:grpSpPr>
        <p:sp>
          <p:nvSpPr>
            <p:cNvPr id="10" name="Shape 1022"/>
            <p:cNvSpPr/>
            <p:nvPr/>
          </p:nvSpPr>
          <p:spPr>
            <a:xfrm>
              <a:off x="0" y="0"/>
              <a:ext cx="2904825" cy="1131858"/>
            </a:xfrm>
            <a:prstGeom prst="roundRect">
              <a:avLst>
                <a:gd name="adj" fmla="val 15000"/>
              </a:avLst>
            </a:prstGeom>
            <a:solidFill>
              <a:srgbClr val="FFFFFF">
                <a:alpha val="77000"/>
              </a:srgbClr>
            </a:solid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defRPr sz="5100">
                  <a:solidFill>
                    <a:srgbClr val="C82506"/>
                  </a:solidFill>
                  <a:uFillTx/>
                  <a:latin typeface="+mn-lt"/>
                  <a:ea typeface="+mn-ea"/>
                  <a:cs typeface="+mn-cs"/>
                  <a:sym typeface="Helvetica"/>
                </a:defRPr>
              </a:lvl1pPr>
            </a:lstStyle>
            <a:p>
              <a:pPr lvl="0">
                <a:defRPr sz="1800">
                  <a:solidFill>
                    <a:srgbClr val="000000"/>
                  </a:solidFill>
                </a:defRPr>
              </a:pPr>
              <a:r>
                <a:rPr lang="en-US" sz="2400" dirty="0" smtClean="0">
                  <a:solidFill>
                    <a:srgbClr val="C82506"/>
                  </a:solidFill>
                </a:rPr>
                <a:t>Review in progress</a:t>
              </a:r>
              <a:endParaRPr sz="2400" dirty="0">
                <a:solidFill>
                  <a:srgbClr val="C82506"/>
                </a:solidFill>
              </a:endParaRPr>
            </a:p>
          </p:txBody>
        </p:sp>
        <p:pic>
          <p:nvPicPr>
            <p:cNvPr id="11" name="Picture 10"/>
            <p:cNvPicPr/>
            <p:nvPr/>
          </p:nvPicPr>
          <p:blipFill>
            <a:blip r:embed="rId3">
              <a:extLst/>
            </a:blip>
            <a:stretch>
              <a:fillRect/>
            </a:stretch>
          </p:blipFill>
          <p:spPr>
            <a:xfrm>
              <a:off x="38926" y="-153357"/>
              <a:ext cx="3264035" cy="1491074"/>
            </a:xfrm>
            <a:prstGeom prst="rect">
              <a:avLst/>
            </a:prstGeom>
            <a:effectLst/>
          </p:spPr>
        </p:pic>
      </p:grpSp>
    </p:spTree>
    <p:extLst>
      <p:ext uri="{BB962C8B-B14F-4D97-AF65-F5344CB8AC3E}">
        <p14:creationId xmlns:p14="http://schemas.microsoft.com/office/powerpoint/2010/main" val="31591885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9"/>
                                        </p:tgtEl>
                                        <p:attrNameLst>
                                          <p:attrName>style.visibility</p:attrName>
                                        </p:attrNameLst>
                                      </p:cBhvr>
                                      <p:to>
                                        <p:strVal val="visible"/>
                                      </p:to>
                                    </p:set>
                                    <p:animEffect transition="in" filter="dissolve">
                                      <p:cBhvr>
                                        <p:cTn id="7"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29641" y="114659"/>
            <a:ext cx="7952359" cy="585514"/>
          </a:xfrm>
        </p:spPr>
        <p:txBody>
          <a:bodyPr/>
          <a:lstStyle/>
          <a:p>
            <a:pPr algn="l"/>
            <a:r>
              <a:rPr lang="en-US" sz="2400" dirty="0" smtClean="0">
                <a:solidFill>
                  <a:srgbClr val="F5F5F5"/>
                </a:solidFill>
              </a:rPr>
              <a:t>Scale</a:t>
            </a:r>
            <a:endParaRPr lang="en-US" sz="2400" dirty="0">
              <a:solidFill>
                <a:srgbClr val="F5F5F5"/>
              </a:solidFill>
            </a:endParaRPr>
          </a:p>
        </p:txBody>
      </p:sp>
      <p:pic>
        <p:nvPicPr>
          <p:cNvPr id="34"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pic>
        <p:nvPicPr>
          <p:cNvPr id="22" name="Picture 21" descr="Screen Shot 2015-12-18 at 9.15.2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50" y="971550"/>
            <a:ext cx="7928049" cy="3764300"/>
          </a:xfrm>
          <a:prstGeom prst="rect">
            <a:avLst/>
          </a:prstGeom>
        </p:spPr>
      </p:pic>
    </p:spTree>
    <p:extLst>
      <p:ext uri="{BB962C8B-B14F-4D97-AF65-F5344CB8AC3E}">
        <p14:creationId xmlns:p14="http://schemas.microsoft.com/office/powerpoint/2010/main" val="20685308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12-17 at 11.16.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59" y="0"/>
            <a:ext cx="8951541" cy="5143500"/>
          </a:xfrm>
          <a:prstGeom prst="rect">
            <a:avLst/>
          </a:prstGeom>
        </p:spPr>
      </p:pic>
    </p:spTree>
    <p:extLst>
      <p:ext uri="{BB962C8B-B14F-4D97-AF65-F5344CB8AC3E}">
        <p14:creationId xmlns:p14="http://schemas.microsoft.com/office/powerpoint/2010/main" val="22997208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29641" y="114659"/>
            <a:ext cx="7952359" cy="585514"/>
          </a:xfrm>
        </p:spPr>
        <p:txBody>
          <a:bodyPr/>
          <a:lstStyle/>
          <a:p>
            <a:pPr algn="l"/>
            <a:r>
              <a:rPr lang="en-US" sz="2400" dirty="0" smtClean="0">
                <a:solidFill>
                  <a:srgbClr val="F5F5F5"/>
                </a:solidFill>
              </a:rPr>
              <a:t>Upgrade</a:t>
            </a:r>
            <a:endParaRPr lang="en-US" sz="2400" dirty="0">
              <a:solidFill>
                <a:srgbClr val="F5F5F5"/>
              </a:solidFill>
            </a:endParaRPr>
          </a:p>
        </p:txBody>
      </p:sp>
      <p:pic>
        <p:nvPicPr>
          <p:cNvPr id="34"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pic>
        <p:nvPicPr>
          <p:cNvPr id="2" name="Picture 1" descr="Screen Shot 2015-12-18 at 9.26.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93" y="783646"/>
            <a:ext cx="5835507" cy="3540704"/>
          </a:xfrm>
          <a:prstGeom prst="rect">
            <a:avLst/>
          </a:prstGeom>
        </p:spPr>
      </p:pic>
      <p:pic>
        <p:nvPicPr>
          <p:cNvPr id="7" name="Picture 6" descr="Screen Shot 2015-12-17 at 11.07.05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304773"/>
            <a:ext cx="4003429" cy="2858727"/>
          </a:xfrm>
          <a:prstGeom prst="rect">
            <a:avLst/>
          </a:prstGeom>
        </p:spPr>
      </p:pic>
      <p:sp>
        <p:nvSpPr>
          <p:cNvPr id="9" name="Oval 8"/>
          <p:cNvSpPr/>
          <p:nvPr/>
        </p:nvSpPr>
        <p:spPr>
          <a:xfrm>
            <a:off x="1600200" y="2583073"/>
            <a:ext cx="533400" cy="36967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639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42147" y="2275969"/>
            <a:ext cx="7059706" cy="601151"/>
          </a:xfrm>
        </p:spPr>
        <p:txBody>
          <a:bodyPr>
            <a:normAutofit/>
          </a:bodyPr>
          <a:lstStyle/>
          <a:p>
            <a:r>
              <a:rPr lang="en-US" dirty="0" smtClean="0"/>
              <a:t>CUSTOM SERVICES IN PCF</a:t>
            </a:r>
            <a:endParaRPr lang="en-US" dirty="0"/>
          </a:p>
        </p:txBody>
      </p:sp>
    </p:spTree>
    <p:extLst>
      <p:ext uri="{BB962C8B-B14F-4D97-AF65-F5344CB8AC3E}">
        <p14:creationId xmlns:p14="http://schemas.microsoft.com/office/powerpoint/2010/main" val="13615706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67582" y="114659"/>
            <a:ext cx="4942618" cy="585514"/>
          </a:xfrm>
        </p:spPr>
        <p:txBody>
          <a:bodyPr/>
          <a:lstStyle/>
          <a:p>
            <a:pPr algn="l"/>
            <a:r>
              <a:rPr lang="en-US" sz="2400" dirty="0" smtClean="0">
                <a:solidFill>
                  <a:srgbClr val="F5F5F5"/>
                </a:solidFill>
              </a:rPr>
              <a:t>3 options</a:t>
            </a:r>
            <a:endParaRPr lang="en-US" sz="2400" dirty="0">
              <a:solidFill>
                <a:srgbClr val="F5F5F5"/>
              </a:solidFill>
            </a:endParaRPr>
          </a:p>
        </p:txBody>
      </p:sp>
      <p:pic>
        <p:nvPicPr>
          <p:cNvPr id="34" name="Shape 306"/>
          <p:cNvPicPr preferRelativeResize="0"/>
          <p:nvPr/>
        </p:nvPicPr>
        <p:blipFill>
          <a:blip r:embed="rId3">
            <a:alphaModFix/>
          </a:blip>
          <a:stretch>
            <a:fillRect/>
          </a:stretch>
        </p:blipFill>
        <p:spPr>
          <a:xfrm>
            <a:off x="8540109" y="4907301"/>
            <a:ext cx="616849" cy="255249"/>
          </a:xfrm>
          <a:prstGeom prst="rect">
            <a:avLst/>
          </a:prstGeom>
          <a:noFill/>
          <a:ln>
            <a:noFill/>
          </a:ln>
        </p:spPr>
      </p:pic>
      <p:sp>
        <p:nvSpPr>
          <p:cNvPr id="46" name="Shape 295"/>
          <p:cNvSpPr txBox="1"/>
          <p:nvPr/>
        </p:nvSpPr>
        <p:spPr>
          <a:xfrm>
            <a:off x="594600" y="2536190"/>
            <a:ext cx="1817900" cy="807666"/>
          </a:xfrm>
          <a:prstGeom prst="rect">
            <a:avLst/>
          </a:prstGeom>
          <a:noFill/>
          <a:ln>
            <a:solidFill>
              <a:schemeClr val="accent1"/>
            </a:solidFill>
          </a:ln>
        </p:spPr>
        <p:txBody>
          <a:bodyPr lIns="91425" tIns="91425" rIns="91425" bIns="91425" anchor="ctr" anchorCtr="0">
            <a:noAutofit/>
          </a:bodyPr>
          <a:lstStyle/>
          <a:p>
            <a:pPr lvl="0" algn="ctr" rtl="0">
              <a:spcBef>
                <a:spcPts val="0"/>
              </a:spcBef>
              <a:buNone/>
            </a:pPr>
            <a:r>
              <a:rPr lang="en-US" sz="1400" b="1" dirty="0" smtClean="0">
                <a:solidFill>
                  <a:schemeClr val="bg1"/>
                </a:solidFill>
              </a:rPr>
              <a:t>Custom PCF Tile</a:t>
            </a:r>
            <a:endParaRPr lang="en" sz="1400" b="1" dirty="0">
              <a:solidFill>
                <a:schemeClr val="bg1"/>
              </a:solidFill>
            </a:endParaRPr>
          </a:p>
        </p:txBody>
      </p:sp>
      <p:sp>
        <p:nvSpPr>
          <p:cNvPr id="47" name="Shape 295"/>
          <p:cNvSpPr txBox="1"/>
          <p:nvPr/>
        </p:nvSpPr>
        <p:spPr>
          <a:xfrm>
            <a:off x="594600" y="4075774"/>
            <a:ext cx="1817900" cy="807666"/>
          </a:xfrm>
          <a:prstGeom prst="rect">
            <a:avLst/>
          </a:prstGeom>
          <a:noFill/>
          <a:ln>
            <a:solidFill>
              <a:schemeClr val="accent1"/>
            </a:solidFill>
          </a:ln>
        </p:spPr>
        <p:txBody>
          <a:bodyPr lIns="91425" tIns="91425" rIns="91425" bIns="91425" anchor="ctr" anchorCtr="0">
            <a:noAutofit/>
          </a:bodyPr>
          <a:lstStyle/>
          <a:p>
            <a:pPr lvl="0" algn="ctr" rtl="0">
              <a:spcBef>
                <a:spcPts val="0"/>
              </a:spcBef>
              <a:buNone/>
            </a:pPr>
            <a:r>
              <a:rPr lang="en-US" sz="1400" b="1" dirty="0" smtClean="0">
                <a:solidFill>
                  <a:schemeClr val="bg1"/>
                </a:solidFill>
              </a:rPr>
              <a:t>User-Provided</a:t>
            </a:r>
            <a:endParaRPr lang="en" sz="1400" b="1" dirty="0">
              <a:solidFill>
                <a:schemeClr val="bg1"/>
              </a:solidFill>
            </a:endParaRPr>
          </a:p>
        </p:txBody>
      </p:sp>
      <p:sp>
        <p:nvSpPr>
          <p:cNvPr id="48" name="Shape 295"/>
          <p:cNvSpPr txBox="1"/>
          <p:nvPr/>
        </p:nvSpPr>
        <p:spPr>
          <a:xfrm>
            <a:off x="594600" y="971550"/>
            <a:ext cx="1817900" cy="807666"/>
          </a:xfrm>
          <a:prstGeom prst="rect">
            <a:avLst/>
          </a:prstGeom>
          <a:noFill/>
          <a:ln>
            <a:solidFill>
              <a:schemeClr val="accent1"/>
            </a:solidFill>
          </a:ln>
        </p:spPr>
        <p:txBody>
          <a:bodyPr lIns="91425" tIns="91425" rIns="91425" bIns="91425" anchor="ctr" anchorCtr="0">
            <a:noAutofit/>
          </a:bodyPr>
          <a:lstStyle/>
          <a:p>
            <a:pPr lvl="0" algn="ctr" rtl="0">
              <a:spcBef>
                <a:spcPts val="0"/>
              </a:spcBef>
              <a:buNone/>
            </a:pPr>
            <a:r>
              <a:rPr lang="en-US" sz="1400" b="1" dirty="0" smtClean="0">
                <a:solidFill>
                  <a:schemeClr val="bg1"/>
                </a:solidFill>
              </a:rPr>
              <a:t>Service Broker</a:t>
            </a:r>
            <a:endParaRPr lang="en" sz="1400" b="1" dirty="0">
              <a:solidFill>
                <a:schemeClr val="bg1"/>
              </a:solidFill>
            </a:endParaRPr>
          </a:p>
        </p:txBody>
      </p:sp>
      <p:sp>
        <p:nvSpPr>
          <p:cNvPr id="50" name="TextBox 49"/>
          <p:cNvSpPr txBox="1"/>
          <p:nvPr/>
        </p:nvSpPr>
        <p:spPr>
          <a:xfrm>
            <a:off x="3347091" y="4019550"/>
            <a:ext cx="5111109" cy="830997"/>
          </a:xfrm>
          <a:prstGeom prst="rect">
            <a:avLst/>
          </a:prstGeom>
          <a:noFill/>
        </p:spPr>
        <p:txBody>
          <a:bodyPr wrap="square" rtlCol="0">
            <a:spAutoFit/>
          </a:bodyPr>
          <a:lstStyle/>
          <a:p>
            <a:pPr marL="171450" indent="-171450">
              <a:buFont typeface="Arial"/>
              <a:buChar char="•"/>
            </a:pPr>
            <a:r>
              <a:rPr lang="en-US" sz="1200" dirty="0" smtClean="0">
                <a:solidFill>
                  <a:schemeClr val="bg1"/>
                </a:solidFill>
              </a:rPr>
              <a:t>Service instance which have been provisioned outside of Cloud. Foundry.</a:t>
            </a:r>
          </a:p>
          <a:p>
            <a:pPr marL="171450" indent="-171450">
              <a:buFont typeface="Arial"/>
              <a:buChar char="•"/>
            </a:pPr>
            <a:r>
              <a:rPr lang="en-US" sz="1200" dirty="0" smtClean="0">
                <a:solidFill>
                  <a:schemeClr val="bg1"/>
                </a:solidFill>
              </a:rPr>
              <a:t>Behave like other service instances once created.</a:t>
            </a:r>
          </a:p>
          <a:p>
            <a:pPr marL="171450" indent="-171450">
              <a:buFont typeface="Arial"/>
              <a:buChar char="•"/>
            </a:pPr>
            <a:r>
              <a:rPr lang="en-US" sz="1200" dirty="0" smtClean="0">
                <a:solidFill>
                  <a:schemeClr val="bg1"/>
                </a:solidFill>
              </a:rPr>
              <a:t>Eliminate the need to hard code service instance endpoints.</a:t>
            </a:r>
            <a:endParaRPr lang="en-US" sz="1200" dirty="0">
              <a:solidFill>
                <a:schemeClr val="bg1"/>
              </a:solidFill>
            </a:endParaRPr>
          </a:p>
        </p:txBody>
      </p:sp>
      <p:sp>
        <p:nvSpPr>
          <p:cNvPr id="51" name="Left Bracket 50"/>
          <p:cNvSpPr/>
          <p:nvPr/>
        </p:nvSpPr>
        <p:spPr>
          <a:xfrm>
            <a:off x="3250518" y="2419350"/>
            <a:ext cx="222892" cy="1021587"/>
          </a:xfrm>
          <a:prstGeom prst="leftBracket">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Left Bracket 51"/>
          <p:cNvSpPr/>
          <p:nvPr/>
        </p:nvSpPr>
        <p:spPr>
          <a:xfrm>
            <a:off x="3241467" y="4019550"/>
            <a:ext cx="187533" cy="923985"/>
          </a:xfrm>
          <a:prstGeom prst="leftBracket">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TextBox 74"/>
          <p:cNvSpPr txBox="1"/>
          <p:nvPr/>
        </p:nvSpPr>
        <p:spPr>
          <a:xfrm>
            <a:off x="3487950" y="895350"/>
            <a:ext cx="5111109" cy="1200329"/>
          </a:xfrm>
          <a:prstGeom prst="rect">
            <a:avLst/>
          </a:prstGeom>
          <a:noFill/>
        </p:spPr>
        <p:txBody>
          <a:bodyPr wrap="square" rtlCol="0">
            <a:spAutoFit/>
          </a:bodyPr>
          <a:lstStyle/>
          <a:p>
            <a:pPr marL="171450" indent="-171450">
              <a:buFont typeface="Arial"/>
              <a:buChar char="•"/>
            </a:pPr>
            <a:r>
              <a:rPr lang="en-US" sz="1200" dirty="0" smtClean="0">
                <a:solidFill>
                  <a:schemeClr val="bg1"/>
                </a:solidFill>
              </a:rPr>
              <a:t>A simple </a:t>
            </a:r>
            <a:r>
              <a:rPr lang="en-US" sz="1200" dirty="0">
                <a:solidFill>
                  <a:schemeClr val="bg1"/>
                </a:solidFill>
              </a:rPr>
              <a:t>and consistent way to access services that may be running on top of Cloud Foundry, controlled by Cloud Foundry or running totally independently of Cloud Foundry</a:t>
            </a:r>
            <a:r>
              <a:rPr lang="en-US" sz="1200" dirty="0" smtClean="0">
                <a:solidFill>
                  <a:schemeClr val="bg1"/>
                </a:solidFill>
              </a:rPr>
              <a:t>.</a:t>
            </a:r>
          </a:p>
          <a:p>
            <a:pPr marL="171450" indent="-171450">
              <a:buFont typeface="Arial"/>
              <a:buChar char="•"/>
            </a:pPr>
            <a:r>
              <a:rPr lang="en-US" sz="1200" dirty="0" smtClean="0">
                <a:solidFill>
                  <a:schemeClr val="bg1"/>
                </a:solidFill>
              </a:rPr>
              <a:t>5 </a:t>
            </a:r>
            <a:r>
              <a:rPr lang="en-US" sz="1200" dirty="0" err="1">
                <a:solidFill>
                  <a:schemeClr val="bg1"/>
                </a:solidFill>
              </a:rPr>
              <a:t>RESTful</a:t>
            </a:r>
            <a:r>
              <a:rPr lang="en-US" sz="1200" dirty="0">
                <a:solidFill>
                  <a:schemeClr val="bg1"/>
                </a:solidFill>
              </a:rPr>
              <a:t> </a:t>
            </a:r>
            <a:r>
              <a:rPr lang="en-US" sz="1200" dirty="0" smtClean="0">
                <a:solidFill>
                  <a:schemeClr val="bg1"/>
                </a:solidFill>
              </a:rPr>
              <a:t>APIs</a:t>
            </a:r>
          </a:p>
          <a:p>
            <a:pPr marL="171450" indent="-171450">
              <a:buFont typeface="Arial"/>
              <a:buChar char="•"/>
            </a:pPr>
            <a:r>
              <a:rPr lang="en-US" sz="1200" dirty="0" smtClean="0">
                <a:solidFill>
                  <a:schemeClr val="bg1"/>
                </a:solidFill>
              </a:rPr>
              <a:t>Expose services in the marketplace</a:t>
            </a:r>
            <a:endParaRPr lang="en-US" sz="1200" dirty="0">
              <a:solidFill>
                <a:schemeClr val="bg1"/>
              </a:solidFill>
            </a:endParaRPr>
          </a:p>
          <a:p>
            <a:pPr marL="171450" indent="-171450">
              <a:buFont typeface="Arial"/>
              <a:buChar char="•"/>
            </a:pPr>
            <a:endParaRPr lang="en-US" sz="1200" dirty="0" smtClean="0">
              <a:solidFill>
                <a:schemeClr val="bg1"/>
              </a:solidFill>
            </a:endParaRPr>
          </a:p>
        </p:txBody>
      </p:sp>
      <p:sp>
        <p:nvSpPr>
          <p:cNvPr id="17" name="TextBox 16"/>
          <p:cNvSpPr txBox="1"/>
          <p:nvPr/>
        </p:nvSpPr>
        <p:spPr>
          <a:xfrm>
            <a:off x="3487950" y="2495550"/>
            <a:ext cx="5111109" cy="830997"/>
          </a:xfrm>
          <a:prstGeom prst="rect">
            <a:avLst/>
          </a:prstGeom>
          <a:noFill/>
        </p:spPr>
        <p:txBody>
          <a:bodyPr wrap="square" rtlCol="0">
            <a:spAutoFit/>
          </a:bodyPr>
          <a:lstStyle/>
          <a:p>
            <a:pPr marL="171450" indent="-171450">
              <a:buFont typeface="Arial"/>
              <a:buChar char="•"/>
            </a:pPr>
            <a:r>
              <a:rPr lang="en-US" sz="1200" dirty="0" smtClean="0">
                <a:solidFill>
                  <a:schemeClr val="bg1"/>
                </a:solidFill>
              </a:rPr>
              <a:t>Service </a:t>
            </a:r>
            <a:r>
              <a:rPr lang="en-US" sz="1200" dirty="0" smtClean="0">
                <a:solidFill>
                  <a:schemeClr val="bg1"/>
                </a:solidFill>
              </a:rPr>
              <a:t>instance </a:t>
            </a:r>
            <a:r>
              <a:rPr lang="en-US" sz="1200" dirty="0" smtClean="0">
                <a:solidFill>
                  <a:schemeClr val="bg1"/>
                </a:solidFill>
              </a:rPr>
              <a:t>managed inside Pivotal Cloud Foundry</a:t>
            </a:r>
            <a:r>
              <a:rPr lang="en-US" sz="1200" dirty="0" smtClean="0">
                <a:solidFill>
                  <a:schemeClr val="bg1"/>
                </a:solidFill>
              </a:rPr>
              <a:t>.</a:t>
            </a:r>
          </a:p>
          <a:p>
            <a:pPr marL="171450" indent="-171450">
              <a:buFont typeface="Arial"/>
              <a:buChar char="•"/>
            </a:pPr>
            <a:r>
              <a:rPr lang="en-US" sz="1200" dirty="0" smtClean="0">
                <a:solidFill>
                  <a:schemeClr val="bg1"/>
                </a:solidFill>
              </a:rPr>
              <a:t>Most of the time uses a Service Broker</a:t>
            </a:r>
            <a:r>
              <a:rPr lang="en-US" sz="1200" dirty="0" smtClean="0">
                <a:solidFill>
                  <a:schemeClr val="bg1"/>
                </a:solidFill>
              </a:rPr>
              <a:t>.</a:t>
            </a:r>
            <a:endParaRPr lang="en-US" sz="1200" dirty="0" smtClean="0">
              <a:solidFill>
                <a:schemeClr val="bg1"/>
              </a:solidFill>
            </a:endParaRPr>
          </a:p>
          <a:p>
            <a:pPr marL="171450" indent="-171450">
              <a:buFont typeface="Arial"/>
              <a:buChar char="•"/>
            </a:pPr>
            <a:r>
              <a:rPr lang="en-US" sz="1200" dirty="0" smtClean="0">
                <a:solidFill>
                  <a:schemeClr val="bg1"/>
                </a:solidFill>
              </a:rPr>
              <a:t>Enterprise grade services</a:t>
            </a:r>
            <a:r>
              <a:rPr lang="en-US" sz="1200" dirty="0" smtClean="0">
                <a:solidFill>
                  <a:schemeClr val="bg1"/>
                </a:solidFill>
              </a:rPr>
              <a:t>.</a:t>
            </a:r>
          </a:p>
          <a:p>
            <a:pPr marL="171450" indent="-171450">
              <a:buFont typeface="Arial"/>
              <a:buChar char="•"/>
            </a:pPr>
            <a:r>
              <a:rPr lang="en-US" sz="1200" dirty="0" smtClean="0">
                <a:solidFill>
                  <a:schemeClr val="bg1"/>
                </a:solidFill>
              </a:rPr>
              <a:t>Same experience as PCF Products</a:t>
            </a:r>
            <a:endParaRPr lang="en-US" sz="1200" dirty="0">
              <a:solidFill>
                <a:schemeClr val="bg1"/>
              </a:solidFill>
            </a:endParaRPr>
          </a:p>
        </p:txBody>
      </p:sp>
      <p:sp>
        <p:nvSpPr>
          <p:cNvPr id="18" name="Left Bracket 17"/>
          <p:cNvSpPr/>
          <p:nvPr/>
        </p:nvSpPr>
        <p:spPr>
          <a:xfrm>
            <a:off x="3200200" y="895350"/>
            <a:ext cx="146892" cy="990600"/>
          </a:xfrm>
          <a:prstGeom prst="leftBracket">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5032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95"/>
          <p:cNvSpPr txBox="1"/>
          <p:nvPr/>
        </p:nvSpPr>
        <p:spPr>
          <a:xfrm>
            <a:off x="131776" y="2555240"/>
            <a:ext cx="1163624" cy="549910"/>
          </a:xfrm>
          <a:prstGeom prst="rect">
            <a:avLst/>
          </a:prstGeom>
          <a:noFill/>
          <a:ln>
            <a:solidFill>
              <a:schemeClr val="accent1"/>
            </a:solidFill>
          </a:ln>
        </p:spPr>
        <p:txBody>
          <a:bodyPr lIns="91425" tIns="91425" rIns="91425" bIns="91425" anchor="ctr" anchorCtr="0">
            <a:noAutofit/>
          </a:bodyPr>
          <a:lstStyle/>
          <a:p>
            <a:pPr lvl="0" rtl="0">
              <a:spcBef>
                <a:spcPts val="0"/>
              </a:spcBef>
              <a:buNone/>
            </a:pPr>
            <a:r>
              <a:rPr lang="en-US" sz="1400" b="1" dirty="0" smtClean="0">
                <a:solidFill>
                  <a:schemeClr val="bg1"/>
                </a:solidFill>
              </a:rPr>
              <a:t>Service </a:t>
            </a:r>
            <a:r>
              <a:rPr lang="en-US" sz="1400" b="1" dirty="0" smtClean="0">
                <a:solidFill>
                  <a:schemeClr val="bg1"/>
                </a:solidFill>
              </a:rPr>
              <a:t>Broker</a:t>
            </a:r>
            <a:endParaRPr lang="en" sz="1400" b="1" dirty="0">
              <a:solidFill>
                <a:schemeClr val="bg1"/>
              </a:solidFill>
            </a:endParaRPr>
          </a:p>
        </p:txBody>
      </p:sp>
      <p:sp>
        <p:nvSpPr>
          <p:cNvPr id="11" name="Process 10"/>
          <p:cNvSpPr/>
          <p:nvPr/>
        </p:nvSpPr>
        <p:spPr>
          <a:xfrm>
            <a:off x="2743200" y="1205240"/>
            <a:ext cx="2971800" cy="909310"/>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lang="en-US" sz="1200" dirty="0" smtClean="0"/>
              <a:t>Integrating with externally hosted </a:t>
            </a:r>
            <a:r>
              <a:rPr lang="en-US" sz="1200" dirty="0" err="1" smtClean="0"/>
              <a:t>SaaS</a:t>
            </a:r>
            <a:r>
              <a:rPr lang="en-US" sz="1200" dirty="0" smtClean="0"/>
              <a:t> products.</a:t>
            </a:r>
          </a:p>
          <a:p>
            <a:pPr marL="171450" indent="-171450">
              <a:buFont typeface="Arial"/>
              <a:buChar char="•"/>
            </a:pPr>
            <a:r>
              <a:rPr lang="en-US" sz="1200" dirty="0" smtClean="0"/>
              <a:t>Integrating with on-premise but external to PCF (i.e. Legacy database)</a:t>
            </a:r>
            <a:endParaRPr lang="en-US" sz="1200" dirty="0"/>
          </a:p>
        </p:txBody>
      </p:sp>
      <p:sp>
        <p:nvSpPr>
          <p:cNvPr id="12" name="Process 11"/>
          <p:cNvSpPr/>
          <p:nvPr/>
        </p:nvSpPr>
        <p:spPr>
          <a:xfrm>
            <a:off x="2743200" y="2310140"/>
            <a:ext cx="2971800" cy="1023610"/>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lang="en-US" sz="1200" dirty="0" smtClean="0"/>
              <a:t>No on-premise deployable solution.</a:t>
            </a:r>
          </a:p>
          <a:p>
            <a:pPr marL="171450" indent="-171450">
              <a:buFont typeface="Arial"/>
              <a:buChar char="•"/>
            </a:pPr>
            <a:r>
              <a:rPr lang="en-US" sz="1200" dirty="0" smtClean="0"/>
              <a:t>Comprehensible/Reliable API</a:t>
            </a:r>
          </a:p>
          <a:p>
            <a:pPr marL="171450" indent="-171450">
              <a:buFont typeface="Arial"/>
              <a:buChar char="•"/>
            </a:pPr>
            <a:r>
              <a:rPr lang="en-US" sz="1200" dirty="0" smtClean="0"/>
              <a:t>Complex to automate with BOSH</a:t>
            </a:r>
          </a:p>
          <a:p>
            <a:endParaRPr lang="en-US" sz="1200" dirty="0"/>
          </a:p>
        </p:txBody>
      </p:sp>
      <p:sp>
        <p:nvSpPr>
          <p:cNvPr id="13" name="Process 12"/>
          <p:cNvSpPr/>
          <p:nvPr/>
        </p:nvSpPr>
        <p:spPr>
          <a:xfrm>
            <a:off x="2743200" y="3568554"/>
            <a:ext cx="2971800" cy="1212996"/>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lang="en-US" sz="1200" dirty="0" smtClean="0"/>
              <a:t>Service API</a:t>
            </a:r>
          </a:p>
          <a:p>
            <a:pPr marL="171450" indent="-171450">
              <a:buFont typeface="Arial"/>
              <a:buChar char="•"/>
            </a:pPr>
            <a:r>
              <a:rPr lang="en-US" sz="1200" dirty="0" smtClean="0"/>
              <a:t>Seamless Experience for developers</a:t>
            </a:r>
          </a:p>
          <a:p>
            <a:pPr marL="171450" indent="-171450">
              <a:buFont typeface="Arial"/>
              <a:buChar char="•"/>
            </a:pPr>
            <a:r>
              <a:rPr lang="en-US" sz="1200" dirty="0" smtClean="0"/>
              <a:t>Treated as a product (maintenance, support, etc.)</a:t>
            </a:r>
          </a:p>
          <a:p>
            <a:pPr marL="171450" indent="-171450">
              <a:buFont typeface="Arial"/>
              <a:buChar char="•"/>
            </a:pPr>
            <a:endParaRPr lang="en-US" sz="1200" dirty="0" smtClean="0"/>
          </a:p>
          <a:p>
            <a:pPr marL="171450" indent="-171450">
              <a:buFont typeface="Arial"/>
              <a:buChar char="•"/>
            </a:pPr>
            <a:endParaRPr lang="en-US" sz="1200" dirty="0"/>
          </a:p>
        </p:txBody>
      </p:sp>
      <p:sp>
        <p:nvSpPr>
          <p:cNvPr id="14" name="Or 13"/>
          <p:cNvSpPr/>
          <p:nvPr/>
        </p:nvSpPr>
        <p:spPr>
          <a:xfrm>
            <a:off x="1697025" y="2705194"/>
            <a:ext cx="237751" cy="247556"/>
          </a:xfrm>
          <a:prstGeom prst="flowChar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14" idx="0"/>
            <a:endCxn id="11" idx="1"/>
          </p:cNvCxnSpPr>
          <p:nvPr/>
        </p:nvCxnSpPr>
        <p:spPr>
          <a:xfrm rot="5400000" flipH="1" flipV="1">
            <a:off x="1756901" y="1718896"/>
            <a:ext cx="1045299" cy="92729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4" idx="4"/>
            <a:endCxn id="13" idx="1"/>
          </p:cNvCxnSpPr>
          <p:nvPr/>
        </p:nvCxnSpPr>
        <p:spPr>
          <a:xfrm rot="16200000" flipH="1">
            <a:off x="1668399" y="3100251"/>
            <a:ext cx="1222302" cy="92729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87649" y="1304151"/>
            <a:ext cx="937671" cy="276999"/>
          </a:xfrm>
          <a:prstGeom prst="rect">
            <a:avLst/>
          </a:prstGeom>
          <a:noFill/>
        </p:spPr>
        <p:txBody>
          <a:bodyPr wrap="square" rtlCol="0">
            <a:spAutoFit/>
          </a:bodyPr>
          <a:lstStyle/>
          <a:p>
            <a:pPr algn="ctr"/>
            <a:r>
              <a:rPr lang="en-US" sz="1200" dirty="0" smtClean="0">
                <a:solidFill>
                  <a:schemeClr val="bg1"/>
                </a:solidFill>
              </a:rPr>
              <a:t>Use-cases</a:t>
            </a:r>
            <a:endParaRPr lang="en-US" sz="1200" dirty="0">
              <a:solidFill>
                <a:schemeClr val="bg1"/>
              </a:solidFill>
            </a:endParaRPr>
          </a:p>
        </p:txBody>
      </p:sp>
      <p:sp>
        <p:nvSpPr>
          <p:cNvPr id="19" name="TextBox 18"/>
          <p:cNvSpPr txBox="1"/>
          <p:nvPr/>
        </p:nvSpPr>
        <p:spPr>
          <a:xfrm>
            <a:off x="1828800" y="3844300"/>
            <a:ext cx="937671" cy="276999"/>
          </a:xfrm>
          <a:prstGeom prst="rect">
            <a:avLst/>
          </a:prstGeom>
          <a:noFill/>
        </p:spPr>
        <p:txBody>
          <a:bodyPr wrap="square" rtlCol="0">
            <a:spAutoFit/>
          </a:bodyPr>
          <a:lstStyle/>
          <a:p>
            <a:pPr algn="ctr"/>
            <a:r>
              <a:rPr lang="en-US" sz="1200" dirty="0" smtClean="0">
                <a:solidFill>
                  <a:schemeClr val="bg1"/>
                </a:solidFill>
              </a:rPr>
              <a:t>Why</a:t>
            </a:r>
            <a:endParaRPr lang="en-US" sz="1200" dirty="0">
              <a:solidFill>
                <a:schemeClr val="bg1"/>
              </a:solidFill>
            </a:endParaRPr>
          </a:p>
        </p:txBody>
      </p:sp>
      <p:cxnSp>
        <p:nvCxnSpPr>
          <p:cNvPr id="35" name="Straight Arrow Connector 34"/>
          <p:cNvCxnSpPr>
            <a:stCxn id="14" idx="6"/>
            <a:endCxn id="12" idx="1"/>
          </p:cNvCxnSpPr>
          <p:nvPr/>
        </p:nvCxnSpPr>
        <p:spPr>
          <a:xfrm flipV="1">
            <a:off x="1934776" y="2821945"/>
            <a:ext cx="808424" cy="7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28800" y="2447151"/>
            <a:ext cx="937671" cy="276999"/>
          </a:xfrm>
          <a:prstGeom prst="rect">
            <a:avLst/>
          </a:prstGeom>
          <a:noFill/>
        </p:spPr>
        <p:txBody>
          <a:bodyPr wrap="square" rtlCol="0">
            <a:spAutoFit/>
          </a:bodyPr>
          <a:lstStyle/>
          <a:p>
            <a:pPr algn="ctr"/>
            <a:r>
              <a:rPr lang="en-US" sz="1200" dirty="0" smtClean="0">
                <a:solidFill>
                  <a:schemeClr val="bg1"/>
                </a:solidFill>
              </a:rPr>
              <a:t>When</a:t>
            </a:r>
            <a:endParaRPr lang="en-US" sz="1200" dirty="0">
              <a:solidFill>
                <a:schemeClr val="bg1"/>
              </a:solidFill>
            </a:endParaRPr>
          </a:p>
        </p:txBody>
      </p:sp>
      <p:sp>
        <p:nvSpPr>
          <p:cNvPr id="40" name="Rectangle 39"/>
          <p:cNvSpPr/>
          <p:nvPr/>
        </p:nvSpPr>
        <p:spPr>
          <a:xfrm>
            <a:off x="5943599" y="1151750"/>
            <a:ext cx="3048001" cy="3629799"/>
          </a:xfrm>
          <a:prstGeom prst="rect">
            <a:avLst/>
          </a:prstGeom>
          <a:noFill/>
          <a:ln w="63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5980594" y="1276350"/>
            <a:ext cx="2934806" cy="369332"/>
          </a:xfrm>
          <a:prstGeom prst="rect">
            <a:avLst/>
          </a:prstGeom>
          <a:noFill/>
        </p:spPr>
        <p:txBody>
          <a:bodyPr wrap="square" rtlCol="0">
            <a:spAutoFit/>
          </a:bodyPr>
          <a:lstStyle/>
          <a:p>
            <a:pPr algn="ctr"/>
            <a:r>
              <a:rPr lang="en-US" dirty="0" smtClean="0">
                <a:solidFill>
                  <a:schemeClr val="accent3"/>
                </a:solidFill>
              </a:rPr>
              <a:t>Official Service Brokers</a:t>
            </a:r>
            <a:endParaRPr lang="en-US" dirty="0">
              <a:solidFill>
                <a:schemeClr val="accent3"/>
              </a:solidFill>
            </a:endParaRPr>
          </a:p>
        </p:txBody>
      </p:sp>
      <p:sp>
        <p:nvSpPr>
          <p:cNvPr id="42" name="Rectangle 41"/>
          <p:cNvSpPr/>
          <p:nvPr/>
        </p:nvSpPr>
        <p:spPr>
          <a:xfrm>
            <a:off x="6172200" y="1708487"/>
            <a:ext cx="2362200" cy="1015663"/>
          </a:xfrm>
          <a:prstGeom prst="rect">
            <a:avLst/>
          </a:prstGeom>
        </p:spPr>
        <p:txBody>
          <a:bodyPr wrap="square">
            <a:spAutoFit/>
          </a:bodyPr>
          <a:lstStyle/>
          <a:p>
            <a:pPr marL="342900" indent="-342900">
              <a:buFont typeface="+mj-lt"/>
              <a:buAutoNum type="arabicPeriod"/>
            </a:pPr>
            <a:r>
              <a:rPr lang="en-US" sz="1200" dirty="0" smtClean="0">
                <a:solidFill>
                  <a:srgbClr val="FFFFFF"/>
                </a:solidFill>
              </a:rPr>
              <a:t>App Direct</a:t>
            </a:r>
            <a:endParaRPr lang="en-US" sz="1200" dirty="0">
              <a:solidFill>
                <a:srgbClr val="FFFFFF"/>
              </a:solidFill>
            </a:endParaRPr>
          </a:p>
          <a:p>
            <a:pPr marL="342900" indent="-342900">
              <a:buFont typeface="+mj-lt"/>
              <a:buAutoNum type="arabicPeriod"/>
            </a:pPr>
            <a:r>
              <a:rPr lang="en-US" sz="1200" dirty="0">
                <a:solidFill>
                  <a:srgbClr val="FFFFFF"/>
                </a:solidFill>
              </a:rPr>
              <a:t>External </a:t>
            </a:r>
            <a:r>
              <a:rPr lang="en-US" sz="1200" dirty="0" err="1">
                <a:solidFill>
                  <a:srgbClr val="FFFFFF"/>
                </a:solidFill>
              </a:rPr>
              <a:t>PostGres</a:t>
            </a:r>
            <a:endParaRPr lang="en-US" sz="1200" dirty="0">
              <a:solidFill>
                <a:srgbClr val="FFFFFF"/>
              </a:solidFill>
            </a:endParaRPr>
          </a:p>
          <a:p>
            <a:pPr marL="342900" indent="-342900">
              <a:buFont typeface="+mj-lt"/>
              <a:buAutoNum type="arabicPeriod"/>
            </a:pPr>
            <a:r>
              <a:rPr lang="en-US" sz="1200" dirty="0">
                <a:solidFill>
                  <a:srgbClr val="FFFFFF"/>
                </a:solidFill>
              </a:rPr>
              <a:t>External Oracle</a:t>
            </a:r>
          </a:p>
          <a:p>
            <a:pPr marL="342900" indent="-342900">
              <a:buFont typeface="+mj-lt"/>
              <a:buAutoNum type="arabicPeriod"/>
            </a:pPr>
            <a:r>
              <a:rPr lang="en-US" sz="1200" dirty="0">
                <a:solidFill>
                  <a:srgbClr val="FFFFFF"/>
                </a:solidFill>
              </a:rPr>
              <a:t>External MS-SQL</a:t>
            </a:r>
          </a:p>
          <a:p>
            <a:pPr marL="342900" indent="-342900">
              <a:buFont typeface="+mj-lt"/>
              <a:buAutoNum type="arabicPeriod"/>
            </a:pPr>
            <a:r>
              <a:rPr lang="en-US" sz="1200" dirty="0">
                <a:solidFill>
                  <a:srgbClr val="FFFFFF"/>
                </a:solidFill>
              </a:rPr>
              <a:t>External </a:t>
            </a:r>
            <a:r>
              <a:rPr lang="en-US" sz="1200" dirty="0" smtClean="0">
                <a:solidFill>
                  <a:srgbClr val="FFFFFF"/>
                </a:solidFill>
              </a:rPr>
              <a:t>RDS, SQS</a:t>
            </a:r>
            <a:endParaRPr lang="en-US" sz="1200" dirty="0">
              <a:solidFill>
                <a:srgbClr val="FFFFFF"/>
              </a:solidFill>
            </a:endParaRPr>
          </a:p>
        </p:txBody>
      </p:sp>
      <p:sp>
        <p:nvSpPr>
          <p:cNvPr id="46" name="TextBox 45"/>
          <p:cNvSpPr txBox="1"/>
          <p:nvPr/>
        </p:nvSpPr>
        <p:spPr>
          <a:xfrm>
            <a:off x="1" y="3537287"/>
            <a:ext cx="1697024" cy="1015663"/>
          </a:xfrm>
          <a:prstGeom prst="rect">
            <a:avLst/>
          </a:prstGeom>
          <a:noFill/>
        </p:spPr>
        <p:txBody>
          <a:bodyPr wrap="square" rtlCol="0">
            <a:spAutoFit/>
          </a:bodyPr>
          <a:lstStyle/>
          <a:p>
            <a:pPr marL="171450" indent="-171450">
              <a:buFont typeface="Arial"/>
              <a:buChar char="•"/>
            </a:pPr>
            <a:r>
              <a:rPr lang="en-US" sz="1000" dirty="0" smtClean="0">
                <a:solidFill>
                  <a:schemeClr val="bg1"/>
                </a:solidFill>
              </a:rPr>
              <a:t>Write a service broker that is deployed to PCF (as a VM or the runtime)</a:t>
            </a:r>
          </a:p>
          <a:p>
            <a:pPr marL="171450" indent="-171450">
              <a:buFont typeface="Arial"/>
              <a:buChar char="•"/>
            </a:pPr>
            <a:r>
              <a:rPr lang="en-US" sz="1000" dirty="0" smtClean="0">
                <a:solidFill>
                  <a:schemeClr val="bg1"/>
                </a:solidFill>
              </a:rPr>
              <a:t>Integrate with the external service</a:t>
            </a:r>
            <a:endParaRPr lang="en-US" sz="1000" dirty="0">
              <a:solidFill>
                <a:schemeClr val="bg1"/>
              </a:solidFill>
            </a:endParaRPr>
          </a:p>
        </p:txBody>
      </p:sp>
      <p:cxnSp>
        <p:nvCxnSpPr>
          <p:cNvPr id="47" name="Straight Arrow Connector 46"/>
          <p:cNvCxnSpPr>
            <a:stCxn id="8" idx="3"/>
            <a:endCxn id="14" idx="2"/>
          </p:cNvCxnSpPr>
          <p:nvPr/>
        </p:nvCxnSpPr>
        <p:spPr>
          <a:xfrm flipV="1">
            <a:off x="1295400" y="2828972"/>
            <a:ext cx="401625" cy="12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1"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pic>
        <p:nvPicPr>
          <p:cNvPr id="54" name="Picture 53" descr="aws_transpare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4463683"/>
            <a:ext cx="637540" cy="241667"/>
          </a:xfrm>
          <a:prstGeom prst="rect">
            <a:avLst/>
          </a:prstGeom>
        </p:spPr>
      </p:pic>
      <p:pic>
        <p:nvPicPr>
          <p:cNvPr id="55" name="Picture 54"/>
          <p:cNvPicPr>
            <a:picLocks noChangeAspect="1"/>
          </p:cNvPicPr>
          <p:nvPr/>
        </p:nvPicPr>
        <p:blipFill>
          <a:blip r:embed="rId5"/>
          <a:stretch>
            <a:fillRect/>
          </a:stretch>
        </p:blipFill>
        <p:spPr>
          <a:xfrm>
            <a:off x="8001000" y="3409950"/>
            <a:ext cx="925528" cy="971182"/>
          </a:xfrm>
          <a:prstGeom prst="rect">
            <a:avLst/>
          </a:prstGeom>
        </p:spPr>
      </p:pic>
      <p:pic>
        <p:nvPicPr>
          <p:cNvPr id="58" name="Picture 57"/>
          <p:cNvPicPr>
            <a:picLocks noChangeAspect="1"/>
          </p:cNvPicPr>
          <p:nvPr/>
        </p:nvPicPr>
        <p:blipFill rotWithShape="1">
          <a:blip r:embed="rId6"/>
          <a:srcRect t="40196" b="17329"/>
          <a:stretch/>
        </p:blipFill>
        <p:spPr>
          <a:xfrm>
            <a:off x="6172200" y="3529341"/>
            <a:ext cx="974716" cy="414009"/>
          </a:xfrm>
          <a:prstGeom prst="rect">
            <a:avLst/>
          </a:prstGeom>
        </p:spPr>
      </p:pic>
      <p:pic>
        <p:nvPicPr>
          <p:cNvPr id="59" name="Picture 58"/>
          <p:cNvPicPr>
            <a:picLocks noChangeAspect="1"/>
          </p:cNvPicPr>
          <p:nvPr/>
        </p:nvPicPr>
        <p:blipFill>
          <a:blip r:embed="rId7"/>
          <a:stretch>
            <a:fillRect/>
          </a:stretch>
        </p:blipFill>
        <p:spPr>
          <a:xfrm>
            <a:off x="6248400" y="4019550"/>
            <a:ext cx="1687383" cy="361582"/>
          </a:xfrm>
          <a:prstGeom prst="rect">
            <a:avLst/>
          </a:prstGeom>
        </p:spPr>
      </p:pic>
      <p:pic>
        <p:nvPicPr>
          <p:cNvPr id="60" name="Picture 59"/>
          <p:cNvPicPr>
            <a:picLocks noChangeAspect="1"/>
          </p:cNvPicPr>
          <p:nvPr/>
        </p:nvPicPr>
        <p:blipFill>
          <a:blip r:embed="rId8"/>
          <a:stretch>
            <a:fillRect/>
          </a:stretch>
        </p:blipFill>
        <p:spPr>
          <a:xfrm>
            <a:off x="6632636" y="3115271"/>
            <a:ext cx="1673164" cy="449364"/>
          </a:xfrm>
          <a:prstGeom prst="rect">
            <a:avLst/>
          </a:prstGeom>
        </p:spPr>
      </p:pic>
      <p:cxnSp>
        <p:nvCxnSpPr>
          <p:cNvPr id="53"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6" name="Title 2"/>
          <p:cNvSpPr>
            <a:spLocks noGrp="1"/>
          </p:cNvSpPr>
          <p:nvPr>
            <p:ph type="title"/>
          </p:nvPr>
        </p:nvSpPr>
        <p:spPr>
          <a:xfrm>
            <a:off x="467582" y="114659"/>
            <a:ext cx="4942618" cy="585514"/>
          </a:xfrm>
        </p:spPr>
        <p:txBody>
          <a:bodyPr/>
          <a:lstStyle/>
          <a:p>
            <a:pPr algn="l"/>
            <a:r>
              <a:rPr lang="en-US" sz="2400" dirty="0" smtClean="0">
                <a:solidFill>
                  <a:srgbClr val="F5F5F5"/>
                </a:solidFill>
              </a:rPr>
              <a:t>Service broker</a:t>
            </a:r>
            <a:endParaRPr lang="en-US" sz="2400" dirty="0">
              <a:solidFill>
                <a:srgbClr val="F5F5F5"/>
              </a:solidFill>
            </a:endParaRPr>
          </a:p>
        </p:txBody>
      </p:sp>
      <p:sp>
        <p:nvSpPr>
          <p:cNvPr id="57" name="Rectangle 56"/>
          <p:cNvSpPr/>
          <p:nvPr/>
        </p:nvSpPr>
        <p:spPr>
          <a:xfrm>
            <a:off x="2725320" y="4840129"/>
            <a:ext cx="5580480" cy="369332"/>
          </a:xfrm>
          <a:prstGeom prst="rect">
            <a:avLst/>
          </a:prstGeom>
        </p:spPr>
        <p:txBody>
          <a:bodyPr wrap="square">
            <a:spAutoFit/>
          </a:bodyPr>
          <a:lstStyle/>
          <a:p>
            <a:r>
              <a:rPr lang="en-US" sz="900" dirty="0">
                <a:solidFill>
                  <a:srgbClr val="FFFFFF"/>
                </a:solidFill>
              </a:rPr>
              <a:t>Full instructions can be found here </a:t>
            </a:r>
            <a:r>
              <a:rPr lang="en-US" sz="900" dirty="0">
                <a:solidFill>
                  <a:srgbClr val="FFFFFF"/>
                </a:solidFill>
                <a:hlinkClick r:id="rId9"/>
              </a:rPr>
              <a:t>http://docs.pivotal.io/pivotalcf/services/</a:t>
            </a:r>
            <a:r>
              <a:rPr lang="en-US" sz="900" dirty="0" smtClean="0">
                <a:solidFill>
                  <a:srgbClr val="FFFFFF"/>
                </a:solidFill>
                <a:hlinkClick r:id="rId9"/>
              </a:rPr>
              <a:t>overview.html</a:t>
            </a:r>
            <a:endParaRPr lang="en-US" sz="900" dirty="0" smtClean="0">
              <a:solidFill>
                <a:srgbClr val="FFFFFF"/>
              </a:solidFill>
            </a:endParaRPr>
          </a:p>
          <a:p>
            <a:endParaRPr lang="en-US" sz="900" dirty="0" smtClean="0">
              <a:solidFill>
                <a:srgbClr val="FFFFFF"/>
              </a:solidFill>
            </a:endParaRPr>
          </a:p>
        </p:txBody>
      </p:sp>
    </p:spTree>
    <p:extLst>
      <p:ext uri="{BB962C8B-B14F-4D97-AF65-F5344CB8AC3E}">
        <p14:creationId xmlns:p14="http://schemas.microsoft.com/office/powerpoint/2010/main" val="30456526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67582" y="114659"/>
            <a:ext cx="4942618" cy="585514"/>
          </a:xfrm>
        </p:spPr>
        <p:txBody>
          <a:bodyPr/>
          <a:lstStyle/>
          <a:p>
            <a:pPr algn="l"/>
            <a:r>
              <a:rPr lang="en-US" sz="2400" dirty="0" smtClean="0">
                <a:solidFill>
                  <a:srgbClr val="F5F5F5"/>
                </a:solidFill>
              </a:rPr>
              <a:t>Service Broker API</a:t>
            </a:r>
            <a:endParaRPr lang="en-US" sz="2400" dirty="0">
              <a:solidFill>
                <a:srgbClr val="F5F5F5"/>
              </a:solidFill>
            </a:endParaRPr>
          </a:p>
        </p:txBody>
      </p:sp>
      <p:pic>
        <p:nvPicPr>
          <p:cNvPr id="34" name="Shape 306"/>
          <p:cNvPicPr preferRelativeResize="0"/>
          <p:nvPr/>
        </p:nvPicPr>
        <p:blipFill>
          <a:blip r:embed="rId3">
            <a:alphaModFix/>
          </a:blip>
          <a:stretch>
            <a:fillRect/>
          </a:stretch>
        </p:blipFill>
        <p:spPr>
          <a:xfrm>
            <a:off x="8540109" y="4907301"/>
            <a:ext cx="616849" cy="255249"/>
          </a:xfrm>
          <a:prstGeom prst="rect">
            <a:avLst/>
          </a:prstGeom>
          <a:noFill/>
          <a:ln>
            <a:noFill/>
          </a:ln>
        </p:spPr>
      </p:pic>
      <p:sp>
        <p:nvSpPr>
          <p:cNvPr id="14" name="Rectangle 13"/>
          <p:cNvSpPr/>
          <p:nvPr/>
        </p:nvSpPr>
        <p:spPr>
          <a:xfrm>
            <a:off x="594600" y="1504950"/>
            <a:ext cx="8092200" cy="2246769"/>
          </a:xfrm>
          <a:prstGeom prst="rect">
            <a:avLst/>
          </a:prstGeom>
        </p:spPr>
        <p:txBody>
          <a:bodyPr wrap="square">
            <a:spAutoFit/>
          </a:bodyPr>
          <a:lstStyle/>
          <a:p>
            <a:r>
              <a:rPr lang="en-US" sz="1400" b="1" dirty="0">
                <a:solidFill>
                  <a:schemeClr val="bg1"/>
                </a:solidFill>
              </a:rPr>
              <a:t>/v2/catalog </a:t>
            </a:r>
            <a:r>
              <a:rPr lang="en-US" sz="1400" dirty="0" smtClean="0">
                <a:solidFill>
                  <a:schemeClr val="accent4"/>
                </a:solidFill>
              </a:rPr>
              <a:t>[</a:t>
            </a:r>
            <a:r>
              <a:rPr lang="en-US" sz="1400" b="1" dirty="0">
                <a:solidFill>
                  <a:schemeClr val="accent4"/>
                </a:solidFill>
              </a:rPr>
              <a:t>GET</a:t>
            </a:r>
            <a:r>
              <a:rPr lang="en-US" sz="1400" dirty="0" smtClean="0">
                <a:solidFill>
                  <a:schemeClr val="accent4"/>
                </a:solidFill>
              </a:rPr>
              <a:t>]</a:t>
            </a:r>
            <a:endParaRPr lang="en-US" sz="1400" dirty="0">
              <a:solidFill>
                <a:schemeClr val="accent4"/>
              </a:solidFill>
            </a:endParaRPr>
          </a:p>
          <a:p>
            <a:endParaRPr lang="en-US" sz="1400" b="1" dirty="0" smtClean="0">
              <a:solidFill>
                <a:schemeClr val="bg1"/>
              </a:solidFill>
            </a:endParaRPr>
          </a:p>
          <a:p>
            <a:r>
              <a:rPr lang="en-US" sz="1400" b="1" dirty="0" smtClean="0">
                <a:solidFill>
                  <a:schemeClr val="bg1"/>
                </a:solidFill>
              </a:rPr>
              <a:t>/</a:t>
            </a:r>
            <a:r>
              <a:rPr lang="en-US" sz="1400" b="1" dirty="0">
                <a:solidFill>
                  <a:schemeClr val="bg1"/>
                </a:solidFill>
              </a:rPr>
              <a:t>v2/service_instances/:id </a:t>
            </a:r>
            <a:r>
              <a:rPr lang="en-US" sz="1400" dirty="0" smtClean="0">
                <a:solidFill>
                  <a:srgbClr val="1A6FB7"/>
                </a:solidFill>
              </a:rPr>
              <a:t>[</a:t>
            </a:r>
            <a:r>
              <a:rPr lang="en-US" sz="1400" b="1" dirty="0">
                <a:solidFill>
                  <a:srgbClr val="1A6FB7"/>
                </a:solidFill>
              </a:rPr>
              <a:t>PUT</a:t>
            </a:r>
            <a:r>
              <a:rPr lang="en-US" sz="1400" dirty="0">
                <a:solidFill>
                  <a:srgbClr val="1A6FB7"/>
                </a:solidFill>
              </a:rPr>
              <a:t>] </a:t>
            </a:r>
          </a:p>
          <a:p>
            <a:endParaRPr lang="en-US" sz="1400" dirty="0">
              <a:solidFill>
                <a:schemeClr val="bg1"/>
              </a:solidFill>
            </a:endParaRPr>
          </a:p>
          <a:p>
            <a:r>
              <a:rPr lang="en-US" sz="1400" b="1" dirty="0">
                <a:solidFill>
                  <a:schemeClr val="bg1"/>
                </a:solidFill>
              </a:rPr>
              <a:t>/v2/service_instances/:instance_id/service_bindings/:id </a:t>
            </a:r>
            <a:r>
              <a:rPr lang="en-US" sz="1400" dirty="0">
                <a:solidFill>
                  <a:schemeClr val="accent4"/>
                </a:solidFill>
              </a:rPr>
              <a:t>[</a:t>
            </a:r>
            <a:r>
              <a:rPr lang="en-US" sz="1400" b="1" dirty="0">
                <a:solidFill>
                  <a:schemeClr val="accent4"/>
                </a:solidFill>
              </a:rPr>
              <a:t>PUT</a:t>
            </a:r>
            <a:r>
              <a:rPr lang="en-US" sz="1400" dirty="0">
                <a:solidFill>
                  <a:schemeClr val="accent4"/>
                </a:solidFill>
              </a:rPr>
              <a:t>] </a:t>
            </a:r>
          </a:p>
          <a:p>
            <a:endParaRPr lang="en-US" sz="1400" dirty="0">
              <a:solidFill>
                <a:schemeClr val="bg1"/>
              </a:solidFill>
            </a:endParaRPr>
          </a:p>
          <a:p>
            <a:r>
              <a:rPr lang="en-US" sz="1400" b="1" dirty="0">
                <a:solidFill>
                  <a:schemeClr val="bg1"/>
                </a:solidFill>
              </a:rPr>
              <a:t>/v2/service_instances/:instance_id/service_bindings/:id </a:t>
            </a:r>
            <a:r>
              <a:rPr lang="en-US" sz="1400" dirty="0">
                <a:solidFill>
                  <a:srgbClr val="1A6FB7"/>
                </a:solidFill>
              </a:rPr>
              <a:t>[</a:t>
            </a:r>
            <a:r>
              <a:rPr lang="en-US" sz="1400" b="1" dirty="0">
                <a:solidFill>
                  <a:srgbClr val="1A6FB7"/>
                </a:solidFill>
              </a:rPr>
              <a:t>DELETE</a:t>
            </a:r>
            <a:r>
              <a:rPr lang="en-US" sz="1400" dirty="0">
                <a:solidFill>
                  <a:schemeClr val="bg1"/>
                </a:solidFill>
              </a:rPr>
              <a:t>] </a:t>
            </a:r>
            <a:endParaRPr lang="en-US" sz="1400" dirty="0" smtClean="0">
              <a:solidFill>
                <a:schemeClr val="bg1"/>
              </a:solidFill>
            </a:endParaRPr>
          </a:p>
          <a:p>
            <a:endParaRPr lang="en-US" sz="1400" dirty="0">
              <a:solidFill>
                <a:schemeClr val="bg1"/>
              </a:solidFill>
            </a:endParaRPr>
          </a:p>
          <a:p>
            <a:r>
              <a:rPr lang="en-US" sz="1400" b="1" dirty="0">
                <a:solidFill>
                  <a:schemeClr val="bg1"/>
                </a:solidFill>
              </a:rPr>
              <a:t>/v2/service_instances/:id </a:t>
            </a:r>
            <a:r>
              <a:rPr lang="en-US" sz="1400" dirty="0">
                <a:solidFill>
                  <a:srgbClr val="1A6FB7"/>
                </a:solidFill>
              </a:rPr>
              <a:t>[</a:t>
            </a:r>
            <a:r>
              <a:rPr lang="en-US" sz="1400" b="1" dirty="0">
                <a:solidFill>
                  <a:srgbClr val="1A6FB7"/>
                </a:solidFill>
              </a:rPr>
              <a:t>DELETE</a:t>
            </a:r>
            <a:r>
              <a:rPr lang="en-US" sz="1400" dirty="0">
                <a:solidFill>
                  <a:srgbClr val="1A6FB7"/>
                </a:solidFill>
              </a:rPr>
              <a:t>] </a:t>
            </a:r>
          </a:p>
          <a:p>
            <a:endParaRPr lang="en-US" sz="1400" dirty="0">
              <a:solidFill>
                <a:schemeClr val="bg1"/>
              </a:solidFill>
            </a:endParaRPr>
          </a:p>
        </p:txBody>
      </p:sp>
    </p:spTree>
    <p:extLst>
      <p:ext uri="{BB962C8B-B14F-4D97-AF65-F5344CB8AC3E}">
        <p14:creationId xmlns:p14="http://schemas.microsoft.com/office/powerpoint/2010/main" val="27442697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cxnSp>
        <p:nvCxnSpPr>
          <p:cNvPr id="53"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6" name="Title 2"/>
          <p:cNvSpPr>
            <a:spLocks noGrp="1"/>
          </p:cNvSpPr>
          <p:nvPr>
            <p:ph type="title"/>
          </p:nvPr>
        </p:nvSpPr>
        <p:spPr>
          <a:xfrm>
            <a:off x="467582" y="114659"/>
            <a:ext cx="6619018" cy="585514"/>
          </a:xfrm>
        </p:spPr>
        <p:txBody>
          <a:bodyPr/>
          <a:lstStyle/>
          <a:p>
            <a:pPr algn="l"/>
            <a:r>
              <a:rPr lang="en-US" sz="2400" dirty="0" smtClean="0">
                <a:solidFill>
                  <a:srgbClr val="F5F5F5"/>
                </a:solidFill>
              </a:rPr>
              <a:t>Service broker Deployment &amp; Registration</a:t>
            </a:r>
            <a:endParaRPr lang="en-US" sz="2400" dirty="0">
              <a:solidFill>
                <a:srgbClr val="F5F5F5"/>
              </a:solidFill>
            </a:endParaRPr>
          </a:p>
        </p:txBody>
      </p:sp>
      <p:sp>
        <p:nvSpPr>
          <p:cNvPr id="57" name="Rectangle 56"/>
          <p:cNvSpPr/>
          <p:nvPr/>
        </p:nvSpPr>
        <p:spPr>
          <a:xfrm>
            <a:off x="2209800" y="4840129"/>
            <a:ext cx="6096000" cy="230832"/>
          </a:xfrm>
          <a:prstGeom prst="rect">
            <a:avLst/>
          </a:prstGeom>
        </p:spPr>
        <p:txBody>
          <a:bodyPr wrap="square">
            <a:spAutoFit/>
          </a:bodyPr>
          <a:lstStyle/>
          <a:p>
            <a:r>
              <a:rPr lang="en-US" sz="900" dirty="0">
                <a:solidFill>
                  <a:srgbClr val="FFFFFF"/>
                </a:solidFill>
              </a:rPr>
              <a:t>Full instructions can be found here </a:t>
            </a:r>
            <a:r>
              <a:rPr lang="en-US" sz="900" dirty="0">
                <a:solidFill>
                  <a:srgbClr val="FFFFFF"/>
                </a:solidFill>
                <a:hlinkClick r:id="rId4"/>
              </a:rPr>
              <a:t>http://docs.pivotal.io/pivotalcf/services/managing-service-</a:t>
            </a:r>
            <a:r>
              <a:rPr lang="en-US" sz="900" dirty="0" smtClean="0">
                <a:solidFill>
                  <a:srgbClr val="FFFFFF"/>
                </a:solidFill>
                <a:hlinkClick r:id="rId4"/>
              </a:rPr>
              <a:t>brokers.html</a:t>
            </a:r>
            <a:endParaRPr lang="en-US" sz="900" dirty="0" smtClean="0">
              <a:solidFill>
                <a:srgbClr val="FFFFFF"/>
              </a:solidFill>
            </a:endParaRPr>
          </a:p>
        </p:txBody>
      </p:sp>
      <p:sp>
        <p:nvSpPr>
          <p:cNvPr id="29" name="Shape 497"/>
          <p:cNvSpPr>
            <a:spLocks noGrp="1"/>
          </p:cNvSpPr>
          <p:nvPr>
            <p:ph type="body" idx="4294967295"/>
          </p:nvPr>
        </p:nvSpPr>
        <p:spPr>
          <a:xfrm>
            <a:off x="4724400" y="1453246"/>
            <a:ext cx="3748086" cy="3328304"/>
          </a:xfrm>
          <a:prstGeom prst="rect">
            <a:avLst/>
          </a:prstGeom>
        </p:spPr>
        <p:txBody>
          <a:bodyPr>
            <a:noAutofit/>
          </a:bodyPr>
          <a:lstStyle/>
          <a:p>
            <a:pPr marL="171450" lvl="0" indent="-171450">
              <a:defRPr sz="1800">
                <a:solidFill>
                  <a:srgbClr val="000000"/>
                </a:solidFill>
                <a:uFillTx/>
              </a:defRPr>
            </a:pPr>
            <a:r>
              <a:rPr sz="1200" dirty="0">
                <a:solidFill>
                  <a:srgbClr val="FFFFFF"/>
                </a:solidFill>
                <a:uFill>
                  <a:solidFill>
                    <a:srgbClr val="4D4D4D"/>
                  </a:solidFill>
                </a:uFill>
              </a:rPr>
              <a:t>Make the service broker known to the Cloud </a:t>
            </a:r>
            <a:r>
              <a:rPr sz="1200" dirty="0" smtClean="0">
                <a:solidFill>
                  <a:srgbClr val="FFFFFF"/>
                </a:solidFill>
                <a:uFill>
                  <a:solidFill>
                    <a:srgbClr val="4D4D4D"/>
                  </a:solidFill>
                </a:uFill>
              </a:rPr>
              <a:t>Controller</a:t>
            </a:r>
            <a:endParaRPr sz="1200" dirty="0">
              <a:solidFill>
                <a:srgbClr val="FFFFFF"/>
              </a:solidFill>
              <a:uFill>
                <a:solidFill>
                  <a:srgbClr val="4D4D4D"/>
                </a:solidFill>
              </a:uFill>
            </a:endParaRPr>
          </a:p>
          <a:p>
            <a:pPr marL="657225" lvl="1" indent="-200025">
              <a:spcBef>
                <a:spcPts val="300"/>
              </a:spcBef>
              <a:buFont typeface="Verdana"/>
              <a:defRPr sz="1800">
                <a:solidFill>
                  <a:srgbClr val="000000"/>
                </a:solidFill>
                <a:uFillTx/>
              </a:defRPr>
            </a:pPr>
            <a:r>
              <a:rPr sz="1200" i="1" dirty="0">
                <a:solidFill>
                  <a:srgbClr val="FFFFFF"/>
                </a:solidFill>
                <a:uFill>
                  <a:solidFill>
                    <a:srgbClr val="4D4D4D"/>
                  </a:solidFill>
                </a:uFill>
              </a:rPr>
              <a:t>cf create service-broker &lt;broker name&gt; &lt;username&gt; &lt;password&gt; &lt;broker base URI&gt;</a:t>
            </a:r>
            <a:endParaRPr sz="1200" dirty="0">
              <a:solidFill>
                <a:srgbClr val="FFFFFF"/>
              </a:solidFill>
              <a:uFill>
                <a:solidFill>
                  <a:srgbClr val="4D4D4D"/>
                </a:solidFill>
              </a:uFill>
            </a:endParaRPr>
          </a:p>
          <a:p>
            <a:pPr marL="657225" lvl="1" indent="-200025">
              <a:spcBef>
                <a:spcPts val="300"/>
              </a:spcBef>
              <a:buFont typeface="Verdana"/>
              <a:defRPr sz="1800">
                <a:solidFill>
                  <a:srgbClr val="000000"/>
                </a:solidFill>
                <a:uFillTx/>
              </a:defRPr>
            </a:pPr>
            <a:r>
              <a:rPr sz="1200" dirty="0">
                <a:solidFill>
                  <a:srgbClr val="FFFFFF"/>
                </a:solidFill>
                <a:uFill>
                  <a:solidFill>
                    <a:srgbClr val="4D4D4D"/>
                  </a:solidFill>
                </a:uFill>
              </a:rPr>
              <a:t>Broker should ONLY allow access to those requestors it shared its credential with (Basic Auth</a:t>
            </a:r>
            <a:r>
              <a:rPr sz="1200" dirty="0" smtClean="0">
                <a:solidFill>
                  <a:srgbClr val="FFFFFF"/>
                </a:solidFill>
                <a:uFill>
                  <a:solidFill>
                    <a:srgbClr val="4D4D4D"/>
                  </a:solidFill>
                </a:uFill>
              </a:rPr>
              <a:t>)</a:t>
            </a:r>
            <a:endParaRPr lang="en-US" sz="1200" dirty="0" smtClean="0">
              <a:solidFill>
                <a:srgbClr val="FFFFFF"/>
              </a:solidFill>
              <a:uFill>
                <a:solidFill>
                  <a:srgbClr val="4D4D4D"/>
                </a:solidFill>
              </a:uFill>
            </a:endParaRPr>
          </a:p>
          <a:p>
            <a:pPr marL="457200" lvl="1" indent="0">
              <a:spcBef>
                <a:spcPts val="300"/>
              </a:spcBef>
              <a:buNone/>
              <a:defRPr sz="1800">
                <a:solidFill>
                  <a:srgbClr val="000000"/>
                </a:solidFill>
                <a:uFillTx/>
              </a:defRPr>
            </a:pPr>
            <a:endParaRPr sz="1200" dirty="0">
              <a:solidFill>
                <a:srgbClr val="FFFFFF"/>
              </a:solidFill>
              <a:uFill>
                <a:solidFill>
                  <a:srgbClr val="4D4D4D"/>
                </a:solidFill>
              </a:uFill>
            </a:endParaRPr>
          </a:p>
          <a:p>
            <a:pPr marL="171450" lvl="0" indent="-171450">
              <a:defRPr sz="1800">
                <a:solidFill>
                  <a:srgbClr val="000000"/>
                </a:solidFill>
                <a:uFillTx/>
              </a:defRPr>
            </a:pPr>
            <a:r>
              <a:rPr sz="1200" dirty="0" smtClean="0">
                <a:solidFill>
                  <a:srgbClr val="FFFFFF"/>
                </a:solidFill>
                <a:uFill>
                  <a:solidFill>
                    <a:srgbClr val="4D4D4D"/>
                  </a:solidFill>
                </a:uFill>
              </a:rPr>
              <a:t>Make </a:t>
            </a:r>
            <a:r>
              <a:rPr sz="1200" dirty="0">
                <a:solidFill>
                  <a:srgbClr val="FFFFFF"/>
                </a:solidFill>
                <a:uFill>
                  <a:solidFill>
                    <a:srgbClr val="4D4D4D"/>
                  </a:solidFill>
                </a:uFill>
              </a:rPr>
              <a:t>‘plans’ accessible to users in a specific org/space</a:t>
            </a:r>
          </a:p>
          <a:p>
            <a:pPr marL="657225" lvl="1" indent="-200025">
              <a:spcBef>
                <a:spcPts val="300"/>
              </a:spcBef>
              <a:buFont typeface="Verdana"/>
              <a:buChar char="–"/>
              <a:defRPr sz="1800">
                <a:solidFill>
                  <a:srgbClr val="000000"/>
                </a:solidFill>
                <a:uFillTx/>
              </a:defRPr>
            </a:pPr>
            <a:r>
              <a:rPr lang="en-US" sz="1200" i="1" dirty="0" err="1" smtClean="0">
                <a:solidFill>
                  <a:srgbClr val="FFFFFF"/>
                </a:solidFill>
                <a:uFill>
                  <a:solidFill>
                    <a:srgbClr val="4D4D4D"/>
                  </a:solidFill>
                </a:uFill>
              </a:rPr>
              <a:t>cf</a:t>
            </a:r>
            <a:r>
              <a:rPr lang="en-US" sz="1200" i="1" dirty="0" smtClean="0">
                <a:solidFill>
                  <a:srgbClr val="FFFFFF"/>
                </a:solidFill>
                <a:uFill>
                  <a:solidFill>
                    <a:srgbClr val="4D4D4D"/>
                  </a:solidFill>
                </a:uFill>
              </a:rPr>
              <a:t> enable-service-access SERVICE [-p PLAN] [-o ORG]</a:t>
            </a:r>
            <a:endParaRPr lang="en-US" sz="1200" dirty="0" smtClean="0">
              <a:solidFill>
                <a:srgbClr val="FFFFFF"/>
              </a:solidFill>
              <a:uFill>
                <a:solidFill>
                  <a:srgbClr val="4D4D4D"/>
                </a:solidFill>
              </a:uFill>
            </a:endParaRPr>
          </a:p>
          <a:p>
            <a:pPr marL="0" indent="57150">
              <a:spcBef>
                <a:spcPts val="300"/>
              </a:spcBef>
              <a:buNone/>
              <a:defRPr sz="1800">
                <a:solidFill>
                  <a:srgbClr val="000000"/>
                </a:solidFill>
                <a:uFillTx/>
              </a:defRPr>
            </a:pPr>
            <a:endParaRPr lang="en-US" sz="1200" dirty="0">
              <a:solidFill>
                <a:srgbClr val="FFFFFF"/>
              </a:solidFill>
              <a:uFill>
                <a:solidFill>
                  <a:srgbClr val="4D4D4D"/>
                </a:solidFill>
              </a:uFill>
              <a:sym typeface="Avenir Next Demi Bold"/>
            </a:endParaRPr>
          </a:p>
          <a:p>
            <a:pPr marL="0" indent="57150">
              <a:spcBef>
                <a:spcPts val="300"/>
              </a:spcBef>
              <a:buNone/>
              <a:defRPr sz="1800">
                <a:solidFill>
                  <a:srgbClr val="000000"/>
                </a:solidFill>
                <a:uFillTx/>
              </a:defRPr>
            </a:pPr>
            <a:r>
              <a:rPr lang="en-US" sz="1200" i="1" dirty="0" smtClean="0">
                <a:solidFill>
                  <a:srgbClr val="FF6600"/>
                </a:solidFill>
                <a:uFill>
                  <a:solidFill>
                    <a:srgbClr val="4D4D4D"/>
                  </a:solidFill>
                </a:uFill>
                <a:latin typeface="Avenir Next Demi Bold"/>
                <a:ea typeface="Avenir Next Demi Bold"/>
                <a:cs typeface="Avenir Next Demi Bold"/>
                <a:sym typeface="Avenir Next Demi Bold"/>
              </a:rPr>
              <a:t>A</a:t>
            </a:r>
            <a:r>
              <a:rPr sz="1200" i="1" dirty="0" smtClean="0">
                <a:solidFill>
                  <a:srgbClr val="FF6600"/>
                </a:solidFill>
                <a:uFill>
                  <a:solidFill>
                    <a:srgbClr val="4D4D4D"/>
                  </a:solidFill>
                </a:uFill>
                <a:latin typeface="Avenir Next Demi Bold"/>
                <a:ea typeface="Avenir Next Demi Bold"/>
                <a:cs typeface="Avenir Next Demi Bold"/>
                <a:sym typeface="Avenir Next Demi Bold"/>
              </a:rPr>
              <a:t>dmin </a:t>
            </a:r>
            <a:r>
              <a:rPr sz="1200" i="1" dirty="0">
                <a:solidFill>
                  <a:srgbClr val="FF6600"/>
                </a:solidFill>
                <a:uFill>
                  <a:solidFill>
                    <a:srgbClr val="4D4D4D"/>
                  </a:solidFill>
                </a:uFill>
                <a:latin typeface="Avenir Next Demi Bold"/>
                <a:ea typeface="Avenir Next Demi Bold"/>
                <a:cs typeface="Avenir Next Demi Bold"/>
                <a:sym typeface="Avenir Next Demi Bold"/>
              </a:rPr>
              <a:t>creds/role </a:t>
            </a:r>
            <a:r>
              <a:rPr lang="en-US" sz="1200" i="1" dirty="0" smtClean="0">
                <a:solidFill>
                  <a:srgbClr val="FF6600"/>
                </a:solidFill>
                <a:uFill>
                  <a:solidFill>
                    <a:srgbClr val="4D4D4D"/>
                  </a:solidFill>
                </a:uFill>
                <a:latin typeface="Avenir Next Demi Bold"/>
                <a:ea typeface="Avenir Next Demi Bold"/>
                <a:cs typeface="Avenir Next Demi Bold"/>
                <a:sym typeface="Avenir Next Demi Bold"/>
              </a:rPr>
              <a:t>is required</a:t>
            </a:r>
            <a:endParaRPr sz="1200" i="1" dirty="0">
              <a:solidFill>
                <a:srgbClr val="FF6600"/>
              </a:solidFill>
              <a:uFill>
                <a:solidFill>
                  <a:srgbClr val="4D4D4D"/>
                </a:solidFill>
              </a:uFill>
              <a:latin typeface="Avenir Next Demi Bold"/>
              <a:ea typeface="Avenir Next Demi Bold"/>
              <a:cs typeface="Avenir Next Demi Bold"/>
              <a:sym typeface="Avenir Next Demi Bold"/>
            </a:endParaRPr>
          </a:p>
        </p:txBody>
      </p:sp>
      <p:sp>
        <p:nvSpPr>
          <p:cNvPr id="30" name="Shape 517"/>
          <p:cNvSpPr>
            <a:spLocks noGrp="1"/>
          </p:cNvSpPr>
          <p:nvPr>
            <p:ph type="body" idx="4294967295"/>
          </p:nvPr>
        </p:nvSpPr>
        <p:spPr>
          <a:xfrm>
            <a:off x="442914" y="1428749"/>
            <a:ext cx="4052886" cy="3429001"/>
          </a:xfrm>
          <a:prstGeom prst="rect">
            <a:avLst/>
          </a:prstGeom>
        </p:spPr>
        <p:txBody>
          <a:bodyPr>
            <a:normAutofit/>
          </a:bodyPr>
          <a:lstStyle/>
          <a:p>
            <a:pPr marL="166306" lvl="0" indent="-166306" defTabSz="886968">
              <a:spcBef>
                <a:spcPts val="1100"/>
              </a:spcBef>
              <a:defRPr sz="1800">
                <a:solidFill>
                  <a:srgbClr val="000000"/>
                </a:solidFill>
                <a:uFillTx/>
              </a:defRPr>
            </a:pPr>
            <a:r>
              <a:rPr sz="1200" dirty="0" smtClean="0">
                <a:solidFill>
                  <a:schemeClr val="bg2"/>
                </a:solidFill>
                <a:uFill>
                  <a:solidFill>
                    <a:srgbClr val="4D4D4D"/>
                  </a:solidFill>
                </a:uFill>
              </a:rPr>
              <a:t>Entire </a:t>
            </a:r>
            <a:r>
              <a:rPr sz="1200" dirty="0">
                <a:solidFill>
                  <a:schemeClr val="bg2"/>
                </a:solidFill>
                <a:uFill>
                  <a:solidFill>
                    <a:srgbClr val="4D4D4D"/>
                  </a:solidFill>
                </a:uFill>
              </a:rPr>
              <a:t>service (service backend + broker) packaged and deployed </a:t>
            </a:r>
            <a:r>
              <a:rPr sz="1200" dirty="0" smtClean="0">
                <a:solidFill>
                  <a:schemeClr val="bg2"/>
                </a:solidFill>
                <a:uFill>
                  <a:solidFill>
                    <a:srgbClr val="4D4D4D"/>
                  </a:solidFill>
                </a:uFill>
              </a:rPr>
              <a:t>by </a:t>
            </a:r>
            <a:r>
              <a:rPr sz="1200" dirty="0">
                <a:solidFill>
                  <a:schemeClr val="bg2"/>
                </a:solidFill>
                <a:uFill>
                  <a:solidFill>
                    <a:srgbClr val="4D4D4D"/>
                  </a:solidFill>
                </a:uFill>
              </a:rPr>
              <a:t>BOSH alongside Cloud Foundry, rest of the service deployed and maintained by other means</a:t>
            </a:r>
          </a:p>
          <a:p>
            <a:pPr marL="166306" lvl="0" indent="-166306" defTabSz="886968">
              <a:spcBef>
                <a:spcPts val="1100"/>
              </a:spcBef>
              <a:defRPr sz="1800">
                <a:solidFill>
                  <a:srgbClr val="000000"/>
                </a:solidFill>
                <a:uFillTx/>
              </a:defRPr>
            </a:pPr>
            <a:r>
              <a:rPr sz="1200" dirty="0">
                <a:solidFill>
                  <a:schemeClr val="bg2"/>
                </a:solidFill>
                <a:uFill>
                  <a:solidFill>
                    <a:srgbClr val="4D4D4D"/>
                  </a:solidFill>
                </a:uFill>
              </a:rPr>
              <a:t>Broker (and optionally service) pushed as an application to Cloud Foundry user space </a:t>
            </a:r>
            <a:r>
              <a:rPr sz="1200" dirty="0" smtClean="0">
                <a:solidFill>
                  <a:schemeClr val="bg2"/>
                </a:solidFill>
                <a:uFill>
                  <a:solidFill>
                    <a:srgbClr val="4D4D4D"/>
                  </a:solidFill>
                </a:uFill>
              </a:rPr>
              <a:t>Foundry</a:t>
            </a:r>
            <a:endParaRPr lang="en-US" sz="1200" dirty="0" smtClean="0">
              <a:solidFill>
                <a:schemeClr val="bg2"/>
              </a:solidFill>
              <a:uFill>
                <a:solidFill>
                  <a:srgbClr val="4D4D4D"/>
                </a:solidFill>
              </a:uFill>
            </a:endParaRPr>
          </a:p>
          <a:p>
            <a:pPr marL="166306" lvl="0" indent="-166306" defTabSz="886968">
              <a:spcBef>
                <a:spcPts val="1100"/>
              </a:spcBef>
              <a:defRPr sz="1800">
                <a:solidFill>
                  <a:srgbClr val="000000"/>
                </a:solidFill>
                <a:uFillTx/>
              </a:defRPr>
            </a:pPr>
            <a:r>
              <a:rPr sz="1200" dirty="0" smtClean="0">
                <a:solidFill>
                  <a:schemeClr val="bg2"/>
                </a:solidFill>
                <a:uFill>
                  <a:solidFill>
                    <a:srgbClr val="4D4D4D"/>
                  </a:solidFill>
                </a:uFill>
              </a:rPr>
              <a:t>Entire </a:t>
            </a:r>
            <a:r>
              <a:rPr sz="1200" dirty="0">
                <a:solidFill>
                  <a:schemeClr val="bg2"/>
                </a:solidFill>
                <a:uFill>
                  <a:solidFill>
                    <a:srgbClr val="4D4D4D"/>
                  </a:solidFill>
                </a:uFill>
              </a:rPr>
              <a:t>service, including broker, deployed and maintained outside of Cloud Foundry by other means</a:t>
            </a:r>
          </a:p>
        </p:txBody>
      </p:sp>
      <p:cxnSp>
        <p:nvCxnSpPr>
          <p:cNvPr id="31" name="Straight Connector 30"/>
          <p:cNvCxnSpPr/>
          <p:nvPr/>
        </p:nvCxnSpPr>
        <p:spPr>
          <a:xfrm>
            <a:off x="4648200" y="1165083"/>
            <a:ext cx="0" cy="346406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Text Placeholder 3"/>
          <p:cNvSpPr>
            <a:spLocks noGrp="1"/>
          </p:cNvSpPr>
          <p:nvPr>
            <p:ph type="body" sz="quarter" idx="10"/>
          </p:nvPr>
        </p:nvSpPr>
        <p:spPr>
          <a:xfrm>
            <a:off x="457200" y="895350"/>
            <a:ext cx="3114523" cy="481696"/>
          </a:xfrm>
        </p:spPr>
        <p:txBody>
          <a:bodyPr>
            <a:normAutofit fontScale="85000" lnSpcReduction="10000"/>
          </a:bodyPr>
          <a:lstStyle/>
          <a:p>
            <a:pPr algn="l"/>
            <a:r>
              <a:rPr lang="en-US" sz="2400" dirty="0" smtClean="0"/>
              <a:t>1. Deployment models</a:t>
            </a:r>
            <a:endParaRPr lang="en-US" sz="2400" dirty="0"/>
          </a:p>
        </p:txBody>
      </p:sp>
      <p:sp>
        <p:nvSpPr>
          <p:cNvPr id="33" name="Text Placeholder 3"/>
          <p:cNvSpPr txBox="1">
            <a:spLocks/>
          </p:cNvSpPr>
          <p:nvPr/>
        </p:nvSpPr>
        <p:spPr>
          <a:xfrm>
            <a:off x="4648200" y="895350"/>
            <a:ext cx="3114523" cy="48169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2800" kern="1200">
                <a:solidFill>
                  <a:srgbClr val="FFFFFF"/>
                </a:solidFill>
                <a:latin typeface="+mn-lt"/>
                <a:ea typeface="+mn-ea"/>
                <a:cs typeface="+mn-cs"/>
              </a:defRPr>
            </a:lvl1pPr>
            <a:lvl2pPr marL="457200" indent="0" algn="ctr" defTabSz="457200" rtl="0" eaLnBrk="1" latinLnBrk="0" hangingPunct="1">
              <a:spcBef>
                <a:spcPct val="20000"/>
              </a:spcBef>
              <a:buFont typeface="Arial"/>
              <a:buNone/>
              <a:defRPr sz="2400" kern="1200">
                <a:solidFill>
                  <a:srgbClr val="878787"/>
                </a:solidFill>
                <a:latin typeface="+mn-lt"/>
                <a:ea typeface="+mn-ea"/>
                <a:cs typeface="+mn-cs"/>
              </a:defRPr>
            </a:lvl2pPr>
            <a:lvl3pPr marL="914400" indent="0" algn="ctr" defTabSz="457200" rtl="0" eaLnBrk="1" latinLnBrk="0" hangingPunct="1">
              <a:spcBef>
                <a:spcPct val="20000"/>
              </a:spcBef>
              <a:buFont typeface="Arial"/>
              <a:buNone/>
              <a:defRPr sz="2000" kern="1200">
                <a:solidFill>
                  <a:srgbClr val="878787"/>
                </a:solidFill>
                <a:latin typeface="+mn-lt"/>
                <a:ea typeface="+mn-ea"/>
                <a:cs typeface="+mn-cs"/>
              </a:defRPr>
            </a:lvl3pPr>
            <a:lvl4pPr marL="1371600" indent="0" algn="ctr" defTabSz="457200" rtl="0" eaLnBrk="1" latinLnBrk="0" hangingPunct="1">
              <a:spcBef>
                <a:spcPct val="20000"/>
              </a:spcBef>
              <a:buFont typeface="Arial"/>
              <a:buNone/>
              <a:defRPr sz="1800" kern="1200">
                <a:solidFill>
                  <a:srgbClr val="878787"/>
                </a:solidFill>
                <a:latin typeface="+mn-lt"/>
                <a:ea typeface="+mn-ea"/>
                <a:cs typeface="+mn-cs"/>
              </a:defRPr>
            </a:lvl4pPr>
            <a:lvl5pPr marL="1828800" indent="0" algn="ctr" defTabSz="457200" rtl="0" eaLnBrk="1" latinLnBrk="0" hangingPunct="1">
              <a:spcBef>
                <a:spcPct val="20000"/>
              </a:spcBef>
              <a:buFont typeface="Arial"/>
              <a:buNone/>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2000" dirty="0" smtClean="0"/>
              <a:t>2. Registration</a:t>
            </a:r>
            <a:endParaRPr lang="en-US" sz="2000" dirty="0"/>
          </a:p>
        </p:txBody>
      </p:sp>
    </p:spTree>
    <p:extLst>
      <p:ext uri="{BB962C8B-B14F-4D97-AF65-F5344CB8AC3E}">
        <p14:creationId xmlns:p14="http://schemas.microsoft.com/office/powerpoint/2010/main" val="16352578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42147" y="2275969"/>
            <a:ext cx="7059706" cy="601151"/>
          </a:xfrm>
        </p:spPr>
        <p:txBody>
          <a:bodyPr>
            <a:normAutofit/>
          </a:bodyPr>
          <a:lstStyle/>
          <a:p>
            <a:r>
              <a:rPr lang="en-US" dirty="0" smtClean="0"/>
              <a:t>CUSTOM PCF TILE</a:t>
            </a:r>
            <a:endParaRPr lang="en-US" dirty="0"/>
          </a:p>
        </p:txBody>
      </p:sp>
    </p:spTree>
    <p:extLst>
      <p:ext uri="{BB962C8B-B14F-4D97-AF65-F5344CB8AC3E}">
        <p14:creationId xmlns:p14="http://schemas.microsoft.com/office/powerpoint/2010/main" val="19584374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95"/>
          <p:cNvSpPr txBox="1"/>
          <p:nvPr/>
        </p:nvSpPr>
        <p:spPr>
          <a:xfrm>
            <a:off x="207976" y="2800350"/>
            <a:ext cx="1316024" cy="549910"/>
          </a:xfrm>
          <a:prstGeom prst="rect">
            <a:avLst/>
          </a:prstGeom>
          <a:noFill/>
          <a:ln>
            <a:solidFill>
              <a:schemeClr val="accent1"/>
            </a:solidFill>
          </a:ln>
        </p:spPr>
        <p:txBody>
          <a:bodyPr lIns="91425" tIns="91425" rIns="91425" bIns="91425" anchor="ctr" anchorCtr="0">
            <a:noAutofit/>
          </a:bodyPr>
          <a:lstStyle/>
          <a:p>
            <a:pPr lvl="0" rtl="0">
              <a:spcBef>
                <a:spcPts val="0"/>
              </a:spcBef>
              <a:buNone/>
            </a:pPr>
            <a:r>
              <a:rPr lang="en-US" sz="1400" b="1" dirty="0" smtClean="0">
                <a:solidFill>
                  <a:schemeClr val="bg1"/>
                </a:solidFill>
              </a:rPr>
              <a:t>Custom </a:t>
            </a:r>
          </a:p>
          <a:p>
            <a:pPr lvl="0" rtl="0">
              <a:spcBef>
                <a:spcPts val="0"/>
              </a:spcBef>
              <a:buNone/>
            </a:pPr>
            <a:r>
              <a:rPr lang="en-US" sz="1400" b="1" dirty="0" smtClean="0">
                <a:solidFill>
                  <a:schemeClr val="bg1"/>
                </a:solidFill>
              </a:rPr>
              <a:t>PCF Tile</a:t>
            </a:r>
            <a:endParaRPr lang="en" sz="1400" b="1" dirty="0">
              <a:solidFill>
                <a:schemeClr val="bg1"/>
              </a:solidFill>
            </a:endParaRPr>
          </a:p>
        </p:txBody>
      </p:sp>
      <p:sp>
        <p:nvSpPr>
          <p:cNvPr id="11" name="Process 10"/>
          <p:cNvSpPr/>
          <p:nvPr/>
        </p:nvSpPr>
        <p:spPr>
          <a:xfrm>
            <a:off x="3103575" y="1047750"/>
            <a:ext cx="2840025" cy="1295400"/>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lang="en-US" sz="1200" dirty="0" err="1" smtClean="0"/>
              <a:t>Stateful</a:t>
            </a:r>
            <a:r>
              <a:rPr lang="en-US" sz="1200" dirty="0" smtClean="0"/>
              <a:t> services (Databases)</a:t>
            </a:r>
          </a:p>
          <a:p>
            <a:pPr marL="171450" indent="-171450">
              <a:buFont typeface="Arial"/>
              <a:buChar char="•"/>
            </a:pPr>
            <a:r>
              <a:rPr lang="en-US" sz="1200" dirty="0" smtClean="0"/>
              <a:t>Heterogeneous Services</a:t>
            </a:r>
          </a:p>
          <a:p>
            <a:pPr marL="171450" indent="-171450">
              <a:buFont typeface="Arial"/>
              <a:buChar char="•"/>
            </a:pPr>
            <a:r>
              <a:rPr lang="en-US" sz="1200" dirty="0" smtClean="0"/>
              <a:t>Bigger scaling</a:t>
            </a:r>
          </a:p>
          <a:p>
            <a:pPr marL="171450" indent="-171450">
              <a:buFont typeface="Arial"/>
              <a:buChar char="•"/>
            </a:pPr>
            <a:r>
              <a:rPr lang="en-US" sz="1200" dirty="0" smtClean="0"/>
              <a:t>Defined lifecycle</a:t>
            </a:r>
          </a:p>
          <a:p>
            <a:pPr marL="171450" indent="-171450">
              <a:buFont typeface="Arial"/>
              <a:buChar char="•"/>
            </a:pPr>
            <a:endParaRPr lang="en-US" sz="1200" dirty="0"/>
          </a:p>
        </p:txBody>
      </p:sp>
      <p:sp>
        <p:nvSpPr>
          <p:cNvPr id="12" name="Process 11"/>
          <p:cNvSpPr/>
          <p:nvPr/>
        </p:nvSpPr>
        <p:spPr>
          <a:xfrm>
            <a:off x="3103576" y="2495550"/>
            <a:ext cx="2840024" cy="1143000"/>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lang="en-US" sz="1200" dirty="0" smtClean="0"/>
              <a:t>Mature service.</a:t>
            </a:r>
          </a:p>
          <a:p>
            <a:pPr marL="171450" indent="-171450">
              <a:buFont typeface="Arial"/>
              <a:buChar char="•"/>
            </a:pPr>
            <a:r>
              <a:rPr lang="en-US" sz="1200" dirty="0" smtClean="0"/>
              <a:t>Sufficient demand to warrant the investment.</a:t>
            </a:r>
          </a:p>
          <a:p>
            <a:pPr marL="171450" indent="-171450">
              <a:buFont typeface="Arial"/>
              <a:buChar char="•"/>
            </a:pPr>
            <a:r>
              <a:rPr lang="en-US" sz="1200" dirty="0" smtClean="0"/>
              <a:t>Service available to be installed on premise</a:t>
            </a:r>
          </a:p>
          <a:p>
            <a:endParaRPr lang="en-US" sz="1200" dirty="0"/>
          </a:p>
        </p:txBody>
      </p:sp>
      <p:sp>
        <p:nvSpPr>
          <p:cNvPr id="13" name="Process 12"/>
          <p:cNvSpPr/>
          <p:nvPr/>
        </p:nvSpPr>
        <p:spPr>
          <a:xfrm>
            <a:off x="3103576" y="3943350"/>
            <a:ext cx="2840024" cy="750569"/>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lang="en-US" sz="1200" dirty="0" smtClean="0"/>
              <a:t>Power of BOSH  Ops Manager</a:t>
            </a:r>
          </a:p>
          <a:p>
            <a:pPr marL="171450" indent="-171450">
              <a:buFont typeface="Arial"/>
              <a:buChar char="•"/>
            </a:pPr>
            <a:r>
              <a:rPr lang="en-US" sz="1200" dirty="0" smtClean="0"/>
              <a:t>Implement Enterprise Ready criteria (Data </a:t>
            </a:r>
            <a:r>
              <a:rPr lang="en-US" sz="1200" dirty="0" smtClean="0"/>
              <a:t>Service.</a:t>
            </a:r>
            <a:r>
              <a:rPr lang="en-US" sz="1200" dirty="0" smtClean="0"/>
              <a:t>)</a:t>
            </a:r>
          </a:p>
          <a:p>
            <a:pPr marL="171450" indent="-171450">
              <a:buFont typeface="Arial"/>
              <a:buChar char="•"/>
            </a:pPr>
            <a:endParaRPr lang="en-US" sz="1200" dirty="0"/>
          </a:p>
        </p:txBody>
      </p:sp>
      <p:sp>
        <p:nvSpPr>
          <p:cNvPr id="14" name="Or 13"/>
          <p:cNvSpPr/>
          <p:nvPr/>
        </p:nvSpPr>
        <p:spPr>
          <a:xfrm>
            <a:off x="1972049" y="2952750"/>
            <a:ext cx="237751" cy="247556"/>
          </a:xfrm>
          <a:prstGeom prst="flowChar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14" idx="0"/>
            <a:endCxn id="11" idx="1"/>
          </p:cNvCxnSpPr>
          <p:nvPr/>
        </p:nvCxnSpPr>
        <p:spPr>
          <a:xfrm rot="5400000" flipH="1" flipV="1">
            <a:off x="1968600" y="1817775"/>
            <a:ext cx="1257300" cy="101265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4" idx="4"/>
            <a:endCxn id="13" idx="1"/>
          </p:cNvCxnSpPr>
          <p:nvPr/>
        </p:nvCxnSpPr>
        <p:spPr>
          <a:xfrm rot="16200000" flipH="1">
            <a:off x="2038086" y="3253144"/>
            <a:ext cx="1118329" cy="101265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10329" y="1380351"/>
            <a:ext cx="937671" cy="276999"/>
          </a:xfrm>
          <a:prstGeom prst="rect">
            <a:avLst/>
          </a:prstGeom>
          <a:noFill/>
        </p:spPr>
        <p:txBody>
          <a:bodyPr wrap="square" rtlCol="0">
            <a:spAutoFit/>
          </a:bodyPr>
          <a:lstStyle/>
          <a:p>
            <a:pPr algn="ctr"/>
            <a:r>
              <a:rPr lang="en-US" sz="1200" dirty="0" smtClean="0">
                <a:solidFill>
                  <a:schemeClr val="bg1"/>
                </a:solidFill>
              </a:rPr>
              <a:t>Use-cases</a:t>
            </a:r>
            <a:endParaRPr lang="en-US" sz="1200" dirty="0">
              <a:solidFill>
                <a:schemeClr val="bg1"/>
              </a:solidFill>
            </a:endParaRPr>
          </a:p>
        </p:txBody>
      </p:sp>
      <p:sp>
        <p:nvSpPr>
          <p:cNvPr id="19" name="TextBox 18"/>
          <p:cNvSpPr txBox="1"/>
          <p:nvPr/>
        </p:nvSpPr>
        <p:spPr>
          <a:xfrm>
            <a:off x="2034129" y="4047351"/>
            <a:ext cx="937671" cy="276999"/>
          </a:xfrm>
          <a:prstGeom prst="rect">
            <a:avLst/>
          </a:prstGeom>
          <a:noFill/>
        </p:spPr>
        <p:txBody>
          <a:bodyPr wrap="square" rtlCol="0">
            <a:spAutoFit/>
          </a:bodyPr>
          <a:lstStyle/>
          <a:p>
            <a:pPr algn="ctr"/>
            <a:r>
              <a:rPr lang="en-US" sz="1200" dirty="0" smtClean="0">
                <a:solidFill>
                  <a:schemeClr val="bg1"/>
                </a:solidFill>
              </a:rPr>
              <a:t>Why</a:t>
            </a:r>
            <a:endParaRPr lang="en-US" sz="1200" dirty="0">
              <a:solidFill>
                <a:schemeClr val="bg1"/>
              </a:solidFill>
            </a:endParaRPr>
          </a:p>
        </p:txBody>
      </p:sp>
      <p:cxnSp>
        <p:nvCxnSpPr>
          <p:cNvPr id="35" name="Straight Arrow Connector 34"/>
          <p:cNvCxnSpPr>
            <a:stCxn id="14" idx="6"/>
            <a:endCxn id="12" idx="1"/>
          </p:cNvCxnSpPr>
          <p:nvPr/>
        </p:nvCxnSpPr>
        <p:spPr>
          <a:xfrm flipV="1">
            <a:off x="2209800" y="3067050"/>
            <a:ext cx="893776" cy="94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034129" y="2748679"/>
            <a:ext cx="937671" cy="276999"/>
          </a:xfrm>
          <a:prstGeom prst="rect">
            <a:avLst/>
          </a:prstGeom>
          <a:noFill/>
        </p:spPr>
        <p:txBody>
          <a:bodyPr wrap="square" rtlCol="0">
            <a:spAutoFit/>
          </a:bodyPr>
          <a:lstStyle/>
          <a:p>
            <a:pPr algn="ctr"/>
            <a:r>
              <a:rPr lang="en-US" sz="1200" dirty="0" smtClean="0">
                <a:solidFill>
                  <a:schemeClr val="bg1"/>
                </a:solidFill>
              </a:rPr>
              <a:t>When</a:t>
            </a:r>
            <a:endParaRPr lang="en-US" sz="1200" dirty="0">
              <a:solidFill>
                <a:schemeClr val="bg1"/>
              </a:solidFill>
            </a:endParaRPr>
          </a:p>
        </p:txBody>
      </p:sp>
      <p:cxnSp>
        <p:nvCxnSpPr>
          <p:cNvPr id="20" name="Straight Arrow Connector 19"/>
          <p:cNvCxnSpPr>
            <a:stCxn id="8" idx="3"/>
            <a:endCxn id="14" idx="2"/>
          </p:cNvCxnSpPr>
          <p:nvPr/>
        </p:nvCxnSpPr>
        <p:spPr>
          <a:xfrm>
            <a:off x="1524000" y="3075305"/>
            <a:ext cx="448049" cy="12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85352" y="3486150"/>
            <a:ext cx="1972048" cy="1169551"/>
          </a:xfrm>
          <a:prstGeom prst="rect">
            <a:avLst/>
          </a:prstGeom>
          <a:noFill/>
        </p:spPr>
        <p:txBody>
          <a:bodyPr wrap="square" rtlCol="0">
            <a:spAutoFit/>
          </a:bodyPr>
          <a:lstStyle/>
          <a:p>
            <a:pPr marL="171450" indent="-171450">
              <a:buFont typeface="Arial"/>
              <a:buChar char="•"/>
            </a:pPr>
            <a:r>
              <a:rPr lang="en-US" sz="1000" dirty="0" smtClean="0">
                <a:solidFill>
                  <a:schemeClr val="bg1"/>
                </a:solidFill>
              </a:rPr>
              <a:t>Service is wrapped into a BOSH release and </a:t>
            </a:r>
            <a:r>
              <a:rPr lang="en-US" sz="1000" dirty="0" smtClean="0">
                <a:solidFill>
                  <a:schemeClr val="bg1"/>
                </a:solidFill>
              </a:rPr>
              <a:t>tile (i.e. .pivotal).</a:t>
            </a:r>
            <a:endParaRPr lang="en-US" sz="1000" dirty="0" smtClean="0">
              <a:solidFill>
                <a:schemeClr val="bg1"/>
              </a:solidFill>
            </a:endParaRPr>
          </a:p>
          <a:p>
            <a:pPr marL="171450" indent="-171450">
              <a:buFont typeface="Arial"/>
              <a:buChar char="•"/>
            </a:pPr>
            <a:r>
              <a:rPr lang="en-US" sz="1000" dirty="0" smtClean="0">
                <a:solidFill>
                  <a:schemeClr val="bg1"/>
                </a:solidFill>
              </a:rPr>
              <a:t>Product built to implements the enterprise Ready Criteria (if Data Service)</a:t>
            </a:r>
            <a:endParaRPr lang="en-US" sz="1000" dirty="0">
              <a:solidFill>
                <a:schemeClr val="bg1"/>
              </a:solidFill>
            </a:endParaRPr>
          </a:p>
        </p:txBody>
      </p:sp>
      <p:sp>
        <p:nvSpPr>
          <p:cNvPr id="22" name="TextBox 21"/>
          <p:cNvSpPr txBox="1"/>
          <p:nvPr/>
        </p:nvSpPr>
        <p:spPr>
          <a:xfrm>
            <a:off x="6400800" y="2812018"/>
            <a:ext cx="2156194" cy="369332"/>
          </a:xfrm>
          <a:prstGeom prst="rect">
            <a:avLst/>
          </a:prstGeom>
          <a:noFill/>
        </p:spPr>
        <p:txBody>
          <a:bodyPr wrap="square" rtlCol="0">
            <a:spAutoFit/>
          </a:bodyPr>
          <a:lstStyle/>
          <a:p>
            <a:pPr algn="ctr"/>
            <a:r>
              <a:rPr lang="en-US" dirty="0" smtClean="0">
                <a:solidFill>
                  <a:schemeClr val="accent3"/>
                </a:solidFill>
              </a:rPr>
              <a:t>Tile Release cycle</a:t>
            </a:r>
            <a:endParaRPr lang="en-US" dirty="0">
              <a:solidFill>
                <a:schemeClr val="accent3"/>
              </a:solidFill>
            </a:endParaRPr>
          </a:p>
        </p:txBody>
      </p:sp>
      <p:graphicFrame>
        <p:nvGraphicFramePr>
          <p:cNvPr id="23" name="Diagram 22"/>
          <p:cNvGraphicFramePr/>
          <p:nvPr>
            <p:extLst>
              <p:ext uri="{D42A27DB-BD31-4B8C-83A1-F6EECF244321}">
                <p14:modId xmlns:p14="http://schemas.microsoft.com/office/powerpoint/2010/main" val="3431832282"/>
              </p:ext>
            </p:extLst>
          </p:nvPr>
        </p:nvGraphicFramePr>
        <p:xfrm>
          <a:off x="6477000" y="3257550"/>
          <a:ext cx="2005068" cy="1472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Picture 23" descr="Screen Shot 2015-08-25 at 5.22.57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065" y="895119"/>
            <a:ext cx="2589935" cy="1752831"/>
          </a:xfrm>
          <a:prstGeom prst="rect">
            <a:avLst/>
          </a:prstGeom>
        </p:spPr>
      </p:pic>
      <p:sp>
        <p:nvSpPr>
          <p:cNvPr id="26" name="Rectangle 25"/>
          <p:cNvSpPr/>
          <p:nvPr/>
        </p:nvSpPr>
        <p:spPr>
          <a:xfrm>
            <a:off x="3505200" y="4840129"/>
            <a:ext cx="4142466" cy="230832"/>
          </a:xfrm>
          <a:prstGeom prst="rect">
            <a:avLst/>
          </a:prstGeom>
        </p:spPr>
        <p:txBody>
          <a:bodyPr wrap="square">
            <a:spAutoFit/>
          </a:bodyPr>
          <a:lstStyle/>
          <a:p>
            <a:r>
              <a:rPr lang="en-US" sz="900" dirty="0">
                <a:solidFill>
                  <a:srgbClr val="FFFFFF"/>
                </a:solidFill>
              </a:rPr>
              <a:t>Full instructions can be found here </a:t>
            </a:r>
            <a:r>
              <a:rPr lang="en-US" sz="900" dirty="0">
                <a:solidFill>
                  <a:srgbClr val="FFFFFF"/>
                </a:solidFill>
                <a:hlinkClick r:id="rId9"/>
              </a:rPr>
              <a:t>http</a:t>
            </a:r>
            <a:r>
              <a:rPr lang="en-US" sz="900" dirty="0">
                <a:solidFill>
                  <a:srgbClr val="FFFFFF"/>
                </a:solidFill>
                <a:hlinkClick r:id="rId9"/>
              </a:rPr>
              <a:t>://docs.pivotal.io/partners</a:t>
            </a:r>
            <a:r>
              <a:rPr lang="en-US" sz="900" dirty="0" smtClean="0">
                <a:solidFill>
                  <a:srgbClr val="FFFFFF"/>
                </a:solidFill>
                <a:hlinkClick r:id="rId9"/>
              </a:rPr>
              <a:t>/</a:t>
            </a:r>
            <a:endParaRPr lang="en-US" sz="900" dirty="0" smtClean="0">
              <a:solidFill>
                <a:srgbClr val="FFFFFF"/>
              </a:solidFill>
            </a:endParaRPr>
          </a:p>
        </p:txBody>
      </p:sp>
      <p:pic>
        <p:nvPicPr>
          <p:cNvPr id="27" name="Shape 306"/>
          <p:cNvPicPr preferRelativeResize="0"/>
          <p:nvPr/>
        </p:nvPicPr>
        <p:blipFill>
          <a:blip r:embed="rId10">
            <a:alphaModFix/>
          </a:blip>
          <a:stretch>
            <a:fillRect/>
          </a:stretch>
        </p:blipFill>
        <p:spPr>
          <a:xfrm>
            <a:off x="8540109" y="4888250"/>
            <a:ext cx="616849" cy="255249"/>
          </a:xfrm>
          <a:prstGeom prst="rect">
            <a:avLst/>
          </a:prstGeom>
          <a:noFill/>
          <a:ln>
            <a:noFill/>
          </a:ln>
        </p:spPr>
      </p:pic>
      <p:cxnSp>
        <p:nvCxnSpPr>
          <p:cNvPr id="29"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30" name="Title 2"/>
          <p:cNvSpPr>
            <a:spLocks noGrp="1"/>
          </p:cNvSpPr>
          <p:nvPr>
            <p:ph type="title"/>
          </p:nvPr>
        </p:nvSpPr>
        <p:spPr>
          <a:xfrm>
            <a:off x="467582" y="114659"/>
            <a:ext cx="4942618" cy="585514"/>
          </a:xfrm>
        </p:spPr>
        <p:txBody>
          <a:bodyPr/>
          <a:lstStyle/>
          <a:p>
            <a:pPr algn="l"/>
            <a:r>
              <a:rPr lang="en-US" sz="2400" dirty="0" smtClean="0">
                <a:solidFill>
                  <a:srgbClr val="F5F5F5"/>
                </a:solidFill>
              </a:rPr>
              <a:t>Custom PCF Tile</a:t>
            </a:r>
            <a:endParaRPr lang="en-US" sz="2400" dirty="0">
              <a:solidFill>
                <a:srgbClr val="F5F5F5"/>
              </a:solidFill>
            </a:endParaRPr>
          </a:p>
        </p:txBody>
      </p:sp>
    </p:spTree>
    <p:extLst>
      <p:ext uri="{BB962C8B-B14F-4D97-AF65-F5344CB8AC3E}">
        <p14:creationId xmlns:p14="http://schemas.microsoft.com/office/powerpoint/2010/main" val="27947966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1487156"/>
            <a:ext cx="5393673" cy="1090041"/>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b="0" dirty="0" smtClean="0">
                <a:solidFill>
                  <a:schemeClr val="bg1"/>
                </a:solidFill>
                <a:effectLst>
                  <a:outerShdw blurRad="76200" dist="50800" dir="5400000" algn="t" rotWithShape="0">
                    <a:prstClr val="black">
                      <a:alpha val="70000"/>
                    </a:prstClr>
                  </a:outerShdw>
                </a:effectLst>
                <a:latin typeface="Roboto Regular"/>
                <a:ea typeface="Roboto Thin" panose="02000000000000000000" pitchFamily="2" charset="0"/>
                <a:cs typeface="Roboto Regular"/>
              </a:rPr>
              <a:t>PCF Services for Ops.</a:t>
            </a:r>
          </a:p>
        </p:txBody>
      </p:sp>
      <p:pic>
        <p:nvPicPr>
          <p:cNvPr id="11" name="Picture 2" descr="C:\Users\sdunn\Documents\Pivotal Corporate\presentation\Misc Assets\pivot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23455" y="2936424"/>
            <a:ext cx="7897090" cy="907941"/>
          </a:xfrm>
          <a:prstGeom prst="rect">
            <a:avLst/>
          </a:prstGeom>
          <a:noFill/>
        </p:spPr>
        <p:txBody>
          <a:bodyPr wrap="square" rtlCol="0">
            <a:spAutoFit/>
          </a:bodyPr>
          <a:lstStyle/>
          <a:p>
            <a:pPr>
              <a:spcAft>
                <a:spcPts val="300"/>
              </a:spcAft>
            </a:pPr>
            <a:r>
              <a:rPr lang="en-US" sz="1600" dirty="0">
                <a:solidFill>
                  <a:srgbClr val="FFFFFF"/>
                </a:solidFill>
                <a:cs typeface="Arial"/>
              </a:rPr>
              <a:t>Name</a:t>
            </a:r>
          </a:p>
          <a:p>
            <a:pPr>
              <a:spcAft>
                <a:spcPts val="300"/>
              </a:spcAft>
            </a:pPr>
            <a:r>
              <a:rPr lang="en-US" sz="1600" dirty="0">
                <a:solidFill>
                  <a:srgbClr val="FFFFFF"/>
                </a:solidFill>
                <a:cs typeface="Arial"/>
              </a:rPr>
              <a:t>Title</a:t>
            </a:r>
          </a:p>
          <a:p>
            <a:pPr>
              <a:spcAft>
                <a:spcPts val="300"/>
              </a:spcAft>
            </a:pPr>
            <a:r>
              <a:rPr lang="en-US" sz="1600" dirty="0">
                <a:solidFill>
                  <a:srgbClr val="FFFFFF"/>
                </a:solidFill>
                <a:cs typeface="Arial"/>
              </a:rPr>
              <a:t>Contact info</a:t>
            </a:r>
          </a:p>
        </p:txBody>
      </p:sp>
    </p:spTree>
    <p:extLst>
      <p:ext uri="{BB962C8B-B14F-4D97-AF65-F5344CB8AC3E}">
        <p14:creationId xmlns:p14="http://schemas.microsoft.com/office/powerpoint/2010/main" val="626109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67582" y="114659"/>
            <a:ext cx="4942618" cy="585514"/>
          </a:xfrm>
        </p:spPr>
        <p:txBody>
          <a:bodyPr/>
          <a:lstStyle/>
          <a:p>
            <a:pPr algn="l"/>
            <a:r>
              <a:rPr lang="en-US" sz="2400" dirty="0" smtClean="0">
                <a:solidFill>
                  <a:srgbClr val="F5F5F5"/>
                </a:solidFill>
              </a:rPr>
              <a:t>User-Provided Service</a:t>
            </a:r>
            <a:endParaRPr lang="en-US" sz="2400" dirty="0">
              <a:solidFill>
                <a:srgbClr val="F5F5F5"/>
              </a:solidFill>
            </a:endParaRPr>
          </a:p>
        </p:txBody>
      </p:sp>
      <p:pic>
        <p:nvPicPr>
          <p:cNvPr id="34" name="Shape 306"/>
          <p:cNvPicPr preferRelativeResize="0"/>
          <p:nvPr/>
        </p:nvPicPr>
        <p:blipFill>
          <a:blip r:embed="rId3">
            <a:alphaModFix/>
          </a:blip>
          <a:stretch>
            <a:fillRect/>
          </a:stretch>
        </p:blipFill>
        <p:spPr>
          <a:xfrm>
            <a:off x="8540109" y="4907301"/>
            <a:ext cx="616849" cy="255249"/>
          </a:xfrm>
          <a:prstGeom prst="rect">
            <a:avLst/>
          </a:prstGeom>
          <a:noFill/>
          <a:ln>
            <a:noFill/>
          </a:ln>
        </p:spPr>
      </p:pic>
      <p:sp>
        <p:nvSpPr>
          <p:cNvPr id="6" name="Shape 517"/>
          <p:cNvSpPr>
            <a:spLocks noGrp="1"/>
          </p:cNvSpPr>
          <p:nvPr>
            <p:ph type="body" idx="4294967295"/>
          </p:nvPr>
        </p:nvSpPr>
        <p:spPr>
          <a:xfrm>
            <a:off x="442914" y="1047750"/>
            <a:ext cx="5348286" cy="3429001"/>
          </a:xfrm>
          <a:prstGeom prst="rect">
            <a:avLst/>
          </a:prstGeom>
        </p:spPr>
        <p:txBody>
          <a:bodyPr>
            <a:normAutofit/>
          </a:bodyPr>
          <a:lstStyle/>
          <a:p>
            <a:pPr marL="166306" lvl="0" indent="-166306" defTabSz="886968">
              <a:spcBef>
                <a:spcPts val="1100"/>
              </a:spcBef>
              <a:defRPr sz="1800">
                <a:solidFill>
                  <a:srgbClr val="000000"/>
                </a:solidFill>
                <a:uFillTx/>
              </a:defRPr>
            </a:pPr>
            <a:r>
              <a:rPr lang="en-US" sz="1200" dirty="0" smtClean="0">
                <a:solidFill>
                  <a:schemeClr val="bg2"/>
                </a:solidFill>
                <a:uFill>
                  <a:solidFill>
                    <a:srgbClr val="4D4D4D"/>
                  </a:solidFill>
                </a:uFill>
              </a:rPr>
              <a:t>User</a:t>
            </a:r>
            <a:r>
              <a:rPr lang="en-US" sz="1200" dirty="0">
                <a:solidFill>
                  <a:schemeClr val="bg2"/>
                </a:solidFill>
                <a:uFill>
                  <a:solidFill>
                    <a:srgbClr val="4D4D4D"/>
                  </a:solidFill>
                </a:uFill>
              </a:rPr>
              <a:t>-provided - A user-provided service is simply </a:t>
            </a:r>
            <a:r>
              <a:rPr lang="en-US" sz="1200" b="1" dirty="0">
                <a:solidFill>
                  <a:schemeClr val="bg2"/>
                </a:solidFill>
                <a:uFill>
                  <a:solidFill>
                    <a:srgbClr val="4D4D4D"/>
                  </a:solidFill>
                </a:uFill>
              </a:rPr>
              <a:t>a list of connection parameters </a:t>
            </a:r>
            <a:r>
              <a:rPr lang="en-US" sz="1200" dirty="0">
                <a:solidFill>
                  <a:schemeClr val="bg2"/>
                </a:solidFill>
                <a:uFill>
                  <a:solidFill>
                    <a:srgbClr val="4D4D4D"/>
                  </a:solidFill>
                </a:uFill>
              </a:rPr>
              <a:t>that are stored in the platform and provided to an application when it binds to the service</a:t>
            </a:r>
            <a:r>
              <a:rPr lang="en-US" sz="1200" dirty="0" smtClean="0">
                <a:solidFill>
                  <a:schemeClr val="bg2"/>
                </a:solidFill>
                <a:uFill>
                  <a:solidFill>
                    <a:srgbClr val="4D4D4D"/>
                  </a:solidFill>
                </a:uFill>
              </a:rPr>
              <a:t>.</a:t>
            </a:r>
          </a:p>
          <a:p>
            <a:pPr marL="166306" lvl="0" indent="-166306" defTabSz="886968">
              <a:spcBef>
                <a:spcPts val="1100"/>
              </a:spcBef>
              <a:defRPr sz="1800">
                <a:solidFill>
                  <a:srgbClr val="000000"/>
                </a:solidFill>
                <a:uFillTx/>
              </a:defRPr>
            </a:pPr>
            <a:r>
              <a:rPr lang="en-US" sz="1200" dirty="0">
                <a:solidFill>
                  <a:schemeClr val="bg2"/>
                </a:solidFill>
                <a:uFill>
                  <a:solidFill>
                    <a:srgbClr val="4D4D4D"/>
                  </a:solidFill>
                </a:uFill>
              </a:rPr>
              <a:t>User-provided services are useful for </a:t>
            </a:r>
            <a:r>
              <a:rPr lang="en-US" sz="1200" b="1" dirty="0">
                <a:solidFill>
                  <a:schemeClr val="bg2"/>
                </a:solidFill>
                <a:uFill>
                  <a:solidFill>
                    <a:srgbClr val="4D4D4D"/>
                  </a:solidFill>
                </a:uFill>
              </a:rPr>
              <a:t>quickly getting parameters to an application</a:t>
            </a:r>
            <a:r>
              <a:rPr lang="en-US" sz="1200" dirty="0">
                <a:solidFill>
                  <a:schemeClr val="bg2"/>
                </a:solidFill>
                <a:uFill>
                  <a:solidFill>
                    <a:srgbClr val="4D4D4D"/>
                  </a:solidFill>
                </a:uFill>
              </a:rPr>
              <a:t>, without having to create a service broker and registering with it the platform.  They are also helpful for services that will probably only be used once or twice. </a:t>
            </a:r>
            <a:endParaRPr lang="en-US" sz="1200" dirty="0" smtClean="0">
              <a:solidFill>
                <a:schemeClr val="bg2"/>
              </a:solidFill>
              <a:uFill>
                <a:solidFill>
                  <a:srgbClr val="4D4D4D"/>
                </a:solidFill>
              </a:uFill>
            </a:endParaRPr>
          </a:p>
          <a:p>
            <a:pPr marL="166306" lvl="0" indent="-166306" defTabSz="886968">
              <a:spcBef>
                <a:spcPts val="1100"/>
              </a:spcBef>
              <a:defRPr sz="1800">
                <a:solidFill>
                  <a:srgbClr val="000000"/>
                </a:solidFill>
                <a:uFillTx/>
              </a:defRPr>
            </a:pPr>
            <a:r>
              <a:rPr lang="en-US" sz="1200" dirty="0" smtClean="0">
                <a:solidFill>
                  <a:schemeClr val="bg2"/>
                </a:solidFill>
                <a:uFill>
                  <a:solidFill>
                    <a:srgbClr val="4D4D4D"/>
                  </a:solidFill>
                </a:uFill>
              </a:rPr>
              <a:t>Applications </a:t>
            </a:r>
            <a:r>
              <a:rPr lang="en-US" sz="1200" dirty="0">
                <a:solidFill>
                  <a:schemeClr val="bg2"/>
                </a:solidFill>
                <a:uFill>
                  <a:solidFill>
                    <a:srgbClr val="4D4D4D"/>
                  </a:solidFill>
                </a:uFill>
              </a:rPr>
              <a:t>connect to the same instance</a:t>
            </a:r>
            <a:r>
              <a:rPr lang="en-US" sz="1200" dirty="0" smtClean="0">
                <a:solidFill>
                  <a:schemeClr val="bg2"/>
                </a:solidFill>
                <a:uFill>
                  <a:solidFill>
                    <a:srgbClr val="4D4D4D"/>
                  </a:solidFill>
                </a:uFill>
              </a:rPr>
              <a:t>.</a:t>
            </a:r>
          </a:p>
          <a:p>
            <a:pPr marL="166306" indent="-166306" defTabSz="886968">
              <a:spcBef>
                <a:spcPts val="1100"/>
              </a:spcBef>
              <a:defRPr sz="1800">
                <a:solidFill>
                  <a:srgbClr val="000000"/>
                </a:solidFill>
                <a:uFillTx/>
              </a:defRPr>
            </a:pPr>
            <a:r>
              <a:rPr lang="en-US" sz="1200" dirty="0">
                <a:solidFill>
                  <a:schemeClr val="bg2"/>
                </a:solidFill>
                <a:uFill>
                  <a:solidFill>
                    <a:srgbClr val="4D4D4D"/>
                  </a:solidFill>
                </a:uFill>
              </a:rPr>
              <a:t>User-provided services are created using the CF CLI’s create-user-provided-service command, which takes an arbitrary set of key/value pairs as an argument.</a:t>
            </a:r>
          </a:p>
          <a:p>
            <a:pPr marL="0" lvl="0" indent="0" defTabSz="886968">
              <a:spcBef>
                <a:spcPts val="1100"/>
              </a:spcBef>
              <a:buNone/>
              <a:defRPr sz="1800">
                <a:solidFill>
                  <a:srgbClr val="000000"/>
                </a:solidFill>
                <a:uFillTx/>
              </a:defRPr>
            </a:pPr>
            <a:endParaRPr lang="en-US" sz="1200" dirty="0" smtClean="0">
              <a:solidFill>
                <a:schemeClr val="bg2"/>
              </a:solidFill>
              <a:uFill>
                <a:solidFill>
                  <a:srgbClr val="4D4D4D"/>
                </a:solidFill>
              </a:uFill>
            </a:endParaRPr>
          </a:p>
          <a:p>
            <a:pPr marL="166306" lvl="0" indent="-166306" defTabSz="886968">
              <a:spcBef>
                <a:spcPts val="1100"/>
              </a:spcBef>
              <a:defRPr sz="1800">
                <a:solidFill>
                  <a:srgbClr val="000000"/>
                </a:solidFill>
                <a:uFillTx/>
              </a:defRPr>
            </a:pPr>
            <a:endParaRPr lang="en-US" sz="1200" dirty="0">
              <a:solidFill>
                <a:schemeClr val="bg2"/>
              </a:solidFill>
              <a:uFill>
                <a:solidFill>
                  <a:srgbClr val="4D4D4D"/>
                </a:solidFill>
              </a:uFill>
            </a:endParaRPr>
          </a:p>
          <a:p>
            <a:pPr marL="166306" lvl="0" indent="-166306" defTabSz="886968">
              <a:spcBef>
                <a:spcPts val="1100"/>
              </a:spcBef>
              <a:defRPr sz="1800">
                <a:solidFill>
                  <a:srgbClr val="000000"/>
                </a:solidFill>
                <a:uFillTx/>
              </a:defRPr>
            </a:pPr>
            <a:endParaRPr lang="en-US" sz="1200" dirty="0" smtClean="0">
              <a:solidFill>
                <a:schemeClr val="bg2"/>
              </a:solidFill>
              <a:uFill>
                <a:solidFill>
                  <a:srgbClr val="4D4D4D"/>
                </a:solidFill>
              </a:uFill>
            </a:endParaRPr>
          </a:p>
          <a:p>
            <a:pPr marL="0" lvl="0" indent="0" defTabSz="886968">
              <a:spcBef>
                <a:spcPts val="1100"/>
              </a:spcBef>
              <a:buNone/>
              <a:defRPr sz="1800">
                <a:solidFill>
                  <a:srgbClr val="000000"/>
                </a:solidFill>
                <a:uFillTx/>
              </a:defRPr>
            </a:pPr>
            <a:endParaRPr lang="en-US" sz="1200" dirty="0">
              <a:solidFill>
                <a:schemeClr val="bg2"/>
              </a:solidFill>
              <a:uFill>
                <a:solidFill>
                  <a:srgbClr val="4D4D4D"/>
                </a:solidFill>
              </a:uFill>
            </a:endParaRPr>
          </a:p>
        </p:txBody>
      </p:sp>
      <p:sp>
        <p:nvSpPr>
          <p:cNvPr id="7" name="Rectangle 6"/>
          <p:cNvSpPr/>
          <p:nvPr/>
        </p:nvSpPr>
        <p:spPr>
          <a:xfrm>
            <a:off x="2286000" y="4840129"/>
            <a:ext cx="6172200" cy="230832"/>
          </a:xfrm>
          <a:prstGeom prst="rect">
            <a:avLst/>
          </a:prstGeom>
        </p:spPr>
        <p:txBody>
          <a:bodyPr wrap="square">
            <a:spAutoFit/>
          </a:bodyPr>
          <a:lstStyle/>
          <a:p>
            <a:r>
              <a:rPr lang="en-US" sz="900" dirty="0">
                <a:solidFill>
                  <a:srgbClr val="FFFFFF"/>
                </a:solidFill>
              </a:rPr>
              <a:t>Full instructions can be found here </a:t>
            </a:r>
            <a:r>
              <a:rPr lang="en-US" sz="900" dirty="0">
                <a:solidFill>
                  <a:srgbClr val="FFFFFF"/>
                </a:solidFill>
                <a:hlinkClick r:id="rId4"/>
              </a:rPr>
              <a:t>https://docs.pivotal.io/pivotalcf/devguide/services/user-</a:t>
            </a:r>
            <a:r>
              <a:rPr lang="en-US" sz="900" dirty="0" smtClean="0">
                <a:solidFill>
                  <a:srgbClr val="FFFFFF"/>
                </a:solidFill>
                <a:hlinkClick r:id="rId4"/>
              </a:rPr>
              <a:t>provided.html</a:t>
            </a:r>
            <a:endParaRPr lang="en-US" sz="900" dirty="0" smtClean="0">
              <a:solidFill>
                <a:srgbClr val="FFFFFF"/>
              </a:solidFill>
            </a:endParaRPr>
          </a:p>
        </p:txBody>
      </p:sp>
      <p:sp>
        <p:nvSpPr>
          <p:cNvPr id="8" name="Rectangle 7"/>
          <p:cNvSpPr/>
          <p:nvPr/>
        </p:nvSpPr>
        <p:spPr>
          <a:xfrm>
            <a:off x="609600" y="3943350"/>
            <a:ext cx="7696200" cy="533401"/>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Courier New"/>
                <a:cs typeface="Courier New"/>
              </a:rPr>
              <a:t>&gt; </a:t>
            </a:r>
            <a:r>
              <a:rPr lang="en-US" sz="1200" b="1" dirty="0" err="1" smtClean="0">
                <a:solidFill>
                  <a:schemeClr val="tx1"/>
                </a:solidFill>
                <a:latin typeface="Courier New"/>
                <a:cs typeface="Courier New"/>
              </a:rPr>
              <a:t>cf</a:t>
            </a:r>
            <a:r>
              <a:rPr lang="en-US" sz="1200" b="1" dirty="0" smtClean="0">
                <a:solidFill>
                  <a:schemeClr val="tx1"/>
                </a:solidFill>
                <a:latin typeface="Courier New"/>
                <a:cs typeface="Courier New"/>
              </a:rPr>
              <a:t> </a:t>
            </a:r>
            <a:r>
              <a:rPr lang="en-US" sz="1200" b="1" dirty="0" smtClean="0">
                <a:solidFill>
                  <a:schemeClr val="tx1"/>
                </a:solidFill>
                <a:latin typeface="Courier New"/>
                <a:cs typeface="Courier New"/>
              </a:rPr>
              <a:t>create-user-provided-service my-old-</a:t>
            </a:r>
            <a:r>
              <a:rPr lang="en-US" sz="1200" b="1" dirty="0" err="1" smtClean="0">
                <a:solidFill>
                  <a:schemeClr val="tx1"/>
                </a:solidFill>
                <a:latin typeface="Courier New"/>
                <a:cs typeface="Courier New"/>
              </a:rPr>
              <a:t>db</a:t>
            </a:r>
            <a:r>
              <a:rPr lang="en-US" sz="1200" b="1" dirty="0" smtClean="0">
                <a:solidFill>
                  <a:schemeClr val="tx1"/>
                </a:solidFill>
                <a:latin typeface="Courier New"/>
                <a:cs typeface="Courier New"/>
              </a:rPr>
              <a:t> –p ‘{“user”:”admin”,”password”:”</a:t>
            </a:r>
            <a:r>
              <a:rPr lang="en-US" sz="1200" b="1" dirty="0" err="1" smtClean="0">
                <a:solidFill>
                  <a:schemeClr val="tx1"/>
                </a:solidFill>
                <a:latin typeface="Courier New"/>
                <a:cs typeface="Courier New"/>
              </a:rPr>
              <a:t>pwd</a:t>
            </a:r>
            <a:r>
              <a:rPr lang="en-US" sz="1200" b="1" dirty="0" smtClean="0">
                <a:solidFill>
                  <a:schemeClr val="tx1"/>
                </a:solidFill>
                <a:latin typeface="Courier New"/>
                <a:cs typeface="Courier New"/>
              </a:rPr>
              <a:t>”}’</a:t>
            </a:r>
            <a:endParaRPr lang="en-US" sz="1200" b="1" dirty="0">
              <a:solidFill>
                <a:schemeClr val="tx1"/>
              </a:solidFill>
              <a:latin typeface="Courier New"/>
              <a:cs typeface="Courier New"/>
            </a:endParaRPr>
          </a:p>
        </p:txBody>
      </p:sp>
    </p:spTree>
    <p:extLst>
      <p:ext uri="{BB962C8B-B14F-4D97-AF65-F5344CB8AC3E}">
        <p14:creationId xmlns:p14="http://schemas.microsoft.com/office/powerpoint/2010/main" val="14447054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Tree>
    <p:extLst>
      <p:ext uri="{BB962C8B-B14F-4D97-AF65-F5344CB8AC3E}">
        <p14:creationId xmlns:p14="http://schemas.microsoft.com/office/powerpoint/2010/main" val="16205514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594599" y="114659"/>
            <a:ext cx="7945509" cy="585514"/>
          </a:xfrm>
        </p:spPr>
        <p:txBody>
          <a:bodyPr/>
          <a:lstStyle/>
          <a:p>
            <a:pPr algn="l"/>
            <a:r>
              <a:rPr lang="en-US" sz="2400" dirty="0" smtClean="0"/>
              <a:t>Next steps</a:t>
            </a:r>
            <a:endParaRPr lang="en-US" sz="2400" dirty="0"/>
          </a:p>
        </p:txBody>
      </p:sp>
      <p:pic>
        <p:nvPicPr>
          <p:cNvPr id="34"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cxnSp>
        <p:nvCxnSpPr>
          <p:cNvPr id="6" name="Straight Connector 5"/>
          <p:cNvCxnSpPr/>
          <p:nvPr/>
        </p:nvCxnSpPr>
        <p:spPr>
          <a:xfrm>
            <a:off x="5406290" y="1082052"/>
            <a:ext cx="0" cy="346406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8696" y="1082052"/>
            <a:ext cx="4317903" cy="2215991"/>
          </a:xfrm>
          <a:prstGeom prst="rect">
            <a:avLst/>
          </a:prstGeom>
          <a:noFill/>
        </p:spPr>
        <p:txBody>
          <a:bodyPr wrap="square" rtlCol="0">
            <a:spAutoFit/>
          </a:bodyPr>
          <a:lstStyle/>
          <a:p>
            <a:pPr lvl="0">
              <a:spcBef>
                <a:spcPts val="1200"/>
              </a:spcBef>
              <a:buClr>
                <a:schemeClr val="accent1"/>
              </a:buClr>
              <a:buSzPct val="100000"/>
            </a:pPr>
            <a:r>
              <a:rPr lang="en-US" sz="2400" dirty="0">
                <a:solidFill>
                  <a:srgbClr val="FFFFFF"/>
                </a:solidFill>
              </a:rPr>
              <a:t>Pivotal Cloud Foundry Workshop </a:t>
            </a:r>
          </a:p>
          <a:p>
            <a:pPr marL="742950" lvl="1" indent="-285750">
              <a:spcBef>
                <a:spcPts val="300"/>
              </a:spcBef>
              <a:buClr>
                <a:schemeClr val="accent1"/>
              </a:buClr>
              <a:buSzPct val="100000"/>
              <a:buFont typeface="Verdana"/>
              <a:buChar char="–"/>
            </a:pPr>
            <a:r>
              <a:rPr lang="en-US" sz="2000" dirty="0" smtClean="0">
                <a:solidFill>
                  <a:srgbClr val="FFFFFF"/>
                </a:solidFill>
              </a:rPr>
              <a:t>BOSH 101</a:t>
            </a:r>
            <a:endParaRPr lang="en-US" sz="2000" dirty="0">
              <a:solidFill>
                <a:srgbClr val="FFFFFF"/>
              </a:solidFill>
            </a:endParaRPr>
          </a:p>
          <a:p>
            <a:pPr marL="742950" lvl="1" indent="-285750">
              <a:spcBef>
                <a:spcPts val="300"/>
              </a:spcBef>
              <a:buClr>
                <a:schemeClr val="accent1"/>
              </a:buClr>
              <a:buSzPct val="100000"/>
              <a:buFont typeface="Verdana"/>
              <a:buChar char="–"/>
            </a:pPr>
            <a:r>
              <a:rPr lang="en-US" sz="2000" dirty="0" smtClean="0">
                <a:solidFill>
                  <a:srgbClr val="FFFFFF"/>
                </a:solidFill>
              </a:rPr>
              <a:t>Service Brokers</a:t>
            </a:r>
          </a:p>
          <a:p>
            <a:pPr marL="742950" lvl="1" indent="-285750">
              <a:spcBef>
                <a:spcPts val="300"/>
              </a:spcBef>
              <a:buClr>
                <a:schemeClr val="accent1"/>
              </a:buClr>
              <a:buSzPct val="100000"/>
              <a:buFont typeface="Verdana"/>
              <a:buChar char="–"/>
            </a:pPr>
            <a:r>
              <a:rPr lang="en-US" sz="2000" dirty="0" smtClean="0">
                <a:solidFill>
                  <a:srgbClr val="FFFFFF"/>
                </a:solidFill>
              </a:rPr>
              <a:t>Custom Ops tile</a:t>
            </a:r>
            <a:endParaRPr lang="en-US" sz="2000" dirty="0">
              <a:solidFill>
                <a:srgbClr val="FFFFFF"/>
              </a:solidFill>
            </a:endParaRPr>
          </a:p>
          <a:p>
            <a:pPr lvl="1">
              <a:spcBef>
                <a:spcPts val="300"/>
              </a:spcBef>
              <a:buClr>
                <a:schemeClr val="accent1"/>
              </a:buClr>
              <a:buSzPct val="100000"/>
            </a:pPr>
            <a:endParaRPr lang="en-US" sz="2000" dirty="0">
              <a:solidFill>
                <a:srgbClr val="FFFFFF"/>
              </a:solidFill>
            </a:endParaRPr>
          </a:p>
        </p:txBody>
      </p:sp>
      <p:pic>
        <p:nvPicPr>
          <p:cNvPr id="9" name="Shape 382"/>
          <p:cNvPicPr preferRelativeResize="0"/>
          <p:nvPr/>
        </p:nvPicPr>
        <p:blipFill>
          <a:blip r:embed="rId4">
            <a:alphaModFix/>
          </a:blip>
          <a:stretch>
            <a:fillRect/>
          </a:stretch>
        </p:blipFill>
        <p:spPr>
          <a:xfrm>
            <a:off x="6054570" y="1994627"/>
            <a:ext cx="2500425" cy="1129465"/>
          </a:xfrm>
          <a:prstGeom prst="rect">
            <a:avLst/>
          </a:prstGeom>
          <a:noFill/>
          <a:ln>
            <a:noFill/>
          </a:ln>
        </p:spPr>
      </p:pic>
      <p:pic>
        <p:nvPicPr>
          <p:cNvPr id="10" name="Shape 384"/>
          <p:cNvPicPr preferRelativeResize="0"/>
          <p:nvPr/>
        </p:nvPicPr>
        <p:blipFill>
          <a:blip r:embed="rId5">
            <a:alphaModFix/>
          </a:blip>
          <a:stretch>
            <a:fillRect/>
          </a:stretch>
        </p:blipFill>
        <p:spPr>
          <a:xfrm>
            <a:off x="6407904" y="1570820"/>
            <a:ext cx="1888051" cy="1228851"/>
          </a:xfrm>
          <a:prstGeom prst="rect">
            <a:avLst/>
          </a:prstGeom>
          <a:noFill/>
          <a:ln>
            <a:noFill/>
          </a:ln>
        </p:spPr>
      </p:pic>
    </p:spTree>
    <p:extLst>
      <p:ext uri="{BB962C8B-B14F-4D97-AF65-F5344CB8AC3E}">
        <p14:creationId xmlns:p14="http://schemas.microsoft.com/office/powerpoint/2010/main" val="38305781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29641" y="114659"/>
            <a:ext cx="4773489" cy="585514"/>
          </a:xfrm>
        </p:spPr>
        <p:txBody>
          <a:bodyPr/>
          <a:lstStyle/>
          <a:p>
            <a:pPr algn="l"/>
            <a:r>
              <a:rPr lang="en-US" sz="2400" dirty="0" smtClean="0">
                <a:solidFill>
                  <a:srgbClr val="F5F5F5"/>
                </a:solidFill>
              </a:rPr>
              <a:t>REFERENCES</a:t>
            </a:r>
            <a:endParaRPr lang="en-US" sz="2400" dirty="0">
              <a:solidFill>
                <a:srgbClr val="F5F5F5"/>
              </a:solidFill>
            </a:endParaRPr>
          </a:p>
        </p:txBody>
      </p:sp>
      <p:pic>
        <p:nvPicPr>
          <p:cNvPr id="34"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sp>
        <p:nvSpPr>
          <p:cNvPr id="29" name="Shape 1059"/>
          <p:cNvSpPr/>
          <p:nvPr/>
        </p:nvSpPr>
        <p:spPr>
          <a:xfrm>
            <a:off x="307769" y="993847"/>
            <a:ext cx="8602881" cy="3735474"/>
          </a:xfrm>
          <a:prstGeom prst="rect">
            <a:avLst/>
          </a:prstGeom>
          <a:noFill/>
          <a:ln>
            <a:noFill/>
          </a:ln>
        </p:spPr>
        <p:txBody>
          <a:bodyPr lIns="91425" tIns="45700" rIns="91425" bIns="45700" anchor="t" anchorCtr="0">
            <a:noAutofit/>
          </a:bodyPr>
          <a:lstStyle/>
          <a:p>
            <a:pPr marL="457200" indent="-457200">
              <a:spcBef>
                <a:spcPts val="600"/>
              </a:spcBef>
              <a:buClr>
                <a:srgbClr val="008774"/>
              </a:buClr>
              <a:buSzPct val="100000"/>
              <a:buFont typeface="+mj-lt"/>
              <a:buAutoNum type="arabicPeriod"/>
            </a:pPr>
            <a:r>
              <a:rPr lang="en-US" sz="2000" dirty="0" smtClean="0">
                <a:solidFill>
                  <a:srgbClr val="FFFFFF"/>
                </a:solidFill>
              </a:rPr>
              <a:t>Service Brokers</a:t>
            </a:r>
          </a:p>
          <a:p>
            <a:pPr marL="914400" lvl="1" indent="-457200">
              <a:spcBef>
                <a:spcPts val="600"/>
              </a:spcBef>
              <a:buClr>
                <a:srgbClr val="008774"/>
              </a:buClr>
              <a:buSzPct val="100000"/>
              <a:buFont typeface="Arial"/>
              <a:buChar char="•"/>
            </a:pPr>
            <a:r>
              <a:rPr lang="en-US" sz="2000" dirty="0" smtClean="0">
                <a:solidFill>
                  <a:srgbClr val="FFFFFF"/>
                </a:solidFill>
                <a:hlinkClick r:id="rId4"/>
              </a:rPr>
              <a:t>Service Broker API </a:t>
            </a:r>
            <a:endParaRPr lang="en-US" sz="2000" dirty="0" smtClean="0">
              <a:solidFill>
                <a:srgbClr val="FFFFFF"/>
              </a:solidFill>
            </a:endParaRPr>
          </a:p>
          <a:p>
            <a:pPr marL="914400" lvl="1" indent="-457200">
              <a:spcBef>
                <a:spcPts val="600"/>
              </a:spcBef>
              <a:buClr>
                <a:srgbClr val="008774"/>
              </a:buClr>
              <a:buSzPct val="100000"/>
              <a:buFont typeface="Arial"/>
              <a:buChar char="•"/>
            </a:pPr>
            <a:r>
              <a:rPr lang="en-US" sz="2000" dirty="0" smtClean="0">
                <a:solidFill>
                  <a:srgbClr val="FFFFFF"/>
                </a:solidFill>
                <a:hlinkClick r:id="rId5"/>
              </a:rPr>
              <a:t>Managing Service Brokers</a:t>
            </a:r>
            <a:endParaRPr lang="en-US" sz="2000" dirty="0" smtClean="0">
              <a:solidFill>
                <a:srgbClr val="FFFFFF"/>
              </a:solidFill>
            </a:endParaRPr>
          </a:p>
          <a:p>
            <a:pPr marL="457200" indent="-457200">
              <a:spcBef>
                <a:spcPts val="600"/>
              </a:spcBef>
              <a:buClr>
                <a:srgbClr val="008774"/>
              </a:buClr>
              <a:buSzPct val="100000"/>
              <a:buFont typeface="+mj-lt"/>
              <a:buAutoNum type="arabicPeriod"/>
            </a:pPr>
            <a:r>
              <a:rPr lang="en-US" sz="2000" dirty="0" smtClean="0">
                <a:solidFill>
                  <a:srgbClr val="FFFFFF"/>
                </a:solidFill>
              </a:rPr>
              <a:t>Partners Services.</a:t>
            </a:r>
          </a:p>
          <a:p>
            <a:pPr marL="914400" lvl="1" indent="-457200">
              <a:spcBef>
                <a:spcPts val="600"/>
              </a:spcBef>
              <a:buClr>
                <a:srgbClr val="008774"/>
              </a:buClr>
              <a:buSzPct val="100000"/>
              <a:buFont typeface="Arial"/>
              <a:buChar char="•"/>
            </a:pPr>
            <a:r>
              <a:rPr lang="en-US" sz="2000" dirty="0" smtClean="0">
                <a:solidFill>
                  <a:srgbClr val="FFFFFF"/>
                </a:solidFill>
                <a:hlinkClick r:id="rId6"/>
              </a:rPr>
              <a:t>PCF Partner guide</a:t>
            </a:r>
            <a:endParaRPr lang="en-US" sz="2000" dirty="0" smtClean="0">
              <a:solidFill>
                <a:srgbClr val="FFFFFF"/>
              </a:solidFill>
            </a:endParaRPr>
          </a:p>
          <a:p>
            <a:pPr marL="914400" lvl="1" indent="-457200">
              <a:spcBef>
                <a:spcPts val="600"/>
              </a:spcBef>
              <a:buClr>
                <a:srgbClr val="008774"/>
              </a:buClr>
              <a:buSzPct val="100000"/>
              <a:buFont typeface="Arial"/>
              <a:buChar char="•"/>
            </a:pPr>
            <a:r>
              <a:rPr lang="en-US" sz="2000" dirty="0" smtClean="0">
                <a:solidFill>
                  <a:srgbClr val="FFFFFF"/>
                </a:solidFill>
                <a:hlinkClick r:id="rId7"/>
              </a:rPr>
              <a:t>Partner </a:t>
            </a:r>
            <a:r>
              <a:rPr lang="en-US" sz="2000" dirty="0">
                <a:solidFill>
                  <a:srgbClr val="FFFFFF"/>
                </a:solidFill>
                <a:hlinkClick r:id="rId7"/>
              </a:rPr>
              <a:t>Services for PCF </a:t>
            </a:r>
            <a:r>
              <a:rPr lang="en-US" sz="2000" dirty="0">
                <a:solidFill>
                  <a:srgbClr val="FFFFFF"/>
                </a:solidFill>
              </a:rPr>
              <a:t>(scroll to the middle of the page!</a:t>
            </a:r>
            <a:r>
              <a:rPr lang="en-US" sz="2000" dirty="0" smtClean="0">
                <a:solidFill>
                  <a:srgbClr val="FFFFFF"/>
                </a:solidFill>
              </a:rPr>
              <a:t>)</a:t>
            </a:r>
            <a:endParaRPr lang="en-US" sz="2000" dirty="0">
              <a:solidFill>
                <a:srgbClr val="FFFFFF"/>
              </a:solidFill>
            </a:endParaRPr>
          </a:p>
          <a:p>
            <a:pPr marL="457200" indent="-457200">
              <a:spcBef>
                <a:spcPts val="600"/>
              </a:spcBef>
              <a:buClr>
                <a:srgbClr val="008774"/>
              </a:buClr>
              <a:buSzPct val="100000"/>
              <a:buFont typeface="+mj-lt"/>
              <a:buAutoNum type="arabicPeriod"/>
            </a:pPr>
            <a:r>
              <a:rPr lang="en-US" sz="2000" dirty="0" smtClean="0">
                <a:solidFill>
                  <a:srgbClr val="FFFFFF"/>
                </a:solidFill>
              </a:rPr>
              <a:t>Custom PCF tiles</a:t>
            </a:r>
          </a:p>
          <a:p>
            <a:pPr marL="914400" lvl="1" indent="-457200">
              <a:spcBef>
                <a:spcPts val="600"/>
              </a:spcBef>
              <a:buClr>
                <a:srgbClr val="008774"/>
              </a:buClr>
              <a:buSzPct val="100000"/>
              <a:buFont typeface="Arial"/>
              <a:buChar char="•"/>
            </a:pPr>
            <a:r>
              <a:rPr lang="en-US" sz="2000" dirty="0" smtClean="0">
                <a:solidFill>
                  <a:srgbClr val="FFFFFF"/>
                </a:solidFill>
                <a:hlinkClick r:id="rId8"/>
              </a:rPr>
              <a:t>Creating a Product Tile</a:t>
            </a:r>
            <a:endParaRPr lang="en-US" sz="2000" dirty="0" smtClean="0">
              <a:solidFill>
                <a:srgbClr val="FFFFFF"/>
              </a:solidFill>
            </a:endParaRPr>
          </a:p>
          <a:p>
            <a:pPr marL="914400" lvl="1" indent="-457200">
              <a:spcBef>
                <a:spcPts val="600"/>
              </a:spcBef>
              <a:buClr>
                <a:srgbClr val="008774"/>
              </a:buClr>
              <a:buSzPct val="100000"/>
              <a:buFont typeface="Arial"/>
              <a:buChar char="•"/>
            </a:pPr>
            <a:r>
              <a:rPr lang="en-US" sz="2000" dirty="0" smtClean="0">
                <a:solidFill>
                  <a:srgbClr val="FFFFFF"/>
                </a:solidFill>
                <a:hlinkClick r:id="rId9"/>
              </a:rPr>
              <a:t>Sample Product Tile</a:t>
            </a:r>
            <a:endParaRPr lang="en-US" sz="2000" dirty="0">
              <a:solidFill>
                <a:srgbClr val="FFFFFF"/>
              </a:solidFill>
            </a:endParaRPr>
          </a:p>
        </p:txBody>
      </p:sp>
    </p:spTree>
    <p:extLst>
      <p:ext uri="{BB962C8B-B14F-4D97-AF65-F5344CB8AC3E}">
        <p14:creationId xmlns:p14="http://schemas.microsoft.com/office/powerpoint/2010/main" val="21211094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349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97"/>
          <p:cNvSpPr txBox="1">
            <a:spLocks/>
          </p:cNvSpPr>
          <p:nvPr/>
        </p:nvSpPr>
        <p:spPr>
          <a:xfrm>
            <a:off x="407989" y="1674283"/>
            <a:ext cx="8328022" cy="1354217"/>
          </a:xfrm>
          <a:prstGeom prst="rect">
            <a:avLst/>
          </a:prstGeom>
          <a:noFill/>
          <a:ln>
            <a:noFill/>
          </a:ln>
          <a:effectLst>
            <a:reflection stA="50000" endPos="75000" dist="12700" dir="5400000" sy="-100000" algn="bl" rotWithShape="0"/>
          </a:effectLst>
        </p:spPr>
        <p:txBody>
          <a:bodyPr vert="horz" lIns="0" tIns="0" rIns="0" bIns="0" rtlCol="0" anchor="b" anchorCtr="0">
            <a:noAutofit/>
          </a:bodyPr>
          <a:lstStyle>
            <a:lvl1pPr algn="ctr" defTabSz="457200" rtl="0" eaLnBrk="1" latinLnBrk="0" hangingPunct="1">
              <a:spcBef>
                <a:spcPct val="0"/>
              </a:spcBef>
              <a:buNone/>
              <a:defRPr sz="1800" b="1" kern="1200" baseline="0">
                <a:solidFill>
                  <a:schemeClr val="accent1"/>
                </a:solidFill>
                <a:latin typeface="+mj-lt"/>
                <a:ea typeface="+mj-ea"/>
                <a:cs typeface="+mj-cs"/>
              </a:defRPr>
            </a:lvl1pPr>
          </a:lstStyle>
          <a:p>
            <a:pPr algn="l">
              <a:lnSpc>
                <a:spcPct val="90000"/>
              </a:lnSpc>
              <a:spcBef>
                <a:spcPts val="0"/>
              </a:spcBef>
              <a:buClr>
                <a:schemeClr val="dk2"/>
              </a:buClr>
              <a:buSzPct val="25000"/>
              <a:buFont typeface="Arial"/>
              <a:buNone/>
            </a:pPr>
            <a:r>
              <a:rPr lang="en-US" sz="9600" b="0" dirty="0" smtClean="0">
                <a:latin typeface="Arial"/>
                <a:ea typeface="Arial"/>
                <a:cs typeface="Arial"/>
                <a:sym typeface="Arial"/>
              </a:rPr>
              <a:t>Slide Appendix</a:t>
            </a:r>
            <a:endParaRPr lang="en-US" sz="9600" b="0" dirty="0">
              <a:latin typeface="Arial"/>
              <a:ea typeface="Arial"/>
              <a:cs typeface="Arial"/>
              <a:sym typeface="Arial"/>
            </a:endParaRPr>
          </a:p>
        </p:txBody>
      </p:sp>
    </p:spTree>
    <p:extLst>
      <p:ext uri="{BB962C8B-B14F-4D97-AF65-F5344CB8AC3E}">
        <p14:creationId xmlns:p14="http://schemas.microsoft.com/office/powerpoint/2010/main" val="597676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6"/>
          <p:cNvSpPr>
            <a:spLocks noGrp="1"/>
          </p:cNvSpPr>
          <p:nvPr>
            <p:ph type="body" idx="4294967295"/>
          </p:nvPr>
        </p:nvSpPr>
        <p:spPr>
          <a:xfrm>
            <a:off x="366713" y="785813"/>
            <a:ext cx="8410575" cy="346219"/>
          </a:xfrm>
          <a:prstGeom prst="rect">
            <a:avLst/>
          </a:prstGeom>
        </p:spPr>
        <p:txBody>
          <a:bodyPr>
            <a:normAutofit fontScale="85000" lnSpcReduction="20000"/>
          </a:bodyPr>
          <a:lstStyle/>
          <a:p>
            <a:pPr marL="0" indent="0">
              <a:buNone/>
            </a:pPr>
            <a:r>
              <a:rPr lang="en-US" sz="2400" b="1" dirty="0" smtClean="0"/>
              <a:t>Advanced Key-Value Store and Cache as a Service</a:t>
            </a:r>
            <a:endParaRPr lang="en-US" sz="2400" b="1" dirty="0"/>
          </a:p>
          <a:p>
            <a:endParaRPr lang="en-US" sz="2400" b="1" dirty="0">
              <a:solidFill>
                <a:srgbClr val="4D4D4D"/>
              </a:solidFill>
            </a:endParaRPr>
          </a:p>
          <a:p>
            <a:endParaRPr lang="en-US" sz="2400" b="1" dirty="0"/>
          </a:p>
        </p:txBody>
      </p:sp>
      <p:sp>
        <p:nvSpPr>
          <p:cNvPr id="10" name="Title 1"/>
          <p:cNvSpPr>
            <a:spLocks noGrp="1"/>
          </p:cNvSpPr>
          <p:nvPr>
            <p:ph type="title"/>
          </p:nvPr>
        </p:nvSpPr>
        <p:spPr>
          <a:xfrm>
            <a:off x="366713" y="325438"/>
            <a:ext cx="8410575" cy="460375"/>
          </a:xfrm>
        </p:spPr>
        <p:txBody>
          <a:bodyPr/>
          <a:lstStyle/>
          <a:p>
            <a:r>
              <a:rPr lang="en-US" sz="2800" dirty="0" smtClean="0"/>
              <a:t>Redis for </a:t>
            </a:r>
            <a:r>
              <a:rPr lang="en-US" sz="2800" dirty="0"/>
              <a:t>Pivotal </a:t>
            </a:r>
            <a:r>
              <a:rPr lang="en-US" sz="2800" dirty="0" smtClean="0"/>
              <a:t>Cloud Foundry </a:t>
            </a:r>
            <a:endParaRPr lang="en-US" sz="2800" dirty="0"/>
          </a:p>
        </p:txBody>
      </p:sp>
      <p:sp>
        <p:nvSpPr>
          <p:cNvPr id="11" name="Content Placeholder 3"/>
          <p:cNvSpPr txBox="1">
            <a:spLocks/>
          </p:cNvSpPr>
          <p:nvPr/>
        </p:nvSpPr>
        <p:spPr>
          <a:xfrm>
            <a:off x="366716" y="1451519"/>
            <a:ext cx="5037072" cy="3006179"/>
          </a:xfrm>
          <a:prstGeom prst="rect">
            <a:avLst/>
          </a:prstGeom>
        </p:spPr>
        <p:txBody>
          <a:bodyPr/>
          <a:lst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Pre-provision a pool of Redis VMs</a:t>
            </a:r>
          </a:p>
          <a:p>
            <a:r>
              <a:rPr lang="en-US" sz="2000" dirty="0" smtClean="0"/>
              <a:t>Supports persistence to disk</a:t>
            </a:r>
          </a:p>
          <a:p>
            <a:r>
              <a:rPr lang="en-US" sz="2000" dirty="0" smtClean="0"/>
              <a:t>Consolidated logging and monitoring</a:t>
            </a:r>
          </a:p>
          <a:p>
            <a:r>
              <a:rPr lang="en-US" sz="2000" dirty="0" smtClean="0"/>
              <a:t>VM health monitoring, and recovery</a:t>
            </a:r>
          </a:p>
          <a:p>
            <a:endParaRPr lang="en-US" sz="1400" dirty="0" smtClean="0"/>
          </a:p>
          <a:p>
            <a:endParaRPr lang="en-US" sz="1400" dirty="0"/>
          </a:p>
        </p:txBody>
      </p:sp>
      <p:pic>
        <p:nvPicPr>
          <p:cNvPr id="12" name="Picture 1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72988"/>
            <a:ext cx="951111" cy="1036797"/>
          </a:xfrm>
          <a:prstGeom prst="rect">
            <a:avLst/>
          </a:prstGeom>
        </p:spPr>
      </p:pic>
      <p:grpSp>
        <p:nvGrpSpPr>
          <p:cNvPr id="13" name="Group 12"/>
          <p:cNvGrpSpPr/>
          <p:nvPr/>
        </p:nvGrpSpPr>
        <p:grpSpPr>
          <a:xfrm>
            <a:off x="5524500" y="1451519"/>
            <a:ext cx="3032497" cy="2792397"/>
            <a:chOff x="6225584" y="1543456"/>
            <a:chExt cx="2702975" cy="3005504"/>
          </a:xfrm>
        </p:grpSpPr>
        <p:sp>
          <p:nvSpPr>
            <p:cNvPr id="19"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20" name="Group 19"/>
            <p:cNvGrpSpPr/>
            <p:nvPr/>
          </p:nvGrpSpPr>
          <p:grpSpPr>
            <a:xfrm>
              <a:off x="6225584" y="1543456"/>
              <a:ext cx="2562768" cy="2629664"/>
              <a:chOff x="6155410" y="584201"/>
              <a:chExt cx="2991875" cy="3387974"/>
            </a:xfrm>
          </p:grpSpPr>
          <p:sp>
            <p:nvSpPr>
              <p:cNvPr id="21"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22"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23" name="Shape 185"/>
              <p:cNvCxnSpPr>
                <a:stCxn id="22" idx="2"/>
                <a:endCxn id="27"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24" name="Shape 186"/>
              <p:cNvGrpSpPr/>
              <p:nvPr/>
            </p:nvGrpSpPr>
            <p:grpSpPr>
              <a:xfrm>
                <a:off x="6606069" y="1541158"/>
                <a:ext cx="2447417" cy="589355"/>
                <a:chOff x="8256494" y="2180712"/>
                <a:chExt cx="722350" cy="589355"/>
              </a:xfrm>
            </p:grpSpPr>
            <p:sp>
              <p:nvSpPr>
                <p:cNvPr id="31"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32"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25"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26" name="Shape 192"/>
              <p:cNvCxnSpPr>
                <a:stCxn id="25"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27"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dirty="0">
                    <a:solidFill>
                      <a:srgbClr val="000000"/>
                    </a:solidFill>
                    <a:latin typeface="Arial"/>
                    <a:ea typeface="Arial"/>
                    <a:cs typeface="Arial"/>
                    <a:sym typeface="Arial"/>
                    <a:rtl val="0"/>
                  </a:rPr>
                  <a:t>Instance </a:t>
                </a:r>
                <a:r>
                  <a:rPr lang="en-US" sz="1100" b="0" i="0" u="none" strike="noStrike" cap="none" baseline="0" dirty="0">
                    <a:solidFill>
                      <a:srgbClr val="000000"/>
                    </a:solidFill>
                    <a:latin typeface="Arial"/>
                    <a:ea typeface="Arial"/>
                    <a:cs typeface="Arial"/>
                    <a:sym typeface="Arial"/>
                    <a:rtl val="0"/>
                  </a:rPr>
                  <a:t>(Redis process)</a:t>
                </a:r>
              </a:p>
            </p:txBody>
          </p:sp>
          <p:sp>
            <p:nvSpPr>
              <p:cNvPr id="28"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29"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30"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188480289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6"/>
          <p:cNvSpPr>
            <a:spLocks noGrp="1"/>
          </p:cNvSpPr>
          <p:nvPr>
            <p:ph type="body" idx="4294967295"/>
          </p:nvPr>
        </p:nvSpPr>
        <p:spPr>
          <a:xfrm>
            <a:off x="366713" y="785813"/>
            <a:ext cx="8410575" cy="346219"/>
          </a:xfrm>
          <a:prstGeom prst="rect">
            <a:avLst/>
          </a:prstGeom>
        </p:spPr>
        <p:txBody>
          <a:bodyPr>
            <a:normAutofit fontScale="85000" lnSpcReduction="20000"/>
          </a:bodyPr>
          <a:lstStyle/>
          <a:p>
            <a:pPr marL="0" indent="0">
              <a:buNone/>
            </a:pPr>
            <a:r>
              <a:rPr lang="en-US" sz="2400" b="1" dirty="0" smtClean="0"/>
              <a:t>Apps safely send </a:t>
            </a:r>
            <a:r>
              <a:rPr lang="en-US" sz="2400" b="1" dirty="0"/>
              <a:t>and receive </a:t>
            </a:r>
            <a:r>
              <a:rPr lang="en-US" sz="2400" b="1" dirty="0" smtClean="0"/>
              <a:t>messages at scale</a:t>
            </a:r>
            <a:endParaRPr lang="en-US" sz="2400" b="1" dirty="0"/>
          </a:p>
          <a:p>
            <a:endParaRPr lang="en-US" sz="2400" b="1" dirty="0">
              <a:solidFill>
                <a:srgbClr val="4D4D4D"/>
              </a:solidFill>
            </a:endParaRPr>
          </a:p>
          <a:p>
            <a:endParaRPr lang="en-US" sz="2400" b="1" dirty="0"/>
          </a:p>
        </p:txBody>
      </p:sp>
      <p:sp>
        <p:nvSpPr>
          <p:cNvPr id="3" name="Title 1"/>
          <p:cNvSpPr>
            <a:spLocks noGrp="1"/>
          </p:cNvSpPr>
          <p:nvPr>
            <p:ph type="title"/>
          </p:nvPr>
        </p:nvSpPr>
        <p:spPr>
          <a:xfrm>
            <a:off x="366713" y="325438"/>
            <a:ext cx="8410575" cy="460375"/>
          </a:xfrm>
        </p:spPr>
        <p:txBody>
          <a:bodyPr/>
          <a:lstStyle/>
          <a:p>
            <a:r>
              <a:rPr lang="en-US" sz="2800" dirty="0" smtClean="0"/>
              <a:t>RabbitMQ for </a:t>
            </a:r>
            <a:r>
              <a:rPr lang="en-US" sz="2800" dirty="0"/>
              <a:t>Pivotal </a:t>
            </a:r>
            <a:r>
              <a:rPr lang="en-US" sz="2800" dirty="0" smtClean="0"/>
              <a:t>Cloud Foundry</a:t>
            </a:r>
            <a:endParaRPr lang="en-US" sz="2800" dirty="0"/>
          </a:p>
        </p:txBody>
      </p:sp>
      <p:sp>
        <p:nvSpPr>
          <p:cNvPr id="4" name="Content Placeholder 3"/>
          <p:cNvSpPr txBox="1">
            <a:spLocks/>
          </p:cNvSpPr>
          <p:nvPr/>
        </p:nvSpPr>
        <p:spPr>
          <a:xfrm>
            <a:off x="366715" y="1419224"/>
            <a:ext cx="4058155" cy="3038475"/>
          </a:xfrm>
          <a:prstGeom prst="rect">
            <a:avLst/>
          </a:prstGeom>
        </p:spPr>
        <p:txBody>
          <a:bodyPr anchor="t"/>
          <a:lst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spcBef>
                <a:spcPts val="0"/>
              </a:spcBef>
              <a:spcAft>
                <a:spcPts val="600"/>
              </a:spcAft>
            </a:pPr>
            <a:r>
              <a:rPr lang="en-US" sz="1600" dirty="0" smtClean="0"/>
              <a:t>Messaging broker for communication between servers, applications and devices</a:t>
            </a:r>
          </a:p>
          <a:p>
            <a:pPr marL="285750" indent="-285750">
              <a:spcBef>
                <a:spcPts val="0"/>
              </a:spcBef>
              <a:spcAft>
                <a:spcPts val="600"/>
              </a:spcAft>
            </a:pPr>
            <a:r>
              <a:rPr lang="en-US" sz="1600" dirty="0" smtClean="0"/>
              <a:t>Highly available queues, flexible routing, support for multiple protocols and client libraries</a:t>
            </a:r>
          </a:p>
          <a:p>
            <a:pPr marL="285750" indent="-285750">
              <a:spcBef>
                <a:spcPts val="0"/>
              </a:spcBef>
              <a:spcAft>
                <a:spcPts val="600"/>
              </a:spcAft>
            </a:pPr>
            <a:r>
              <a:rPr lang="en-US" sz="1600" dirty="0" smtClean="0"/>
              <a:t>Wide range of client libraries, in all languages</a:t>
            </a:r>
          </a:p>
          <a:p>
            <a:pPr marL="285750" indent="-285750">
              <a:spcBef>
                <a:spcPts val="0"/>
              </a:spcBef>
              <a:spcAft>
                <a:spcPts val="600"/>
              </a:spcAft>
            </a:pPr>
            <a:r>
              <a:rPr lang="en-US" sz="1600" dirty="0" smtClean="0"/>
              <a:t>Push button deployment and upgrades of a RabbitMQ Cluster</a:t>
            </a:r>
          </a:p>
          <a:p>
            <a:pPr marL="285750" indent="-285750">
              <a:spcBef>
                <a:spcPts val="0"/>
              </a:spcBef>
              <a:spcAft>
                <a:spcPts val="600"/>
              </a:spcAft>
            </a:pPr>
            <a:endParaRPr lang="en-US" sz="1600" dirty="0"/>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65968"/>
            <a:ext cx="1121385" cy="1018285"/>
          </a:xfrm>
          <a:prstGeom prst="rect">
            <a:avLst/>
          </a:prstGeom>
        </p:spPr>
      </p:pic>
      <p:grpSp>
        <p:nvGrpSpPr>
          <p:cNvPr id="7" name="Group 6"/>
          <p:cNvGrpSpPr/>
          <p:nvPr/>
        </p:nvGrpSpPr>
        <p:grpSpPr>
          <a:xfrm>
            <a:off x="5775088" y="1419112"/>
            <a:ext cx="2857779" cy="2561797"/>
            <a:chOff x="5361210" y="1142625"/>
            <a:chExt cx="3548294" cy="2906111"/>
          </a:xfrm>
        </p:grpSpPr>
        <p:sp>
          <p:nvSpPr>
            <p:cNvPr id="8" name="Shape 134"/>
            <p:cNvSpPr/>
            <p:nvPr/>
          </p:nvSpPr>
          <p:spPr>
            <a:xfrm>
              <a:off x="5518749" y="1142625"/>
              <a:ext cx="2917047" cy="1934099"/>
            </a:xfrm>
            <a:prstGeom prst="rect">
              <a:avLst/>
            </a:prstGeom>
            <a:noFill/>
            <a:ln w="19050" cap="flat">
              <a:solidFill>
                <a:srgbClr val="000000"/>
              </a:solidFill>
              <a:prstDash val="dot"/>
              <a:round/>
              <a:headEnd type="none" w="med" len="med"/>
              <a:tailEnd type="none" w="med" len="med"/>
            </a:ln>
          </p:spPr>
          <p:txBody>
            <a:bodyPr lIns="91425" tIns="91425" rIns="91425" bIns="91425" anchor="ctr" anchorCtr="0">
              <a:noAutofit/>
            </a:bodyPr>
            <a:lstStyle/>
            <a:p>
              <a:pPr lvl="0" rtl="0">
                <a:spcBef>
                  <a:spcPts val="0"/>
                </a:spcBef>
                <a:buNone/>
              </a:pPr>
              <a:endParaRPr sz="1100"/>
            </a:p>
          </p:txBody>
        </p:sp>
        <p:sp>
          <p:nvSpPr>
            <p:cNvPr id="9" name="Shape 135"/>
            <p:cNvSpPr/>
            <p:nvPr/>
          </p:nvSpPr>
          <p:spPr>
            <a:xfrm>
              <a:off x="5361210" y="1258875"/>
              <a:ext cx="3514498" cy="1348200"/>
            </a:xfrm>
            <a:prstGeom prst="rect">
              <a:avLst/>
            </a:prstGeom>
            <a:noFill/>
            <a:ln w="19050" cap="flat">
              <a:solidFill>
                <a:srgbClr val="000000"/>
              </a:solidFill>
              <a:prstDash val="dot"/>
              <a:round/>
              <a:headEnd type="none" w="med" len="med"/>
              <a:tailEnd type="none" w="med" len="med"/>
            </a:ln>
          </p:spPr>
          <p:txBody>
            <a:bodyPr lIns="91425" tIns="91425" rIns="91425" bIns="91425" anchor="ctr" anchorCtr="0">
              <a:noAutofit/>
            </a:bodyPr>
            <a:lstStyle/>
            <a:p>
              <a:pPr>
                <a:spcBef>
                  <a:spcPts val="0"/>
                </a:spcBef>
                <a:buNone/>
              </a:pPr>
              <a:endParaRPr sz="1100"/>
            </a:p>
          </p:txBody>
        </p:sp>
        <p:sp>
          <p:nvSpPr>
            <p:cNvPr id="10" name="Shape 136"/>
            <p:cNvSpPr txBox="1"/>
            <p:nvPr/>
          </p:nvSpPr>
          <p:spPr>
            <a:xfrm>
              <a:off x="6122500" y="2554203"/>
              <a:ext cx="1522199" cy="384599"/>
            </a:xfrm>
            <a:prstGeom prst="rect">
              <a:avLst/>
            </a:prstGeom>
            <a:noFill/>
            <a:ln>
              <a:noFill/>
            </a:ln>
          </p:spPr>
          <p:txBody>
            <a:bodyPr lIns="91425" tIns="91425" rIns="91425" bIns="91425" anchor="t" anchorCtr="0">
              <a:noAutofit/>
            </a:bodyPr>
            <a:lstStyle/>
            <a:p>
              <a:pPr lvl="0" algn="ctr" rtl="0">
                <a:spcBef>
                  <a:spcPts val="0"/>
                </a:spcBef>
                <a:buNone/>
              </a:pPr>
              <a:r>
                <a:rPr lang="en-US" sz="1100" dirty="0"/>
                <a:t>RabbitMQ for PCF</a:t>
              </a:r>
            </a:p>
          </p:txBody>
        </p:sp>
        <p:sp>
          <p:nvSpPr>
            <p:cNvPr id="11" name="Shape 137"/>
            <p:cNvSpPr txBox="1"/>
            <p:nvPr/>
          </p:nvSpPr>
          <p:spPr>
            <a:xfrm>
              <a:off x="8340405" y="1453862"/>
              <a:ext cx="569099" cy="384599"/>
            </a:xfrm>
            <a:prstGeom prst="rect">
              <a:avLst/>
            </a:prstGeom>
            <a:noFill/>
            <a:ln>
              <a:noFill/>
            </a:ln>
          </p:spPr>
          <p:txBody>
            <a:bodyPr lIns="91425" tIns="91425" rIns="91425" bIns="91425" anchor="t" anchorCtr="0">
              <a:noAutofit/>
            </a:bodyPr>
            <a:lstStyle/>
            <a:p>
              <a:pPr lvl="0" algn="ctr" rtl="0">
                <a:spcBef>
                  <a:spcPts val="0"/>
                </a:spcBef>
                <a:buNone/>
              </a:pPr>
              <a:r>
                <a:rPr lang="en-US" sz="1100" dirty="0"/>
                <a:t>AZ1</a:t>
              </a:r>
            </a:p>
          </p:txBody>
        </p:sp>
        <p:sp>
          <p:nvSpPr>
            <p:cNvPr id="12" name="Shape 138"/>
            <p:cNvSpPr/>
            <p:nvPr/>
          </p:nvSpPr>
          <p:spPr>
            <a:xfrm>
              <a:off x="7107775" y="2032549"/>
              <a:ext cx="1140675" cy="427499"/>
            </a:xfrm>
            <a:prstGeom prst="rect">
              <a:avLst/>
            </a:prstGeom>
            <a:no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dirty="0"/>
                <a:t>RabbitMQ Node</a:t>
              </a:r>
            </a:p>
          </p:txBody>
        </p:sp>
        <p:sp>
          <p:nvSpPr>
            <p:cNvPr id="13" name="Shape 139"/>
            <p:cNvSpPr/>
            <p:nvPr/>
          </p:nvSpPr>
          <p:spPr>
            <a:xfrm>
              <a:off x="5666127" y="1432418"/>
              <a:ext cx="1021800" cy="427499"/>
            </a:xfrm>
            <a:prstGeom prst="rect">
              <a:avLst/>
            </a:prstGeom>
            <a:no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dirty="0"/>
                <a:t>HA Proxy</a:t>
              </a:r>
            </a:p>
          </p:txBody>
        </p:sp>
        <p:sp>
          <p:nvSpPr>
            <p:cNvPr id="14" name="Shape 140"/>
            <p:cNvSpPr/>
            <p:nvPr/>
          </p:nvSpPr>
          <p:spPr>
            <a:xfrm>
              <a:off x="7107775" y="1432436"/>
              <a:ext cx="1140675" cy="427499"/>
            </a:xfrm>
            <a:prstGeom prst="rect">
              <a:avLst/>
            </a:prstGeom>
            <a:no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dirty="0"/>
                <a:t>RabbitMQ Node</a:t>
              </a:r>
            </a:p>
          </p:txBody>
        </p:sp>
        <p:sp>
          <p:nvSpPr>
            <p:cNvPr id="15" name="Shape 141"/>
            <p:cNvSpPr/>
            <p:nvPr/>
          </p:nvSpPr>
          <p:spPr>
            <a:xfrm>
              <a:off x="5361210" y="3345052"/>
              <a:ext cx="3514499" cy="703684"/>
            </a:xfrm>
            <a:prstGeom prst="rect">
              <a:avLst/>
            </a:prstGeom>
            <a:noFill/>
            <a:ln w="19050" cap="flat">
              <a:solidFill>
                <a:srgbClr val="000000"/>
              </a:solidFill>
              <a:prstDash val="dot"/>
              <a:round/>
              <a:headEnd type="none" w="med" len="med"/>
              <a:tailEnd type="none" w="med" len="med"/>
            </a:ln>
          </p:spPr>
          <p:txBody>
            <a:bodyPr lIns="91425" tIns="91425" rIns="91425" bIns="91425" anchor="ctr" anchorCtr="0">
              <a:noAutofit/>
            </a:bodyPr>
            <a:lstStyle/>
            <a:p>
              <a:pPr lvl="0" rtl="0">
                <a:spcBef>
                  <a:spcPts val="0"/>
                </a:spcBef>
                <a:buNone/>
              </a:pPr>
              <a:endParaRPr sz="1100"/>
            </a:p>
          </p:txBody>
        </p:sp>
        <p:sp>
          <p:nvSpPr>
            <p:cNvPr id="16" name="Shape 142"/>
            <p:cNvSpPr txBox="1"/>
            <p:nvPr/>
          </p:nvSpPr>
          <p:spPr>
            <a:xfrm>
              <a:off x="6532175" y="3378414"/>
              <a:ext cx="1061905" cy="406795"/>
            </a:xfrm>
            <a:prstGeom prst="rect">
              <a:avLst/>
            </a:prstGeom>
            <a:noFill/>
            <a:ln>
              <a:noFill/>
            </a:ln>
          </p:spPr>
          <p:txBody>
            <a:bodyPr lIns="91425" tIns="91425" rIns="91425" bIns="91425" anchor="t" anchorCtr="0">
              <a:noAutofit/>
            </a:bodyPr>
            <a:lstStyle/>
            <a:p>
              <a:pPr lvl="0" algn="ctr" rtl="0">
                <a:spcBef>
                  <a:spcPts val="0"/>
                </a:spcBef>
                <a:buNone/>
              </a:pPr>
              <a:r>
                <a:rPr lang="en-US" sz="1100" dirty="0"/>
                <a:t>Elastic Runtime</a:t>
              </a:r>
            </a:p>
          </p:txBody>
        </p:sp>
        <p:sp>
          <p:nvSpPr>
            <p:cNvPr id="17" name="Shape 143"/>
            <p:cNvSpPr/>
            <p:nvPr/>
          </p:nvSpPr>
          <p:spPr>
            <a:xfrm>
              <a:off x="5735100" y="3447689"/>
              <a:ext cx="907500" cy="460500"/>
            </a:xfrm>
            <a:prstGeom prst="rect">
              <a:avLst/>
            </a:prstGeom>
            <a:ln>
              <a:solidFill>
                <a:srgbClr val="FF66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lvl="0" algn="ctr" rtl="0">
                <a:spcBef>
                  <a:spcPts val="0"/>
                </a:spcBef>
                <a:buNone/>
              </a:pPr>
              <a:r>
                <a:rPr lang="en-US" sz="1100"/>
                <a:t>App</a:t>
              </a:r>
            </a:p>
          </p:txBody>
        </p:sp>
        <p:cxnSp>
          <p:nvCxnSpPr>
            <p:cNvPr id="18" name="Shape 144"/>
            <p:cNvCxnSpPr>
              <a:stCxn id="13" idx="3"/>
              <a:endCxn id="14" idx="1"/>
            </p:cNvCxnSpPr>
            <p:nvPr/>
          </p:nvCxnSpPr>
          <p:spPr>
            <a:xfrm>
              <a:off x="6687927" y="1646168"/>
              <a:ext cx="419847" cy="18"/>
            </a:xfrm>
            <a:prstGeom prst="straightConnector1">
              <a:avLst/>
            </a:prstGeom>
            <a:noFill/>
            <a:ln w="19050" cap="flat">
              <a:solidFill>
                <a:schemeClr val="dk2"/>
              </a:solidFill>
              <a:prstDash val="solid"/>
              <a:round/>
              <a:headEnd type="none" w="lg" len="lg"/>
              <a:tailEnd type="triangle" w="lg" len="lg"/>
            </a:ln>
          </p:spPr>
        </p:cxnSp>
        <p:cxnSp>
          <p:nvCxnSpPr>
            <p:cNvPr id="19" name="Shape 145"/>
            <p:cNvCxnSpPr>
              <a:stCxn id="13" idx="3"/>
              <a:endCxn id="12" idx="1"/>
            </p:cNvCxnSpPr>
            <p:nvPr/>
          </p:nvCxnSpPr>
          <p:spPr>
            <a:xfrm>
              <a:off x="6687927" y="1646168"/>
              <a:ext cx="419847" cy="600130"/>
            </a:xfrm>
            <a:prstGeom prst="straightConnector1">
              <a:avLst/>
            </a:prstGeom>
            <a:noFill/>
            <a:ln w="19050" cap="flat">
              <a:solidFill>
                <a:schemeClr val="dk2"/>
              </a:solidFill>
              <a:prstDash val="solid"/>
              <a:round/>
              <a:headEnd type="none" w="lg" len="lg"/>
              <a:tailEnd type="triangle" w="lg" len="lg"/>
            </a:ln>
          </p:spPr>
        </p:cxnSp>
        <p:cxnSp>
          <p:nvCxnSpPr>
            <p:cNvPr id="20" name="Shape 146"/>
            <p:cNvCxnSpPr>
              <a:stCxn id="17" idx="0"/>
              <a:endCxn id="13" idx="2"/>
            </p:cNvCxnSpPr>
            <p:nvPr/>
          </p:nvCxnSpPr>
          <p:spPr>
            <a:xfrm flipH="1" flipV="1">
              <a:off x="6177027" y="1859917"/>
              <a:ext cx="11823" cy="1587772"/>
            </a:xfrm>
            <a:prstGeom prst="straightConnector1">
              <a:avLst/>
            </a:prstGeom>
            <a:noFill/>
            <a:ln w="19050" cap="flat">
              <a:solidFill>
                <a:schemeClr val="dk2"/>
              </a:solidFill>
              <a:prstDash val="solid"/>
              <a:round/>
              <a:headEnd type="none" w="lg" len="lg"/>
              <a:tailEnd type="triangle" w="lg" len="lg"/>
            </a:ln>
          </p:spPr>
        </p:cxnSp>
      </p:grpSp>
      <p:sp>
        <p:nvSpPr>
          <p:cNvPr id="21" name="Rectangle 20"/>
          <p:cNvSpPr/>
          <p:nvPr/>
        </p:nvSpPr>
        <p:spPr>
          <a:xfrm>
            <a:off x="6193573" y="4082570"/>
            <a:ext cx="2207217" cy="276999"/>
          </a:xfrm>
          <a:prstGeom prst="rect">
            <a:avLst/>
          </a:prstGeom>
        </p:spPr>
        <p:txBody>
          <a:bodyPr wrap="none">
            <a:spAutoFit/>
          </a:bodyPr>
          <a:lstStyle/>
          <a:p>
            <a:r>
              <a:rPr lang="en-US" sz="1200" i="1" dirty="0" smtClean="0">
                <a:solidFill>
                  <a:srgbClr val="F27C3A"/>
                </a:solidFill>
              </a:rPr>
              <a:t>Scale </a:t>
            </a:r>
            <a:r>
              <a:rPr lang="en-US" sz="1200" i="1" dirty="0">
                <a:solidFill>
                  <a:srgbClr val="F27C3A"/>
                </a:solidFill>
              </a:rPr>
              <a:t>out </a:t>
            </a:r>
            <a:r>
              <a:rPr lang="en-US" sz="1200" i="1" dirty="0" smtClean="0">
                <a:solidFill>
                  <a:srgbClr val="F27C3A"/>
                </a:solidFill>
              </a:rPr>
              <a:t>service as </a:t>
            </a:r>
            <a:r>
              <a:rPr lang="en-US" sz="1200" i="1" dirty="0">
                <a:solidFill>
                  <a:srgbClr val="F27C3A"/>
                </a:solidFill>
              </a:rPr>
              <a:t>required</a:t>
            </a:r>
          </a:p>
        </p:txBody>
      </p:sp>
    </p:spTree>
    <p:extLst>
      <p:ext uri="{BB962C8B-B14F-4D97-AF65-F5344CB8AC3E}">
        <p14:creationId xmlns:p14="http://schemas.microsoft.com/office/powerpoint/2010/main" val="23007241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smtClean="0"/>
              <a:t>Service Broker Provisioning examples</a:t>
            </a:r>
            <a:endParaRPr lang="en-US" sz="2800" dirty="0"/>
          </a:p>
        </p:txBody>
      </p:sp>
      <p:sp>
        <p:nvSpPr>
          <p:cNvPr id="4" name="Shape 511"/>
          <p:cNvSpPr>
            <a:spLocks noGrp="1"/>
          </p:cNvSpPr>
          <p:nvPr>
            <p:ph type="body" idx="4294967295"/>
          </p:nvPr>
        </p:nvSpPr>
        <p:spPr>
          <a:xfrm>
            <a:off x="366714" y="1074737"/>
            <a:ext cx="8410576" cy="3429001"/>
          </a:xfrm>
          <a:prstGeom prst="rect">
            <a:avLst/>
          </a:prstGeom>
        </p:spPr>
        <p:txBody>
          <a:bodyPr>
            <a:normAutofit/>
          </a:bodyPr>
          <a:lstStyle/>
          <a:p>
            <a:pPr marL="0" lvl="0" indent="0" defTabSz="868680">
              <a:spcBef>
                <a:spcPts val="1100"/>
              </a:spcBef>
              <a:buSzTx/>
              <a:buNone/>
              <a:defRPr sz="1800">
                <a:solidFill>
                  <a:srgbClr val="000000"/>
                </a:solidFill>
                <a:uFillTx/>
              </a:defRPr>
            </a:pPr>
            <a:r>
              <a:rPr sz="1520" dirty="0">
                <a:solidFill>
                  <a:srgbClr val="5E5E5E"/>
                </a:solidFill>
                <a:uFill>
                  <a:solidFill>
                    <a:srgbClr val="4D4D4D"/>
                  </a:solidFill>
                </a:uFill>
              </a:rPr>
              <a:t>The result of provisioning varies by service type, although there are a few common actions that work for many services. For a MySQL service, provisioning could result in:</a:t>
            </a:r>
          </a:p>
          <a:p>
            <a:pPr marL="144779" lvl="0" indent="-144779" defTabSz="868680">
              <a:spcBef>
                <a:spcPts val="500"/>
              </a:spcBef>
              <a:defRPr sz="1800">
                <a:solidFill>
                  <a:srgbClr val="000000"/>
                </a:solidFill>
                <a:uFillTx/>
              </a:defRPr>
            </a:pPr>
            <a:r>
              <a:rPr sz="1520" dirty="0">
                <a:solidFill>
                  <a:srgbClr val="5E5E5E"/>
                </a:solidFill>
                <a:uFill>
                  <a:solidFill>
                    <a:srgbClr val="4D4D4D"/>
                  </a:solidFill>
                </a:uFill>
              </a:rPr>
              <a:t>An empty dedicated mysqld process running on its own VM.</a:t>
            </a:r>
          </a:p>
          <a:p>
            <a:pPr marL="144779" lvl="0" indent="-144779" defTabSz="868680">
              <a:spcBef>
                <a:spcPts val="500"/>
              </a:spcBef>
              <a:defRPr sz="1800">
                <a:solidFill>
                  <a:srgbClr val="000000"/>
                </a:solidFill>
                <a:uFillTx/>
              </a:defRPr>
            </a:pPr>
            <a:r>
              <a:rPr sz="1520" dirty="0">
                <a:solidFill>
                  <a:srgbClr val="5E5E5E"/>
                </a:solidFill>
                <a:uFill>
                  <a:solidFill>
                    <a:srgbClr val="4D4D4D"/>
                  </a:solidFill>
                </a:uFill>
              </a:rPr>
              <a:t>An empty dedicated mysqld process running in a lightweight container on a shared VM.</a:t>
            </a:r>
          </a:p>
          <a:p>
            <a:pPr marL="144779" lvl="0" indent="-144779" defTabSz="868680">
              <a:spcBef>
                <a:spcPts val="500"/>
              </a:spcBef>
              <a:defRPr sz="1800">
                <a:solidFill>
                  <a:srgbClr val="000000"/>
                </a:solidFill>
                <a:uFillTx/>
              </a:defRPr>
            </a:pPr>
            <a:r>
              <a:rPr sz="1520" dirty="0">
                <a:solidFill>
                  <a:srgbClr val="5E5E5E"/>
                </a:solidFill>
                <a:uFill>
                  <a:solidFill>
                    <a:srgbClr val="4D4D4D"/>
                  </a:solidFill>
                </a:uFill>
              </a:rPr>
              <a:t>An empty dedicated mysqld process running on a shared VM.</a:t>
            </a:r>
          </a:p>
          <a:p>
            <a:pPr marL="144779" lvl="0" indent="-144779" defTabSz="868680">
              <a:spcBef>
                <a:spcPts val="500"/>
              </a:spcBef>
              <a:defRPr sz="1800">
                <a:solidFill>
                  <a:srgbClr val="000000"/>
                </a:solidFill>
                <a:uFillTx/>
              </a:defRPr>
            </a:pPr>
            <a:r>
              <a:rPr sz="1520" dirty="0">
                <a:solidFill>
                  <a:srgbClr val="5E5E5E"/>
                </a:solidFill>
                <a:uFill>
                  <a:solidFill>
                    <a:srgbClr val="4D4D4D"/>
                  </a:solidFill>
                </a:uFill>
              </a:rPr>
              <a:t>An empty dedicated database, on an existing shared running mysqld.</a:t>
            </a:r>
          </a:p>
          <a:p>
            <a:pPr marL="144779" lvl="0" indent="-144779" defTabSz="868680">
              <a:spcBef>
                <a:spcPts val="500"/>
              </a:spcBef>
              <a:defRPr sz="1800">
                <a:solidFill>
                  <a:srgbClr val="000000"/>
                </a:solidFill>
                <a:uFillTx/>
              </a:defRPr>
            </a:pPr>
            <a:r>
              <a:rPr sz="1520" dirty="0">
                <a:solidFill>
                  <a:srgbClr val="5E5E5E"/>
                </a:solidFill>
                <a:uFill>
                  <a:solidFill>
                    <a:srgbClr val="4D4D4D"/>
                  </a:solidFill>
                </a:uFill>
              </a:rPr>
              <a:t>A database with business schema already there.</a:t>
            </a:r>
          </a:p>
          <a:p>
            <a:pPr marL="144779" lvl="0" indent="-144779" defTabSz="868680">
              <a:spcBef>
                <a:spcPts val="500"/>
              </a:spcBef>
              <a:defRPr sz="1800">
                <a:solidFill>
                  <a:srgbClr val="000000"/>
                </a:solidFill>
                <a:uFillTx/>
              </a:defRPr>
            </a:pPr>
            <a:r>
              <a:rPr sz="1520" dirty="0">
                <a:solidFill>
                  <a:srgbClr val="5E5E5E"/>
                </a:solidFill>
                <a:uFill>
                  <a:solidFill>
                    <a:srgbClr val="4D4D4D"/>
                  </a:solidFill>
                </a:uFill>
              </a:rPr>
              <a:t>A copy of a full database, for example a QA database that is a copy of the production database.</a:t>
            </a:r>
          </a:p>
          <a:p>
            <a:pPr marL="144779" lvl="0" indent="-144779" defTabSz="868680">
              <a:spcBef>
                <a:spcPts val="500"/>
              </a:spcBef>
              <a:defRPr sz="1800">
                <a:solidFill>
                  <a:srgbClr val="000000"/>
                </a:solidFill>
                <a:uFillTx/>
              </a:defRPr>
            </a:pPr>
            <a:r>
              <a:rPr sz="1520" dirty="0">
                <a:solidFill>
                  <a:srgbClr val="5E5E5E"/>
                </a:solidFill>
                <a:uFill>
                  <a:solidFill>
                    <a:srgbClr val="4D4D4D"/>
                  </a:solidFill>
                </a:uFill>
              </a:rPr>
              <a:t>For non-data services, provisioning could just mean getting an account on an existing system.</a:t>
            </a:r>
          </a:p>
        </p:txBody>
      </p:sp>
    </p:spTree>
    <p:extLst>
      <p:ext uri="{BB962C8B-B14F-4D97-AF65-F5344CB8AC3E}">
        <p14:creationId xmlns:p14="http://schemas.microsoft.com/office/powerpoint/2010/main" val="416649486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66725" y="325444"/>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00685D"/>
              </a:buClr>
              <a:buSzPct val="25000"/>
              <a:buFont typeface="Arial"/>
              <a:buNone/>
            </a:pPr>
            <a:r>
              <a:rPr lang="en-US" sz="2400" b="0" dirty="0" smtClean="0">
                <a:solidFill>
                  <a:schemeClr val="dk2"/>
                </a:solidFill>
              </a:rPr>
              <a:t>Creating and Binding Service</a:t>
            </a:r>
            <a:endParaRPr lang="en" sz="2400" b="0" dirty="0">
              <a:solidFill>
                <a:schemeClr val="dk2"/>
              </a:solidFill>
            </a:endParaRPr>
          </a:p>
        </p:txBody>
      </p:sp>
      <p:pic>
        <p:nvPicPr>
          <p:cNvPr id="306" name="Shape 306"/>
          <p:cNvPicPr preferRelativeResize="0"/>
          <p:nvPr/>
        </p:nvPicPr>
        <p:blipFill>
          <a:blip r:embed="rId3">
            <a:alphaModFix/>
          </a:blip>
          <a:stretch>
            <a:fillRect/>
          </a:stretch>
        </p:blipFill>
        <p:spPr>
          <a:xfrm>
            <a:off x="8527150" y="4888250"/>
            <a:ext cx="616849" cy="255249"/>
          </a:xfrm>
          <a:prstGeom prst="rect">
            <a:avLst/>
          </a:prstGeom>
          <a:noFill/>
          <a:ln>
            <a:noFill/>
          </a:ln>
        </p:spPr>
      </p:pic>
      <p:cxnSp>
        <p:nvCxnSpPr>
          <p:cNvPr id="307" name="Shape 307"/>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308" name="Shape 308"/>
          <p:cNvSpPr txBox="1">
            <a:spLocks noGrp="1"/>
          </p:cNvSpPr>
          <p:nvPr>
            <p:ph type="sldNum" idx="12"/>
          </p:nvPr>
        </p:nvSpPr>
        <p:spPr>
          <a:xfrm>
            <a:off x="48247" y="4861462"/>
            <a:ext cx="373199" cy="273900"/>
          </a:xfrm>
          <a:prstGeom prst="rect">
            <a:avLst/>
          </a:prstGeom>
        </p:spPr>
        <p:txBody>
          <a:bodyPr lIns="91425" tIns="45700" rIns="91425" bIns="45700" anchor="t" anchorCtr="0">
            <a:noAutofit/>
          </a:bodyPr>
          <a:lstStyle/>
          <a:p>
            <a:pPr lvl="0">
              <a:spcBef>
                <a:spcPts val="0"/>
              </a:spcBef>
              <a:buClr>
                <a:srgbClr val="A5A5A5"/>
              </a:buClr>
              <a:buSzPct val="25000"/>
              <a:buFont typeface="Arial"/>
              <a:buNone/>
            </a:pPr>
            <a:fld id="{00000000-1234-1234-1234-123412341234}" type="slidenum">
              <a:rPr lang="en"/>
              <a:t>29</a:t>
            </a:fld>
            <a:endParaRPr lang="en"/>
          </a:p>
        </p:txBody>
      </p:sp>
      <p:sp>
        <p:nvSpPr>
          <p:cNvPr id="9" name="Shape 433"/>
          <p:cNvSpPr/>
          <p:nvPr/>
        </p:nvSpPr>
        <p:spPr>
          <a:xfrm>
            <a:off x="2038258" y="1184075"/>
            <a:ext cx="3258782" cy="3720844"/>
          </a:xfrm>
          <a:prstGeom prst="roundRect">
            <a:avLst>
              <a:gd name="adj" fmla="val 1559"/>
            </a:avLst>
          </a:prstGeom>
          <a:solidFill>
            <a:srgbClr val="EBEBEB"/>
          </a:solidFill>
          <a:ln w="25400">
            <a:solidFill>
              <a:srgbClr val="0F786E"/>
            </a:solidFill>
            <a:round/>
          </a:ln>
        </p:spPr>
        <p:txBody>
          <a:bodyPr lIns="0" tIns="0" rIns="0" bIns="0" anchor="ctr"/>
          <a:lstStyle/>
          <a:p>
            <a:pPr lvl="0"/>
            <a:endParaRPr/>
          </a:p>
        </p:txBody>
      </p:sp>
      <p:grpSp>
        <p:nvGrpSpPr>
          <p:cNvPr id="10" name="Group 436"/>
          <p:cNvGrpSpPr/>
          <p:nvPr/>
        </p:nvGrpSpPr>
        <p:grpSpPr>
          <a:xfrm>
            <a:off x="2894409" y="1628575"/>
            <a:ext cx="2061528" cy="387175"/>
            <a:chOff x="0" y="0"/>
            <a:chExt cx="2061526" cy="387174"/>
          </a:xfrm>
        </p:grpSpPr>
        <p:sp>
          <p:nvSpPr>
            <p:cNvPr id="11" name="Shape 434"/>
            <p:cNvSpPr/>
            <p:nvPr/>
          </p:nvSpPr>
          <p:spPr>
            <a:xfrm>
              <a:off x="0" y="0"/>
              <a:ext cx="2061527" cy="387175"/>
            </a:xfrm>
            <a:prstGeom prst="roundRect">
              <a:avLst>
                <a:gd name="adj" fmla="val 13038"/>
              </a:avLst>
            </a:prstGeom>
            <a:solidFill>
              <a:srgbClr val="545454"/>
            </a:solid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srgbClr val="4D4D4D"/>
                    </a:solidFill>
                  </a:uFill>
                </a:rPr>
                <a:t>        DB</a:t>
              </a:r>
            </a:p>
          </p:txBody>
        </p:sp>
        <p:sp>
          <p:nvSpPr>
            <p:cNvPr id="12" name="Shape 435"/>
            <p:cNvSpPr/>
            <p:nvPr/>
          </p:nvSpPr>
          <p:spPr>
            <a:xfrm>
              <a:off x="139793" y="85728"/>
              <a:ext cx="206830" cy="215719"/>
            </a:xfrm>
            <a:custGeom>
              <a:avLst/>
              <a:gdLst/>
              <a:ahLst/>
              <a:cxnLst>
                <a:cxn ang="0">
                  <a:pos x="wd2" y="hd2"/>
                </a:cxn>
                <a:cxn ang="5400000">
                  <a:pos x="wd2" y="hd2"/>
                </a:cxn>
                <a:cxn ang="10800000">
                  <a:pos x="wd2" y="hd2"/>
                </a:cxn>
                <a:cxn ang="16200000">
                  <a:pos x="wd2" y="hd2"/>
                </a:cxn>
              </a:cxnLst>
              <a:rect l="0" t="0" r="r" b="b"/>
              <a:pathLst>
                <a:path w="21600" h="21600" extrusionOk="0">
                  <a:moveTo>
                    <a:pt x="0" y="12228"/>
                  </a:moveTo>
                  <a:cubicBezTo>
                    <a:pt x="0" y="13862"/>
                    <a:pt x="4835" y="15186"/>
                    <a:pt x="10800" y="15186"/>
                  </a:cubicBezTo>
                  <a:cubicBezTo>
                    <a:pt x="16765" y="15186"/>
                    <a:pt x="21600" y="13862"/>
                    <a:pt x="21600" y="12228"/>
                  </a:cubicBezTo>
                  <a:lnTo>
                    <a:pt x="21600" y="18660"/>
                  </a:lnTo>
                  <a:lnTo>
                    <a:pt x="21593" y="18660"/>
                  </a:lnTo>
                  <a:cubicBezTo>
                    <a:pt x="21563" y="20285"/>
                    <a:pt x="16742" y="21600"/>
                    <a:pt x="10800" y="21600"/>
                  </a:cubicBezTo>
                  <a:cubicBezTo>
                    <a:pt x="4858" y="21600"/>
                    <a:pt x="37" y="20285"/>
                    <a:pt x="7" y="18660"/>
                  </a:cubicBezTo>
                  <a:lnTo>
                    <a:pt x="0" y="18660"/>
                  </a:lnTo>
                  <a:lnTo>
                    <a:pt x="0" y="18641"/>
                  </a:lnTo>
                  <a:close/>
                  <a:moveTo>
                    <a:pt x="0" y="4106"/>
                  </a:moveTo>
                  <a:cubicBezTo>
                    <a:pt x="0" y="5740"/>
                    <a:pt x="4835" y="7065"/>
                    <a:pt x="10800" y="7065"/>
                  </a:cubicBezTo>
                  <a:cubicBezTo>
                    <a:pt x="16765" y="7065"/>
                    <a:pt x="21600" y="5740"/>
                    <a:pt x="21600" y="4106"/>
                  </a:cubicBezTo>
                  <a:lnTo>
                    <a:pt x="21600" y="10538"/>
                  </a:lnTo>
                  <a:lnTo>
                    <a:pt x="21593" y="10538"/>
                  </a:lnTo>
                  <a:cubicBezTo>
                    <a:pt x="21563" y="12164"/>
                    <a:pt x="16742" y="13478"/>
                    <a:pt x="10800" y="13478"/>
                  </a:cubicBezTo>
                  <a:cubicBezTo>
                    <a:pt x="4858" y="13478"/>
                    <a:pt x="37" y="12164"/>
                    <a:pt x="7" y="10538"/>
                  </a:cubicBezTo>
                  <a:lnTo>
                    <a:pt x="0" y="10538"/>
                  </a:lnTo>
                  <a:lnTo>
                    <a:pt x="0" y="10520"/>
                  </a:lnTo>
                  <a:close/>
                  <a:moveTo>
                    <a:pt x="10800" y="0"/>
                  </a:moveTo>
                  <a:cubicBezTo>
                    <a:pt x="16437" y="0"/>
                    <a:pt x="21006" y="1252"/>
                    <a:pt x="21006" y="2796"/>
                  </a:cubicBezTo>
                  <a:cubicBezTo>
                    <a:pt x="21006" y="4340"/>
                    <a:pt x="16437" y="5592"/>
                    <a:pt x="10800" y="5592"/>
                  </a:cubicBezTo>
                  <a:cubicBezTo>
                    <a:pt x="5163" y="5592"/>
                    <a:pt x="594" y="4340"/>
                    <a:pt x="594" y="2796"/>
                  </a:cubicBezTo>
                  <a:cubicBezTo>
                    <a:pt x="594" y="1252"/>
                    <a:pt x="5163" y="0"/>
                    <a:pt x="10800" y="0"/>
                  </a:cubicBezTo>
                  <a:close/>
                </a:path>
              </a:pathLst>
            </a:custGeom>
            <a:solidFill>
              <a:srgbClr val="FFFFFF"/>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uFillTx/>
                </a:defRPr>
              </a:pPr>
              <a:endParaRPr/>
            </a:p>
          </p:txBody>
        </p:sp>
      </p:grpSp>
      <p:grpSp>
        <p:nvGrpSpPr>
          <p:cNvPr id="13" name="Group 439"/>
          <p:cNvGrpSpPr/>
          <p:nvPr/>
        </p:nvGrpSpPr>
        <p:grpSpPr>
          <a:xfrm>
            <a:off x="2120089" y="1312477"/>
            <a:ext cx="367762" cy="3529198"/>
            <a:chOff x="0" y="0"/>
            <a:chExt cx="367761" cy="3529197"/>
          </a:xfrm>
        </p:grpSpPr>
        <p:sp>
          <p:nvSpPr>
            <p:cNvPr id="14" name="Shape 437"/>
            <p:cNvSpPr/>
            <p:nvPr/>
          </p:nvSpPr>
          <p:spPr>
            <a:xfrm rot="16200000">
              <a:off x="-1580718" y="1580718"/>
              <a:ext cx="3529198" cy="367762"/>
            </a:xfrm>
            <a:prstGeom prst="roundRect">
              <a:avLst>
                <a:gd name="adj" fmla="val 13079"/>
              </a:avLst>
            </a:prstGeom>
            <a:solidFill>
              <a:srgbClr val="5E5E5E"/>
            </a:solid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a:solidFill>
                    <a:srgbClr val="FFFFFF"/>
                  </a:solid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srgbClr val="4D4D4D"/>
                    </a:solidFill>
                  </a:uFill>
                </a:rPr>
                <a:t>        Router</a:t>
              </a:r>
            </a:p>
          </p:txBody>
        </p:sp>
        <p:pic>
          <p:nvPicPr>
            <p:cNvPr id="15" name="pasted-image.pdf"/>
            <p:cNvPicPr/>
            <p:nvPr/>
          </p:nvPicPr>
          <p:blipFill>
            <a:blip r:embed="rId4">
              <a:extLst/>
            </a:blip>
            <a:stretch>
              <a:fillRect/>
            </a:stretch>
          </p:blipFill>
          <p:spPr>
            <a:xfrm rot="16200000">
              <a:off x="74044" y="3210348"/>
              <a:ext cx="228477" cy="228477"/>
            </a:xfrm>
            <a:prstGeom prst="rect">
              <a:avLst/>
            </a:prstGeom>
            <a:ln w="3175" cap="flat">
              <a:noFill/>
              <a:miter lim="400000"/>
            </a:ln>
            <a:effectLst/>
          </p:spPr>
        </p:pic>
      </p:grpSp>
      <p:sp>
        <p:nvSpPr>
          <p:cNvPr id="16" name="Shape 441"/>
          <p:cNvSpPr txBox="1">
            <a:spLocks/>
          </p:cNvSpPr>
          <p:nvPr/>
        </p:nvSpPr>
        <p:spPr>
          <a:xfrm>
            <a:off x="8553450" y="5386420"/>
            <a:ext cx="533400" cy="127001"/>
          </a:xfrm>
          <a:prstGeom prst="rect">
            <a:avLst/>
          </a:prstGeom>
          <a:extLst>
            <a:ext uri="{C572A759-6A51-4108-AA02-DFA0A04FC94B}">
              <ma14:wrappingTextBoxFlag xmlns:ma14="http://schemas.microsoft.com/office/mac/drawingml/2011/main"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sz="1800">
                <a:solidFill>
                  <a:srgbClr val="000000"/>
                </a:solidFill>
                <a:uFillTx/>
              </a:defRPr>
            </a:pPr>
            <a:fld id="{86CB4B4D-7CA3-9044-876B-883B54F8677D}" type="slidenum">
              <a:rPr lang="en-US" sz="800" smtClean="0">
                <a:solidFill>
                  <a:srgbClr val="808080"/>
                </a:solidFill>
                <a:uFill>
                  <a:solidFill>
                    <a:srgbClr val="808080"/>
                  </a:solidFill>
                </a:uFill>
              </a:rPr>
              <a:pPr>
                <a:defRPr sz="1800">
                  <a:solidFill>
                    <a:srgbClr val="000000"/>
                  </a:solidFill>
                  <a:uFillTx/>
                </a:defRPr>
              </a:pPr>
              <a:t>29</a:t>
            </a:fld>
            <a:endParaRPr lang="en-US" sz="800">
              <a:solidFill>
                <a:srgbClr val="808080"/>
              </a:solidFill>
              <a:uFill>
                <a:solidFill>
                  <a:srgbClr val="808080"/>
                </a:solidFill>
              </a:uFill>
            </a:endParaRPr>
          </a:p>
        </p:txBody>
      </p:sp>
      <p:sp>
        <p:nvSpPr>
          <p:cNvPr id="17" name="Shape 442"/>
          <p:cNvSpPr/>
          <p:nvPr/>
        </p:nvSpPr>
        <p:spPr>
          <a:xfrm>
            <a:off x="4114800" y="1628575"/>
            <a:ext cx="675755" cy="3962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900">
                <a:solidFill>
                  <a:srgbClr val="FFFFFF"/>
                </a:solidFill>
                <a:latin typeface="Avenir Next"/>
                <a:ea typeface="Avenir Next"/>
                <a:cs typeface="Avenir Next"/>
                <a:sym typeface="Avenir Next"/>
              </a:rPr>
              <a:t>Service</a:t>
            </a:r>
          </a:p>
          <a:p>
            <a:pPr lvl="0">
              <a:defRPr>
                <a:solidFill>
                  <a:srgbClr val="000000"/>
                </a:solidFill>
                <a:uFillTx/>
              </a:defRPr>
            </a:pPr>
            <a:r>
              <a:rPr sz="900">
                <a:solidFill>
                  <a:srgbClr val="FFFFFF"/>
                </a:solidFill>
                <a:latin typeface="Avenir Next"/>
                <a:ea typeface="Avenir Next"/>
                <a:cs typeface="Avenir Next"/>
                <a:sym typeface="Avenir Next"/>
              </a:rPr>
              <a:t>credentials</a:t>
            </a:r>
          </a:p>
        </p:txBody>
      </p:sp>
      <p:sp>
        <p:nvSpPr>
          <p:cNvPr id="18" name="Shape 443"/>
          <p:cNvSpPr/>
          <p:nvPr/>
        </p:nvSpPr>
        <p:spPr>
          <a:xfrm rot="10800000">
            <a:off x="6271376" y="2645770"/>
            <a:ext cx="1614775" cy="304801"/>
          </a:xfrm>
          <a:prstGeom prst="rightArrow">
            <a:avLst>
              <a:gd name="adj1" fmla="val 65968"/>
              <a:gd name="adj2" fmla="val 85375"/>
            </a:avLst>
          </a:prstGeom>
          <a:solidFill>
            <a:srgbClr val="0F786E"/>
          </a:solidFill>
          <a:ln w="12700">
            <a:miter lim="400000"/>
            <a:tailEnd type="triangle"/>
          </a:ln>
        </p:spPr>
        <p:txBody>
          <a:bodyPr lIns="0" tIns="0" rIns="0" bIns="0" anchor="ctr"/>
          <a:lstStyle/>
          <a:p>
            <a:pPr lvl="0" algn="ctr">
              <a:defRPr>
                <a:solidFill>
                  <a:srgbClr val="FFFFFF"/>
                </a:solidFill>
                <a:uFillTx/>
              </a:defRPr>
            </a:pPr>
            <a:endParaRPr/>
          </a:p>
        </p:txBody>
      </p:sp>
      <p:sp>
        <p:nvSpPr>
          <p:cNvPr id="19" name="Shape 444"/>
          <p:cNvSpPr/>
          <p:nvPr/>
        </p:nvSpPr>
        <p:spPr>
          <a:xfrm rot="10800000">
            <a:off x="6271376" y="3271422"/>
            <a:ext cx="1614775" cy="304801"/>
          </a:xfrm>
          <a:prstGeom prst="rightArrow">
            <a:avLst>
              <a:gd name="adj1" fmla="val 65968"/>
              <a:gd name="adj2" fmla="val 85375"/>
            </a:avLst>
          </a:prstGeom>
          <a:solidFill>
            <a:srgbClr val="0F786E"/>
          </a:solidFill>
          <a:ln w="12700">
            <a:miter lim="400000"/>
            <a:tailEnd type="triangle"/>
          </a:ln>
        </p:spPr>
        <p:txBody>
          <a:bodyPr lIns="0" tIns="0" rIns="0" bIns="0" anchor="ctr"/>
          <a:lstStyle/>
          <a:p>
            <a:pPr lvl="0" algn="ctr">
              <a:defRPr>
                <a:solidFill>
                  <a:srgbClr val="FFFFFF"/>
                </a:solidFill>
                <a:uFillTx/>
              </a:defRPr>
            </a:pPr>
            <a:endParaRPr/>
          </a:p>
        </p:txBody>
      </p:sp>
      <p:grpSp>
        <p:nvGrpSpPr>
          <p:cNvPr id="20" name="Group 447"/>
          <p:cNvGrpSpPr/>
          <p:nvPr/>
        </p:nvGrpSpPr>
        <p:grpSpPr>
          <a:xfrm>
            <a:off x="6271376" y="2332944"/>
            <a:ext cx="1614775" cy="304801"/>
            <a:chOff x="0" y="0"/>
            <a:chExt cx="1614774" cy="304800"/>
          </a:xfrm>
        </p:grpSpPr>
        <p:sp>
          <p:nvSpPr>
            <p:cNvPr id="21" name="Shape 445"/>
            <p:cNvSpPr/>
            <p:nvPr/>
          </p:nvSpPr>
          <p:spPr>
            <a:xfrm>
              <a:off x="0" y="0"/>
              <a:ext cx="1614775" cy="304800"/>
            </a:xfrm>
            <a:prstGeom prst="rightArrow">
              <a:avLst>
                <a:gd name="adj1" fmla="val 65968"/>
                <a:gd name="adj2" fmla="val 85375"/>
              </a:avLst>
            </a:prstGeom>
            <a:solidFill>
              <a:srgbClr val="0F786E"/>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uFillTx/>
                </a:defRPr>
              </a:pPr>
              <a:endParaRPr/>
            </a:p>
          </p:txBody>
        </p:sp>
        <p:sp>
          <p:nvSpPr>
            <p:cNvPr id="22" name="Shape 446"/>
            <p:cNvSpPr/>
            <p:nvPr/>
          </p:nvSpPr>
          <p:spPr>
            <a:xfrm>
              <a:off x="0" y="63500"/>
              <a:ext cx="144311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000">
                  <a:solidFill>
                    <a:srgbClr val="FFFFFF"/>
                  </a:solidFill>
                  <a:uFillTx/>
                  <a:latin typeface="Avenir Next"/>
                  <a:ea typeface="Avenir Next"/>
                  <a:cs typeface="Avenir Next"/>
                  <a:sym typeface="Avenir Next"/>
                </a:defRPr>
              </a:lvl1pPr>
            </a:lstStyle>
            <a:p>
              <a:pPr lvl="0">
                <a:defRPr sz="1800">
                  <a:solidFill>
                    <a:srgbClr val="000000"/>
                  </a:solidFill>
                </a:defRPr>
              </a:pPr>
              <a:r>
                <a:rPr sz="1000">
                  <a:solidFill>
                    <a:srgbClr val="FFFFFF"/>
                  </a:solidFill>
                </a:rPr>
                <a:t>reserve resources</a:t>
              </a:r>
            </a:p>
          </p:txBody>
        </p:sp>
      </p:grpSp>
      <p:grpSp>
        <p:nvGrpSpPr>
          <p:cNvPr id="23" name="Group 450"/>
          <p:cNvGrpSpPr/>
          <p:nvPr/>
        </p:nvGrpSpPr>
        <p:grpSpPr>
          <a:xfrm>
            <a:off x="6271376" y="2971119"/>
            <a:ext cx="1614775" cy="304801"/>
            <a:chOff x="0" y="0"/>
            <a:chExt cx="1614774" cy="304800"/>
          </a:xfrm>
        </p:grpSpPr>
        <p:sp>
          <p:nvSpPr>
            <p:cNvPr id="24" name="Shape 448"/>
            <p:cNvSpPr/>
            <p:nvPr/>
          </p:nvSpPr>
          <p:spPr>
            <a:xfrm>
              <a:off x="0" y="0"/>
              <a:ext cx="1614775" cy="304800"/>
            </a:xfrm>
            <a:prstGeom prst="rightArrow">
              <a:avLst>
                <a:gd name="adj1" fmla="val 65968"/>
                <a:gd name="adj2" fmla="val 85375"/>
              </a:avLst>
            </a:prstGeom>
            <a:solidFill>
              <a:srgbClr val="0F786E"/>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uFillTx/>
                </a:defRPr>
              </a:pPr>
              <a:endParaRPr/>
            </a:p>
          </p:txBody>
        </p:sp>
        <p:sp>
          <p:nvSpPr>
            <p:cNvPr id="25" name="Shape 449"/>
            <p:cNvSpPr/>
            <p:nvPr/>
          </p:nvSpPr>
          <p:spPr>
            <a:xfrm>
              <a:off x="0" y="63500"/>
              <a:ext cx="144311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000">
                  <a:solidFill>
                    <a:srgbClr val="FFFFFF"/>
                  </a:solidFill>
                  <a:uFillTx/>
                  <a:latin typeface="Avenir Next"/>
                  <a:ea typeface="Avenir Next"/>
                  <a:cs typeface="Avenir Next"/>
                  <a:sym typeface="Avenir Next"/>
                </a:defRPr>
              </a:lvl1pPr>
            </a:lstStyle>
            <a:p>
              <a:pPr lvl="0">
                <a:defRPr sz="1800">
                  <a:solidFill>
                    <a:srgbClr val="000000"/>
                  </a:solidFill>
                </a:defRPr>
              </a:pPr>
              <a:r>
                <a:rPr sz="1000">
                  <a:solidFill>
                    <a:srgbClr val="FFFFFF"/>
                  </a:solidFill>
                </a:rPr>
                <a:t>obtain connection data</a:t>
              </a:r>
            </a:p>
          </p:txBody>
        </p:sp>
      </p:grpSp>
      <p:grpSp>
        <p:nvGrpSpPr>
          <p:cNvPr id="26" name="Group 453"/>
          <p:cNvGrpSpPr/>
          <p:nvPr/>
        </p:nvGrpSpPr>
        <p:grpSpPr>
          <a:xfrm>
            <a:off x="304800" y="2339775"/>
            <a:ext cx="914400" cy="1217217"/>
            <a:chOff x="0" y="0"/>
            <a:chExt cx="914400" cy="1217216"/>
          </a:xfrm>
        </p:grpSpPr>
        <p:sp>
          <p:nvSpPr>
            <p:cNvPr id="27" name="Shape 451"/>
            <p:cNvSpPr/>
            <p:nvPr/>
          </p:nvSpPr>
          <p:spPr>
            <a:xfrm>
              <a:off x="0" y="0"/>
              <a:ext cx="914400" cy="1217217"/>
            </a:xfrm>
            <a:prstGeom prst="roundRect">
              <a:avLst>
                <a:gd name="adj" fmla="val 4579"/>
              </a:avLst>
            </a:prstGeom>
            <a:solidFill>
              <a:srgbClr val="E49837"/>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lgn="ctr">
                <a:defRPr sz="1200" b="1">
                  <a:solidFill>
                    <a:srgbClr val="FFFFFF"/>
                  </a:solidFill>
                  <a:uFillTx/>
                </a:defRPr>
              </a:pPr>
              <a:endParaRPr/>
            </a:p>
          </p:txBody>
        </p:sp>
        <p:sp>
          <p:nvSpPr>
            <p:cNvPr id="28" name="Shape 452"/>
            <p:cNvSpPr/>
            <p:nvPr/>
          </p:nvSpPr>
          <p:spPr>
            <a:xfrm>
              <a:off x="12263" y="12263"/>
              <a:ext cx="889874"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CLI</a:t>
              </a:r>
            </a:p>
          </p:txBody>
        </p:sp>
      </p:grpSp>
      <p:grpSp>
        <p:nvGrpSpPr>
          <p:cNvPr id="29" name="Group 456"/>
          <p:cNvGrpSpPr/>
          <p:nvPr/>
        </p:nvGrpSpPr>
        <p:grpSpPr>
          <a:xfrm>
            <a:off x="2831917" y="2339775"/>
            <a:ext cx="914401" cy="1217217"/>
            <a:chOff x="0" y="0"/>
            <a:chExt cx="914400" cy="1217216"/>
          </a:xfrm>
        </p:grpSpPr>
        <p:sp>
          <p:nvSpPr>
            <p:cNvPr id="30" name="Shape 454"/>
            <p:cNvSpPr/>
            <p:nvPr/>
          </p:nvSpPr>
          <p:spPr>
            <a:xfrm>
              <a:off x="0" y="0"/>
              <a:ext cx="914400" cy="1217217"/>
            </a:xfrm>
            <a:prstGeom prst="roundRect">
              <a:avLst>
                <a:gd name="adj" fmla="val 4579"/>
              </a:avLst>
            </a:prstGeom>
            <a:solidFill>
              <a:srgbClr val="E49837"/>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lgn="ctr">
                <a:defRPr sz="1200" b="1">
                  <a:solidFill>
                    <a:srgbClr val="FFFFFF"/>
                  </a:solidFill>
                  <a:uFillTx/>
                </a:defRPr>
              </a:pPr>
              <a:endParaRPr/>
            </a:p>
          </p:txBody>
        </p:sp>
        <p:sp>
          <p:nvSpPr>
            <p:cNvPr id="31" name="Shape 455"/>
            <p:cNvSpPr/>
            <p:nvPr/>
          </p:nvSpPr>
          <p:spPr>
            <a:xfrm>
              <a:off x="12263" y="12263"/>
              <a:ext cx="889874"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Cloud Controller</a:t>
              </a:r>
            </a:p>
          </p:txBody>
        </p:sp>
      </p:grpSp>
      <p:grpSp>
        <p:nvGrpSpPr>
          <p:cNvPr id="32" name="Group 459"/>
          <p:cNvGrpSpPr/>
          <p:nvPr/>
        </p:nvGrpSpPr>
        <p:grpSpPr>
          <a:xfrm>
            <a:off x="5359034" y="2339775"/>
            <a:ext cx="914401" cy="1217217"/>
            <a:chOff x="0" y="0"/>
            <a:chExt cx="914400" cy="1217216"/>
          </a:xfrm>
        </p:grpSpPr>
        <p:sp>
          <p:nvSpPr>
            <p:cNvPr id="33" name="Shape 457"/>
            <p:cNvSpPr/>
            <p:nvPr/>
          </p:nvSpPr>
          <p:spPr>
            <a:xfrm>
              <a:off x="0" y="0"/>
              <a:ext cx="914400" cy="1217217"/>
            </a:xfrm>
            <a:prstGeom prst="roundRect">
              <a:avLst>
                <a:gd name="adj" fmla="val 4579"/>
              </a:avLst>
            </a:prstGeom>
            <a:solidFill>
              <a:srgbClr val="E49837"/>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lgn="ctr">
                <a:defRPr sz="1200" b="1">
                  <a:solidFill>
                    <a:srgbClr val="FFFFFF"/>
                  </a:solidFill>
                  <a:uFillTx/>
                </a:defRPr>
              </a:pPr>
              <a:endParaRPr/>
            </a:p>
          </p:txBody>
        </p:sp>
        <p:sp>
          <p:nvSpPr>
            <p:cNvPr id="34" name="Shape 458"/>
            <p:cNvSpPr/>
            <p:nvPr/>
          </p:nvSpPr>
          <p:spPr>
            <a:xfrm>
              <a:off x="12263" y="12263"/>
              <a:ext cx="889874"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ctr">
                <a:defRPr>
                  <a:solidFill>
                    <a:srgbClr val="000000"/>
                  </a:solidFill>
                  <a:uFillTx/>
                </a:defRPr>
              </a:pPr>
              <a:r>
                <a:rPr sz="1200">
                  <a:solidFill>
                    <a:srgbClr val="FFFFFF"/>
                  </a:solidFill>
                  <a:latin typeface="Avenir Next"/>
                  <a:ea typeface="Avenir Next"/>
                  <a:cs typeface="Avenir Next"/>
                  <a:sym typeface="Avenir Next"/>
                </a:rPr>
                <a:t>Service</a:t>
              </a:r>
            </a:p>
            <a:p>
              <a:pPr lvl="0" algn="ctr">
                <a:defRPr>
                  <a:solidFill>
                    <a:srgbClr val="000000"/>
                  </a:solidFill>
                  <a:uFillTx/>
                </a:defRPr>
              </a:pPr>
              <a:r>
                <a:rPr sz="1200">
                  <a:solidFill>
                    <a:srgbClr val="FFFFFF"/>
                  </a:solidFill>
                  <a:latin typeface="Avenir Next"/>
                  <a:ea typeface="Avenir Next"/>
                  <a:cs typeface="Avenir Next"/>
                  <a:sym typeface="Avenir Next"/>
                </a:rPr>
                <a:t>Broker</a:t>
              </a:r>
            </a:p>
          </p:txBody>
        </p:sp>
      </p:grpSp>
      <p:grpSp>
        <p:nvGrpSpPr>
          <p:cNvPr id="35" name="Group 462"/>
          <p:cNvGrpSpPr/>
          <p:nvPr/>
        </p:nvGrpSpPr>
        <p:grpSpPr>
          <a:xfrm>
            <a:off x="7886151" y="2339775"/>
            <a:ext cx="914401" cy="1217217"/>
            <a:chOff x="0" y="0"/>
            <a:chExt cx="914400" cy="1217216"/>
          </a:xfrm>
        </p:grpSpPr>
        <p:sp>
          <p:nvSpPr>
            <p:cNvPr id="36" name="Shape 460"/>
            <p:cNvSpPr/>
            <p:nvPr/>
          </p:nvSpPr>
          <p:spPr>
            <a:xfrm>
              <a:off x="0" y="0"/>
              <a:ext cx="914400" cy="1217217"/>
            </a:xfrm>
            <a:prstGeom prst="roundRect">
              <a:avLst>
                <a:gd name="adj" fmla="val 4579"/>
              </a:avLst>
            </a:prstGeom>
            <a:solidFill>
              <a:srgbClr val="E49837"/>
            </a:solidFill>
            <a:ln w="12700" cap="flat">
              <a:noFill/>
              <a:miter lim="400000"/>
            </a:ln>
            <a:effectLst>
              <a:outerShdw blurRad="38100" dist="23000" dir="5400000" rotWithShape="0">
                <a:srgbClr val="808080">
                  <a:alpha val="34999"/>
                </a:srgbClr>
              </a:outerShdw>
            </a:effectLst>
          </p:spPr>
          <p:txBody>
            <a:bodyPr wrap="square" lIns="0" tIns="0" rIns="0" bIns="0" numCol="1" anchor="t">
              <a:noAutofit/>
            </a:bodyPr>
            <a:lstStyle/>
            <a:p>
              <a:pPr lvl="0" algn="ctr">
                <a:defRPr sz="1200" b="1">
                  <a:solidFill>
                    <a:srgbClr val="FFFFFF"/>
                  </a:solidFill>
                  <a:uFillTx/>
                </a:defRPr>
              </a:pPr>
              <a:endParaRPr/>
            </a:p>
          </p:txBody>
        </p:sp>
        <p:sp>
          <p:nvSpPr>
            <p:cNvPr id="37" name="Shape 461"/>
            <p:cNvSpPr/>
            <p:nvPr/>
          </p:nvSpPr>
          <p:spPr>
            <a:xfrm>
              <a:off x="12263" y="12263"/>
              <a:ext cx="889874"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ctr">
                <a:defRPr>
                  <a:solidFill>
                    <a:srgbClr val="000000"/>
                  </a:solidFill>
                  <a:uFillTx/>
                </a:defRPr>
              </a:pPr>
              <a:r>
                <a:rPr sz="1200">
                  <a:solidFill>
                    <a:srgbClr val="FFFFFF"/>
                  </a:solidFill>
                  <a:latin typeface="Avenir Next"/>
                  <a:ea typeface="Avenir Next"/>
                  <a:cs typeface="Avenir Next"/>
                  <a:sym typeface="Avenir Next"/>
                </a:rPr>
                <a:t>Data</a:t>
              </a:r>
            </a:p>
            <a:p>
              <a:pPr lvl="0" algn="ctr">
                <a:defRPr>
                  <a:solidFill>
                    <a:srgbClr val="000000"/>
                  </a:solidFill>
                  <a:uFillTx/>
                </a:defRPr>
              </a:pPr>
              <a:r>
                <a:rPr sz="1200">
                  <a:solidFill>
                    <a:srgbClr val="FFFFFF"/>
                  </a:solidFill>
                  <a:latin typeface="Avenir Next"/>
                  <a:ea typeface="Avenir Next"/>
                  <a:cs typeface="Avenir Next"/>
                  <a:sym typeface="Avenir Next"/>
                </a:rPr>
                <a:t>Service</a:t>
              </a:r>
            </a:p>
          </p:txBody>
        </p:sp>
      </p:grpSp>
      <p:sp>
        <p:nvSpPr>
          <p:cNvPr id="38" name="Shape 463"/>
          <p:cNvSpPr/>
          <p:nvPr/>
        </p:nvSpPr>
        <p:spPr>
          <a:xfrm>
            <a:off x="3189576" y="2934404"/>
            <a:ext cx="199083" cy="265672"/>
          </a:xfrm>
          <a:custGeom>
            <a:avLst/>
            <a:gdLst/>
            <a:ahLst/>
            <a:cxnLst>
              <a:cxn ang="0">
                <a:pos x="wd2" y="hd2"/>
              </a:cxn>
              <a:cxn ang="5400000">
                <a:pos x="wd2" y="hd2"/>
              </a:cxn>
              <a:cxn ang="10800000">
                <a:pos x="wd2" y="hd2"/>
              </a:cxn>
              <a:cxn ang="16200000">
                <a:pos x="wd2" y="hd2"/>
              </a:cxn>
            </a:cxnLst>
            <a:rect l="0" t="0" r="r" b="b"/>
            <a:pathLst>
              <a:path w="21600" h="21600" extrusionOk="0">
                <a:moveTo>
                  <a:pt x="10800" y="16618"/>
                </a:moveTo>
                <a:lnTo>
                  <a:pt x="6946" y="18824"/>
                </a:lnTo>
                <a:cubicBezTo>
                  <a:pt x="7990" y="19479"/>
                  <a:pt x="9343" y="19815"/>
                  <a:pt x="10800" y="19815"/>
                </a:cubicBezTo>
                <a:cubicBezTo>
                  <a:pt x="12257" y="19815"/>
                  <a:pt x="13610" y="19479"/>
                  <a:pt x="14654" y="18825"/>
                </a:cubicBezTo>
                <a:close/>
                <a:moveTo>
                  <a:pt x="4280" y="12886"/>
                </a:moveTo>
                <a:cubicBezTo>
                  <a:pt x="3997" y="13421"/>
                  <a:pt x="3858" y="14005"/>
                  <a:pt x="3858" y="14613"/>
                </a:cubicBezTo>
                <a:cubicBezTo>
                  <a:pt x="3858" y="16342"/>
                  <a:pt x="4983" y="17873"/>
                  <a:pt x="6787" y="18744"/>
                </a:cubicBezTo>
                <a:lnTo>
                  <a:pt x="8263" y="15166"/>
                </a:lnTo>
                <a:close/>
                <a:moveTo>
                  <a:pt x="17320" y="12886"/>
                </a:moveTo>
                <a:lnTo>
                  <a:pt x="13337" y="15166"/>
                </a:lnTo>
                <a:lnTo>
                  <a:pt x="14813" y="18744"/>
                </a:lnTo>
                <a:cubicBezTo>
                  <a:pt x="16617" y="17873"/>
                  <a:pt x="17742" y="16342"/>
                  <a:pt x="17742" y="14613"/>
                </a:cubicBezTo>
                <a:cubicBezTo>
                  <a:pt x="17742" y="14005"/>
                  <a:pt x="17603" y="13421"/>
                  <a:pt x="17320" y="12886"/>
                </a:cubicBezTo>
                <a:close/>
                <a:moveTo>
                  <a:pt x="10970" y="9424"/>
                </a:moveTo>
                <a:lnTo>
                  <a:pt x="12368" y="12816"/>
                </a:lnTo>
                <a:lnTo>
                  <a:pt x="17290" y="12816"/>
                </a:lnTo>
                <a:cubicBezTo>
                  <a:pt x="16353" y="10863"/>
                  <a:pt x="13884" y="9465"/>
                  <a:pt x="10970" y="9424"/>
                </a:cubicBezTo>
                <a:close/>
                <a:moveTo>
                  <a:pt x="10630" y="9424"/>
                </a:moveTo>
                <a:cubicBezTo>
                  <a:pt x="7716" y="9465"/>
                  <a:pt x="5247" y="10863"/>
                  <a:pt x="4310" y="12816"/>
                </a:cubicBezTo>
                <a:lnTo>
                  <a:pt x="9232" y="12816"/>
                </a:lnTo>
                <a:close/>
                <a:moveTo>
                  <a:pt x="12665" y="2637"/>
                </a:moveTo>
                <a:lnTo>
                  <a:pt x="20124" y="2637"/>
                </a:lnTo>
                <a:lnTo>
                  <a:pt x="20124" y="5249"/>
                </a:lnTo>
                <a:lnTo>
                  <a:pt x="15871" y="8762"/>
                </a:lnTo>
                <a:cubicBezTo>
                  <a:pt x="18434" y="9999"/>
                  <a:pt x="20124" y="12158"/>
                  <a:pt x="20124" y="14613"/>
                </a:cubicBezTo>
                <a:cubicBezTo>
                  <a:pt x="20124" y="18472"/>
                  <a:pt x="15949" y="21600"/>
                  <a:pt x="10800" y="21600"/>
                </a:cubicBezTo>
                <a:cubicBezTo>
                  <a:pt x="5651" y="21600"/>
                  <a:pt x="1476" y="18472"/>
                  <a:pt x="1476" y="14613"/>
                </a:cubicBezTo>
                <a:cubicBezTo>
                  <a:pt x="1476" y="12161"/>
                  <a:pt x="3162" y="10004"/>
                  <a:pt x="5719" y="8766"/>
                </a:cubicBezTo>
                <a:lnTo>
                  <a:pt x="1476" y="5261"/>
                </a:lnTo>
                <a:lnTo>
                  <a:pt x="1476" y="2649"/>
                </a:lnTo>
                <a:lnTo>
                  <a:pt x="8935" y="2649"/>
                </a:lnTo>
                <a:lnTo>
                  <a:pt x="8935" y="7767"/>
                </a:lnTo>
                <a:cubicBezTo>
                  <a:pt x="9538" y="7675"/>
                  <a:pt x="10161" y="7626"/>
                  <a:pt x="10800" y="7626"/>
                </a:cubicBezTo>
                <a:lnTo>
                  <a:pt x="12665" y="7767"/>
                </a:lnTo>
                <a:lnTo>
                  <a:pt x="12665" y="5249"/>
                </a:lnTo>
                <a:close/>
                <a:moveTo>
                  <a:pt x="0" y="0"/>
                </a:moveTo>
                <a:lnTo>
                  <a:pt x="21600" y="0"/>
                </a:lnTo>
                <a:lnTo>
                  <a:pt x="21600" y="1688"/>
                </a:lnTo>
                <a:lnTo>
                  <a:pt x="0" y="1688"/>
                </a:lnTo>
                <a:close/>
              </a:path>
            </a:pathLst>
          </a:custGeom>
          <a:solidFill>
            <a:srgbClr val="FFFFFF"/>
          </a:solidFill>
          <a:ln w="12700">
            <a:miter lim="400000"/>
            <a:tailEnd type="triangle"/>
          </a:ln>
        </p:spPr>
        <p:txBody>
          <a:bodyPr lIns="0" tIns="0" rIns="0" bIns="0" anchor="ctr"/>
          <a:lstStyle/>
          <a:p>
            <a:pPr lvl="0" algn="ctr">
              <a:defRPr>
                <a:solidFill>
                  <a:srgbClr val="FFFFFF"/>
                </a:solidFill>
                <a:uFillTx/>
              </a:defRPr>
            </a:pPr>
            <a:endParaRPr/>
          </a:p>
        </p:txBody>
      </p:sp>
      <p:sp>
        <p:nvSpPr>
          <p:cNvPr id="39" name="Shape 464"/>
          <p:cNvSpPr/>
          <p:nvPr/>
        </p:nvSpPr>
        <p:spPr>
          <a:xfrm>
            <a:off x="5702458" y="2934404"/>
            <a:ext cx="227550" cy="227547"/>
          </a:xfrm>
          <a:custGeom>
            <a:avLst/>
            <a:gdLst/>
            <a:ahLst/>
            <a:cxnLst>
              <a:cxn ang="0">
                <a:pos x="wd2" y="hd2"/>
              </a:cxn>
              <a:cxn ang="5400000">
                <a:pos x="wd2" y="hd2"/>
              </a:cxn>
              <a:cxn ang="10800000">
                <a:pos x="wd2" y="hd2"/>
              </a:cxn>
              <a:cxn ang="16200000">
                <a:pos x="wd2" y="hd2"/>
              </a:cxn>
            </a:cxnLst>
            <a:rect l="0" t="0" r="r" b="b"/>
            <a:pathLst>
              <a:path w="21600" h="21600" extrusionOk="0">
                <a:moveTo>
                  <a:pt x="4619" y="15178"/>
                </a:moveTo>
                <a:cubicBezTo>
                  <a:pt x="3556" y="15178"/>
                  <a:pt x="2695" y="16040"/>
                  <a:pt x="2695" y="17103"/>
                </a:cubicBezTo>
                <a:lnTo>
                  <a:pt x="2694" y="17103"/>
                </a:lnTo>
                <a:cubicBezTo>
                  <a:pt x="2694" y="18166"/>
                  <a:pt x="3556" y="19027"/>
                  <a:pt x="4619" y="19027"/>
                </a:cubicBezTo>
                <a:cubicBezTo>
                  <a:pt x="5682" y="19027"/>
                  <a:pt x="6544" y="18166"/>
                  <a:pt x="6544" y="17103"/>
                </a:cubicBezTo>
                <a:lnTo>
                  <a:pt x="6544" y="15178"/>
                </a:lnTo>
                <a:close/>
                <a:moveTo>
                  <a:pt x="15177" y="15049"/>
                </a:moveTo>
                <a:lnTo>
                  <a:pt x="15177" y="16974"/>
                </a:lnTo>
                <a:cubicBezTo>
                  <a:pt x="15177" y="18037"/>
                  <a:pt x="16039" y="18899"/>
                  <a:pt x="17102" y="18899"/>
                </a:cubicBezTo>
                <a:lnTo>
                  <a:pt x="17102" y="18899"/>
                </a:lnTo>
                <a:cubicBezTo>
                  <a:pt x="18165" y="18899"/>
                  <a:pt x="19026" y="18037"/>
                  <a:pt x="19026" y="16974"/>
                </a:cubicBezTo>
                <a:cubicBezTo>
                  <a:pt x="19026" y="15911"/>
                  <a:pt x="18165" y="15049"/>
                  <a:pt x="17102" y="15049"/>
                </a:cubicBezTo>
                <a:close/>
                <a:moveTo>
                  <a:pt x="8952" y="8913"/>
                </a:moveTo>
                <a:lnTo>
                  <a:pt x="8952" y="8936"/>
                </a:lnTo>
                <a:lnTo>
                  <a:pt x="8933" y="8936"/>
                </a:lnTo>
                <a:lnTo>
                  <a:pt x="8933" y="12667"/>
                </a:lnTo>
                <a:lnTo>
                  <a:pt x="12666" y="12667"/>
                </a:lnTo>
                <a:lnTo>
                  <a:pt x="12666" y="12660"/>
                </a:lnTo>
                <a:lnTo>
                  <a:pt x="12687" y="12660"/>
                </a:lnTo>
                <a:lnTo>
                  <a:pt x="12687" y="8933"/>
                </a:lnTo>
                <a:lnTo>
                  <a:pt x="12667" y="8933"/>
                </a:lnTo>
                <a:lnTo>
                  <a:pt x="12667" y="8913"/>
                </a:lnTo>
                <a:close/>
                <a:moveTo>
                  <a:pt x="4517" y="2698"/>
                </a:moveTo>
                <a:cubicBezTo>
                  <a:pt x="3454" y="2698"/>
                  <a:pt x="2592" y="3559"/>
                  <a:pt x="2592" y="4622"/>
                </a:cubicBezTo>
                <a:cubicBezTo>
                  <a:pt x="2592" y="5685"/>
                  <a:pt x="3454" y="6547"/>
                  <a:pt x="4517" y="6547"/>
                </a:cubicBezTo>
                <a:lnTo>
                  <a:pt x="6441" y="6547"/>
                </a:lnTo>
                <a:lnTo>
                  <a:pt x="6441" y="4622"/>
                </a:lnTo>
                <a:cubicBezTo>
                  <a:pt x="6441" y="3559"/>
                  <a:pt x="5580" y="2698"/>
                  <a:pt x="4517" y="2698"/>
                </a:cubicBezTo>
                <a:close/>
                <a:moveTo>
                  <a:pt x="16981" y="2573"/>
                </a:moveTo>
                <a:cubicBezTo>
                  <a:pt x="15918" y="2573"/>
                  <a:pt x="15056" y="3434"/>
                  <a:pt x="15056" y="4497"/>
                </a:cubicBezTo>
                <a:lnTo>
                  <a:pt x="15056" y="6422"/>
                </a:lnTo>
                <a:lnTo>
                  <a:pt x="16981" y="6422"/>
                </a:lnTo>
                <a:cubicBezTo>
                  <a:pt x="18044" y="6422"/>
                  <a:pt x="18905" y="5560"/>
                  <a:pt x="18905" y="4497"/>
                </a:cubicBezTo>
                <a:lnTo>
                  <a:pt x="18906" y="4497"/>
                </a:lnTo>
                <a:cubicBezTo>
                  <a:pt x="18906" y="3434"/>
                  <a:pt x="18044" y="2573"/>
                  <a:pt x="16981" y="2573"/>
                </a:cubicBezTo>
                <a:close/>
                <a:moveTo>
                  <a:pt x="17134" y="0"/>
                </a:moveTo>
                <a:cubicBezTo>
                  <a:pt x="19600" y="0"/>
                  <a:pt x="21600" y="2000"/>
                  <a:pt x="21600" y="4466"/>
                </a:cubicBezTo>
                <a:lnTo>
                  <a:pt x="21600" y="4466"/>
                </a:lnTo>
                <a:cubicBezTo>
                  <a:pt x="21600" y="6933"/>
                  <a:pt x="19600" y="8933"/>
                  <a:pt x="17134" y="8933"/>
                </a:cubicBezTo>
                <a:lnTo>
                  <a:pt x="15058" y="8933"/>
                </a:lnTo>
                <a:lnTo>
                  <a:pt x="15058" y="12660"/>
                </a:lnTo>
                <a:lnTo>
                  <a:pt x="17132" y="12660"/>
                </a:lnTo>
                <a:cubicBezTo>
                  <a:pt x="19599" y="12660"/>
                  <a:pt x="21599" y="14660"/>
                  <a:pt x="21599" y="17127"/>
                </a:cubicBezTo>
                <a:cubicBezTo>
                  <a:pt x="21599" y="19593"/>
                  <a:pt x="19599" y="21593"/>
                  <a:pt x="17132" y="21593"/>
                </a:cubicBezTo>
                <a:lnTo>
                  <a:pt x="17132" y="21593"/>
                </a:lnTo>
                <a:cubicBezTo>
                  <a:pt x="14666" y="21593"/>
                  <a:pt x="12666" y="19593"/>
                  <a:pt x="12666" y="17127"/>
                </a:cubicBezTo>
                <a:lnTo>
                  <a:pt x="12666" y="15180"/>
                </a:lnTo>
                <a:lnTo>
                  <a:pt x="8933" y="15180"/>
                </a:lnTo>
                <a:lnTo>
                  <a:pt x="8933" y="17134"/>
                </a:lnTo>
                <a:cubicBezTo>
                  <a:pt x="8933" y="19600"/>
                  <a:pt x="6933" y="21600"/>
                  <a:pt x="4466" y="21600"/>
                </a:cubicBezTo>
                <a:cubicBezTo>
                  <a:pt x="2000" y="21600"/>
                  <a:pt x="0" y="19600"/>
                  <a:pt x="0" y="17134"/>
                </a:cubicBezTo>
                <a:lnTo>
                  <a:pt x="0" y="17134"/>
                </a:lnTo>
                <a:cubicBezTo>
                  <a:pt x="0" y="14667"/>
                  <a:pt x="2000" y="12667"/>
                  <a:pt x="4466" y="12667"/>
                </a:cubicBezTo>
                <a:lnTo>
                  <a:pt x="6551" y="12667"/>
                </a:lnTo>
                <a:lnTo>
                  <a:pt x="6551" y="8936"/>
                </a:lnTo>
                <a:lnTo>
                  <a:pt x="4486" y="8936"/>
                </a:lnTo>
                <a:cubicBezTo>
                  <a:pt x="2019" y="8936"/>
                  <a:pt x="19" y="6937"/>
                  <a:pt x="19" y="4470"/>
                </a:cubicBezTo>
                <a:cubicBezTo>
                  <a:pt x="19" y="2003"/>
                  <a:pt x="2019" y="3"/>
                  <a:pt x="4486" y="3"/>
                </a:cubicBezTo>
                <a:lnTo>
                  <a:pt x="4486" y="3"/>
                </a:lnTo>
                <a:cubicBezTo>
                  <a:pt x="6953" y="3"/>
                  <a:pt x="8952" y="2003"/>
                  <a:pt x="8952" y="4470"/>
                </a:cubicBezTo>
                <a:lnTo>
                  <a:pt x="8952" y="6673"/>
                </a:lnTo>
                <a:lnTo>
                  <a:pt x="12667" y="6673"/>
                </a:lnTo>
                <a:lnTo>
                  <a:pt x="12667" y="4466"/>
                </a:lnTo>
                <a:cubicBezTo>
                  <a:pt x="12667" y="2000"/>
                  <a:pt x="14667" y="0"/>
                  <a:pt x="17134" y="0"/>
                </a:cubicBezTo>
                <a:close/>
              </a:path>
            </a:pathLst>
          </a:custGeom>
          <a:solidFill>
            <a:srgbClr val="FFFFFF"/>
          </a:solidFill>
          <a:ln w="12700">
            <a:miter lim="400000"/>
            <a:tailEnd type="triangle"/>
          </a:ln>
        </p:spPr>
        <p:txBody>
          <a:bodyPr lIns="0" tIns="0" rIns="0" bIns="0" anchor="ctr"/>
          <a:lstStyle/>
          <a:p>
            <a:pPr lvl="0" algn="ctr">
              <a:defRPr>
                <a:solidFill>
                  <a:srgbClr val="FFFFFF"/>
                </a:solidFill>
                <a:uFillTx/>
              </a:defRPr>
            </a:pPr>
            <a:endParaRPr/>
          </a:p>
        </p:txBody>
      </p:sp>
      <p:sp>
        <p:nvSpPr>
          <p:cNvPr id="40" name="Shape 465"/>
          <p:cNvSpPr/>
          <p:nvPr/>
        </p:nvSpPr>
        <p:spPr>
          <a:xfrm>
            <a:off x="628650" y="2958900"/>
            <a:ext cx="266700" cy="212421"/>
          </a:xfrm>
          <a:custGeom>
            <a:avLst/>
            <a:gdLst/>
            <a:ahLst/>
            <a:cxnLst>
              <a:cxn ang="0">
                <a:pos x="wd2" y="hd2"/>
              </a:cxn>
              <a:cxn ang="5400000">
                <a:pos x="wd2" y="hd2"/>
              </a:cxn>
              <a:cxn ang="10800000">
                <a:pos x="wd2" y="hd2"/>
              </a:cxn>
              <a:cxn ang="16200000">
                <a:pos x="wd2" y="hd2"/>
              </a:cxn>
            </a:cxnLst>
            <a:rect l="0" t="0" r="r" b="b"/>
            <a:pathLst>
              <a:path w="21600" h="21600" extrusionOk="0">
                <a:moveTo>
                  <a:pt x="10792" y="12461"/>
                </a:moveTo>
                <a:lnTo>
                  <a:pt x="10792" y="15062"/>
                </a:lnTo>
                <a:lnTo>
                  <a:pt x="17082" y="15062"/>
                </a:lnTo>
                <a:lnTo>
                  <a:pt x="17082" y="12461"/>
                </a:lnTo>
                <a:close/>
                <a:moveTo>
                  <a:pt x="2687" y="2893"/>
                </a:moveTo>
                <a:lnTo>
                  <a:pt x="2687" y="5824"/>
                </a:lnTo>
                <a:lnTo>
                  <a:pt x="7569" y="8970"/>
                </a:lnTo>
                <a:lnTo>
                  <a:pt x="2687" y="12117"/>
                </a:lnTo>
                <a:lnTo>
                  <a:pt x="2687" y="15047"/>
                </a:lnTo>
                <a:lnTo>
                  <a:pt x="10172" y="10223"/>
                </a:lnTo>
                <a:lnTo>
                  <a:pt x="10172" y="7717"/>
                </a:lnTo>
                <a:close/>
                <a:moveTo>
                  <a:pt x="1710" y="0"/>
                </a:moveTo>
                <a:lnTo>
                  <a:pt x="19890" y="0"/>
                </a:lnTo>
                <a:cubicBezTo>
                  <a:pt x="20834" y="0"/>
                  <a:pt x="21600" y="961"/>
                  <a:pt x="21600" y="2147"/>
                </a:cubicBezTo>
                <a:lnTo>
                  <a:pt x="21600" y="19453"/>
                </a:lnTo>
                <a:cubicBezTo>
                  <a:pt x="21600" y="20639"/>
                  <a:pt x="20834" y="21600"/>
                  <a:pt x="19890" y="21600"/>
                </a:cubicBezTo>
                <a:lnTo>
                  <a:pt x="1710" y="21600"/>
                </a:lnTo>
                <a:cubicBezTo>
                  <a:pt x="766" y="21600"/>
                  <a:pt x="0" y="20639"/>
                  <a:pt x="0" y="19453"/>
                </a:cubicBezTo>
                <a:lnTo>
                  <a:pt x="0" y="2147"/>
                </a:lnTo>
                <a:cubicBezTo>
                  <a:pt x="0" y="961"/>
                  <a:pt x="766" y="0"/>
                  <a:pt x="1710" y="0"/>
                </a:cubicBezTo>
                <a:close/>
              </a:path>
            </a:pathLst>
          </a:custGeom>
          <a:solidFill>
            <a:srgbClr val="FFFFFF"/>
          </a:solidFill>
          <a:ln w="12700">
            <a:miter lim="400000"/>
            <a:tailEnd type="triangle"/>
          </a:ln>
        </p:spPr>
        <p:txBody>
          <a:bodyPr lIns="0" tIns="0" rIns="0" bIns="0" anchor="ctr"/>
          <a:lstStyle/>
          <a:p>
            <a:pPr lvl="0" algn="ctr">
              <a:defRPr>
                <a:solidFill>
                  <a:srgbClr val="FFFFFF"/>
                </a:solidFill>
                <a:uFillTx/>
              </a:defRPr>
            </a:pPr>
            <a:endParaRPr/>
          </a:p>
        </p:txBody>
      </p:sp>
      <p:sp>
        <p:nvSpPr>
          <p:cNvPr id="41" name="Shape 466"/>
          <p:cNvSpPr/>
          <p:nvPr/>
        </p:nvSpPr>
        <p:spPr>
          <a:xfrm>
            <a:off x="8227935" y="2949151"/>
            <a:ext cx="230831" cy="222170"/>
          </a:xfrm>
          <a:custGeom>
            <a:avLst/>
            <a:gdLst/>
            <a:ahLst/>
            <a:cxnLst>
              <a:cxn ang="0">
                <a:pos x="wd2" y="hd2"/>
              </a:cxn>
              <a:cxn ang="5400000">
                <a:pos x="wd2" y="hd2"/>
              </a:cxn>
              <a:cxn ang="10800000">
                <a:pos x="wd2" y="hd2"/>
              </a:cxn>
              <a:cxn ang="16200000">
                <a:pos x="wd2" y="hd2"/>
              </a:cxn>
            </a:cxnLst>
            <a:rect l="0" t="0" r="r" b="b"/>
            <a:pathLst>
              <a:path w="21556" h="21528" extrusionOk="0">
                <a:moveTo>
                  <a:pt x="0" y="11833"/>
                </a:moveTo>
                <a:cubicBezTo>
                  <a:pt x="0" y="13415"/>
                  <a:pt x="4324" y="14696"/>
                  <a:pt x="9658" y="14696"/>
                </a:cubicBezTo>
                <a:lnTo>
                  <a:pt x="9658" y="20903"/>
                </a:lnTo>
                <a:cubicBezTo>
                  <a:pt x="4344" y="20903"/>
                  <a:pt x="33" y="19631"/>
                  <a:pt x="6" y="18058"/>
                </a:cubicBezTo>
                <a:lnTo>
                  <a:pt x="0" y="18058"/>
                </a:lnTo>
                <a:lnTo>
                  <a:pt x="0" y="18040"/>
                </a:lnTo>
                <a:close/>
                <a:moveTo>
                  <a:pt x="0" y="3974"/>
                </a:moveTo>
                <a:cubicBezTo>
                  <a:pt x="0" y="5555"/>
                  <a:pt x="4324" y="6837"/>
                  <a:pt x="9658" y="6837"/>
                </a:cubicBezTo>
                <a:lnTo>
                  <a:pt x="9658" y="13044"/>
                </a:lnTo>
                <a:cubicBezTo>
                  <a:pt x="4344" y="13044"/>
                  <a:pt x="33" y="11771"/>
                  <a:pt x="6" y="10198"/>
                </a:cubicBezTo>
                <a:lnTo>
                  <a:pt x="0" y="10198"/>
                </a:lnTo>
                <a:lnTo>
                  <a:pt x="0" y="10180"/>
                </a:lnTo>
                <a:close/>
                <a:moveTo>
                  <a:pt x="11051" y="0"/>
                </a:moveTo>
                <a:lnTo>
                  <a:pt x="11868" y="0"/>
                </a:lnTo>
                <a:cubicBezTo>
                  <a:pt x="12167" y="0"/>
                  <a:pt x="12408" y="251"/>
                  <a:pt x="12408" y="561"/>
                </a:cubicBezTo>
                <a:cubicBezTo>
                  <a:pt x="12408" y="1224"/>
                  <a:pt x="12504" y="1796"/>
                  <a:pt x="12617" y="2442"/>
                </a:cubicBezTo>
                <a:cubicBezTo>
                  <a:pt x="13437" y="2609"/>
                  <a:pt x="14213" y="2900"/>
                  <a:pt x="14916" y="3319"/>
                </a:cubicBezTo>
                <a:cubicBezTo>
                  <a:pt x="15420" y="2886"/>
                  <a:pt x="15859" y="2505"/>
                  <a:pt x="16282" y="1982"/>
                </a:cubicBezTo>
                <a:cubicBezTo>
                  <a:pt x="16474" y="1745"/>
                  <a:pt x="16815" y="1714"/>
                  <a:pt x="17043" y="1913"/>
                </a:cubicBezTo>
                <a:lnTo>
                  <a:pt x="17681" y="2469"/>
                </a:lnTo>
                <a:lnTo>
                  <a:pt x="17779" y="2554"/>
                </a:lnTo>
                <a:lnTo>
                  <a:pt x="18417" y="3109"/>
                </a:lnTo>
                <a:cubicBezTo>
                  <a:pt x="18646" y="3308"/>
                  <a:pt x="18675" y="3662"/>
                  <a:pt x="18484" y="3899"/>
                </a:cubicBezTo>
                <a:cubicBezTo>
                  <a:pt x="18071" y="4409"/>
                  <a:pt x="17790" y="4912"/>
                  <a:pt x="17476" y="5485"/>
                </a:cubicBezTo>
                <a:cubicBezTo>
                  <a:pt x="17994" y="6140"/>
                  <a:pt x="18420" y="6877"/>
                  <a:pt x="18715" y="7682"/>
                </a:cubicBezTo>
                <a:cubicBezTo>
                  <a:pt x="19378" y="7686"/>
                  <a:pt x="19956" y="7689"/>
                  <a:pt x="20611" y="7569"/>
                </a:cubicBezTo>
                <a:cubicBezTo>
                  <a:pt x="20905" y="7516"/>
                  <a:pt x="21185" y="7719"/>
                  <a:pt x="21237" y="8024"/>
                </a:cubicBezTo>
                <a:lnTo>
                  <a:pt x="21381" y="8875"/>
                </a:lnTo>
                <a:lnTo>
                  <a:pt x="21404" y="9006"/>
                </a:lnTo>
                <a:lnTo>
                  <a:pt x="21548" y="9857"/>
                </a:lnTo>
                <a:cubicBezTo>
                  <a:pt x="21600" y="10161"/>
                  <a:pt x="21404" y="10452"/>
                  <a:pt x="21110" y="10506"/>
                </a:cubicBezTo>
                <a:cubicBezTo>
                  <a:pt x="20475" y="10622"/>
                  <a:pt x="19946" y="10821"/>
                  <a:pt x="19347" y="11052"/>
                </a:cubicBezTo>
                <a:cubicBezTo>
                  <a:pt x="19339" y="11954"/>
                  <a:pt x="19197" y="12824"/>
                  <a:pt x="18927" y="13636"/>
                </a:cubicBezTo>
                <a:cubicBezTo>
                  <a:pt x="19422" y="14071"/>
                  <a:pt x="19857" y="14452"/>
                  <a:pt x="20423" y="14791"/>
                </a:cubicBezTo>
                <a:cubicBezTo>
                  <a:pt x="20682" y="14946"/>
                  <a:pt x="20770" y="15288"/>
                  <a:pt x="20621" y="15557"/>
                </a:cubicBezTo>
                <a:lnTo>
                  <a:pt x="20204" y="16305"/>
                </a:lnTo>
                <a:lnTo>
                  <a:pt x="20141" y="16420"/>
                </a:lnTo>
                <a:lnTo>
                  <a:pt x="19724" y="17168"/>
                </a:lnTo>
                <a:cubicBezTo>
                  <a:pt x="19575" y="17436"/>
                  <a:pt x="19245" y="17528"/>
                  <a:pt x="18986" y="17373"/>
                </a:cubicBezTo>
                <a:cubicBezTo>
                  <a:pt x="18429" y="17039"/>
                  <a:pt x="17901" y="16839"/>
                  <a:pt x="17301" y="16616"/>
                </a:cubicBezTo>
                <a:cubicBezTo>
                  <a:pt x="16769" y="17276"/>
                  <a:pt x="16133" y="17840"/>
                  <a:pt x="15427" y="18297"/>
                </a:cubicBezTo>
                <a:cubicBezTo>
                  <a:pt x="15533" y="18944"/>
                  <a:pt x="15631" y="19515"/>
                  <a:pt x="15850" y="20139"/>
                </a:cubicBezTo>
                <a:cubicBezTo>
                  <a:pt x="15952" y="20430"/>
                  <a:pt x="15808" y="20752"/>
                  <a:pt x="15527" y="20858"/>
                </a:cubicBezTo>
                <a:lnTo>
                  <a:pt x="14745" y="21153"/>
                </a:lnTo>
                <a:lnTo>
                  <a:pt x="14625" y="21199"/>
                </a:lnTo>
                <a:lnTo>
                  <a:pt x="13842" y="21494"/>
                </a:lnTo>
                <a:cubicBezTo>
                  <a:pt x="13562" y="21600"/>
                  <a:pt x="13252" y="21450"/>
                  <a:pt x="13150" y="21159"/>
                </a:cubicBezTo>
                <a:cubicBezTo>
                  <a:pt x="12936" y="20549"/>
                  <a:pt x="12665" y="20054"/>
                  <a:pt x="12354" y="19502"/>
                </a:cubicBezTo>
                <a:lnTo>
                  <a:pt x="11051" y="19622"/>
                </a:lnTo>
                <a:lnTo>
                  <a:pt x="11051" y="15428"/>
                </a:lnTo>
                <a:cubicBezTo>
                  <a:pt x="13450" y="15423"/>
                  <a:pt x="15393" y="13403"/>
                  <a:pt x="15393" y="10911"/>
                </a:cubicBezTo>
                <a:cubicBezTo>
                  <a:pt x="15393" y="8420"/>
                  <a:pt x="13450" y="6400"/>
                  <a:pt x="11051" y="6395"/>
                </a:cubicBezTo>
                <a:close/>
                <a:moveTo>
                  <a:pt x="9658" y="0"/>
                </a:moveTo>
                <a:lnTo>
                  <a:pt x="9658" y="5411"/>
                </a:lnTo>
                <a:cubicBezTo>
                  <a:pt x="4617" y="5411"/>
                  <a:pt x="531" y="4200"/>
                  <a:pt x="531" y="2706"/>
                </a:cubicBezTo>
                <a:cubicBezTo>
                  <a:pt x="531" y="1211"/>
                  <a:pt x="4617" y="0"/>
                  <a:pt x="9658" y="0"/>
                </a:cubicBezTo>
                <a:close/>
              </a:path>
            </a:pathLst>
          </a:custGeom>
          <a:solidFill>
            <a:srgbClr val="FFFFFF"/>
          </a:solidFill>
          <a:ln w="12700">
            <a:miter lim="400000"/>
            <a:tailEnd type="triangle"/>
          </a:ln>
        </p:spPr>
        <p:txBody>
          <a:bodyPr lIns="0" tIns="0" rIns="0" bIns="0" anchor="ctr"/>
          <a:lstStyle/>
          <a:p>
            <a:pPr lvl="0" algn="ctr">
              <a:defRPr>
                <a:solidFill>
                  <a:srgbClr val="FFFFFF"/>
                </a:solidFill>
                <a:uFillTx/>
              </a:defRPr>
            </a:pPr>
            <a:endParaRPr/>
          </a:p>
        </p:txBody>
      </p:sp>
      <p:sp>
        <p:nvSpPr>
          <p:cNvPr id="42" name="Shape 467"/>
          <p:cNvSpPr/>
          <p:nvPr/>
        </p:nvSpPr>
        <p:spPr>
          <a:xfrm rot="16200000">
            <a:off x="3134436" y="2032692"/>
            <a:ext cx="309363" cy="304801"/>
          </a:xfrm>
          <a:prstGeom prst="rightArrow">
            <a:avLst>
              <a:gd name="adj1" fmla="val 51014"/>
              <a:gd name="adj2" fmla="val 56403"/>
            </a:avLst>
          </a:prstGeom>
          <a:solidFill>
            <a:srgbClr val="7F7F7F"/>
          </a:solidFill>
          <a:ln w="12700">
            <a:miter lim="400000"/>
            <a:tailEnd type="triangle"/>
          </a:ln>
        </p:spPr>
        <p:txBody>
          <a:bodyPr lIns="0" tIns="0" rIns="0" bIns="0" anchor="ctr"/>
          <a:lstStyle/>
          <a:p>
            <a:pPr lvl="0" algn="ctr">
              <a:defRPr>
                <a:solidFill>
                  <a:srgbClr val="FFFFFF"/>
                </a:solidFill>
                <a:uFillTx/>
              </a:defRPr>
            </a:pPr>
            <a:endParaRPr/>
          </a:p>
        </p:txBody>
      </p:sp>
      <p:pic>
        <p:nvPicPr>
          <p:cNvPr id="43" name="droppedImage.png"/>
          <p:cNvPicPr/>
          <p:nvPr/>
        </p:nvPicPr>
        <p:blipFill>
          <a:blip r:embed="rId5">
            <a:extLst/>
          </a:blip>
          <a:srcRect l="3267" t="13725" r="13071" b="40958"/>
          <a:stretch>
            <a:fillRect/>
          </a:stretch>
        </p:blipFill>
        <p:spPr>
          <a:xfrm>
            <a:off x="3817620" y="3606204"/>
            <a:ext cx="1435528" cy="777579"/>
          </a:xfrm>
          <a:prstGeom prst="rect">
            <a:avLst/>
          </a:prstGeom>
          <a:ln w="3175">
            <a:miter lim="400000"/>
          </a:ln>
          <a:effectLst>
            <a:outerShdw blurRad="127000" dist="76200" dir="2700000" rotWithShape="0">
              <a:srgbClr val="000000">
                <a:alpha val="75000"/>
              </a:srgbClr>
            </a:outerShdw>
          </a:effectLst>
        </p:spPr>
      </p:pic>
      <p:sp>
        <p:nvSpPr>
          <p:cNvPr id="44" name="Shape 469"/>
          <p:cNvSpPr/>
          <p:nvPr/>
        </p:nvSpPr>
        <p:spPr>
          <a:xfrm>
            <a:off x="4158974" y="4315116"/>
            <a:ext cx="966192"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5E5E5E"/>
                </a:solidFill>
                <a:latin typeface="Avenir Next"/>
                <a:ea typeface="Avenir Next"/>
                <a:cs typeface="Avenir Next"/>
                <a:sym typeface="Avenir Next"/>
              </a:defRPr>
            </a:lvl1pPr>
          </a:lstStyle>
          <a:p>
            <a:pPr lvl="0">
              <a:defRPr>
                <a:solidFill>
                  <a:srgbClr val="000000"/>
                </a:solidFill>
                <a:uFillTx/>
              </a:defRPr>
            </a:pPr>
            <a:r>
              <a:rPr>
                <a:solidFill>
                  <a:srgbClr val="5E5E5E"/>
                </a:solidFill>
                <a:uFill>
                  <a:solidFill>
                    <a:srgbClr val="4D4D4D"/>
                  </a:solidFill>
                </a:uFill>
              </a:rPr>
              <a:t>Runtime</a:t>
            </a:r>
          </a:p>
        </p:txBody>
      </p:sp>
      <p:grpSp>
        <p:nvGrpSpPr>
          <p:cNvPr id="45" name="Group 472"/>
          <p:cNvGrpSpPr/>
          <p:nvPr/>
        </p:nvGrpSpPr>
        <p:grpSpPr>
          <a:xfrm>
            <a:off x="1220007" y="2332944"/>
            <a:ext cx="1614776" cy="304801"/>
            <a:chOff x="0" y="0"/>
            <a:chExt cx="1614774" cy="304800"/>
          </a:xfrm>
        </p:grpSpPr>
        <p:sp>
          <p:nvSpPr>
            <p:cNvPr id="46" name="Shape 470"/>
            <p:cNvSpPr/>
            <p:nvPr/>
          </p:nvSpPr>
          <p:spPr>
            <a:xfrm>
              <a:off x="0" y="0"/>
              <a:ext cx="1614775" cy="304800"/>
            </a:xfrm>
            <a:prstGeom prst="rightArrow">
              <a:avLst>
                <a:gd name="adj1" fmla="val 65968"/>
                <a:gd name="adj2" fmla="val 85375"/>
              </a:avLst>
            </a:prstGeom>
            <a:solidFill>
              <a:srgbClr val="7F7F7F"/>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uFillTx/>
                </a:defRPr>
              </a:pPr>
              <a:endParaRPr/>
            </a:p>
          </p:txBody>
        </p:sp>
        <p:sp>
          <p:nvSpPr>
            <p:cNvPr id="47" name="Shape 471"/>
            <p:cNvSpPr/>
            <p:nvPr/>
          </p:nvSpPr>
          <p:spPr>
            <a:xfrm>
              <a:off x="0" y="63500"/>
              <a:ext cx="144311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000">
                  <a:solidFill>
                    <a:srgbClr val="FFFFFF"/>
                  </a:solidFill>
                  <a:uFillTx/>
                  <a:latin typeface="Avenir Next"/>
                  <a:ea typeface="Avenir Next"/>
                  <a:cs typeface="Avenir Next"/>
                  <a:sym typeface="Avenir Next"/>
                </a:defRPr>
              </a:lvl1pPr>
            </a:lstStyle>
            <a:p>
              <a:pPr lvl="0">
                <a:defRPr sz="1800">
                  <a:solidFill>
                    <a:srgbClr val="000000"/>
                  </a:solidFill>
                </a:defRPr>
              </a:pPr>
              <a:r>
                <a:rPr sz="1000">
                  <a:solidFill>
                    <a:srgbClr val="FFFFFF"/>
                  </a:solidFill>
                </a:rPr>
                <a:t>create service (HTTP)</a:t>
              </a:r>
            </a:p>
          </p:txBody>
        </p:sp>
      </p:grpSp>
      <p:sp>
        <p:nvSpPr>
          <p:cNvPr id="48" name="Shape 473"/>
          <p:cNvSpPr/>
          <p:nvPr/>
        </p:nvSpPr>
        <p:spPr>
          <a:xfrm rot="10800000">
            <a:off x="1217142" y="2645770"/>
            <a:ext cx="1614775" cy="304801"/>
          </a:xfrm>
          <a:prstGeom prst="rightArrow">
            <a:avLst>
              <a:gd name="adj1" fmla="val 65968"/>
              <a:gd name="adj2" fmla="val 85375"/>
            </a:avLst>
          </a:prstGeom>
          <a:solidFill>
            <a:srgbClr val="7F7F7F"/>
          </a:solidFill>
          <a:ln w="12700">
            <a:miter lim="400000"/>
            <a:tailEnd type="triangle"/>
          </a:ln>
        </p:spPr>
        <p:txBody>
          <a:bodyPr lIns="0" tIns="0" rIns="0" bIns="0" anchor="ctr"/>
          <a:lstStyle/>
          <a:p>
            <a:pPr lvl="0" algn="ctr">
              <a:defRPr>
                <a:solidFill>
                  <a:srgbClr val="FFFFFF"/>
                </a:solidFill>
                <a:uFillTx/>
              </a:defRPr>
            </a:pPr>
            <a:endParaRPr/>
          </a:p>
        </p:txBody>
      </p:sp>
      <p:grpSp>
        <p:nvGrpSpPr>
          <p:cNvPr id="49" name="Group 476"/>
          <p:cNvGrpSpPr/>
          <p:nvPr/>
        </p:nvGrpSpPr>
        <p:grpSpPr>
          <a:xfrm>
            <a:off x="1222065" y="2971119"/>
            <a:ext cx="1614775" cy="304801"/>
            <a:chOff x="0" y="0"/>
            <a:chExt cx="1614774" cy="304800"/>
          </a:xfrm>
        </p:grpSpPr>
        <p:sp>
          <p:nvSpPr>
            <p:cNvPr id="50" name="Shape 474"/>
            <p:cNvSpPr/>
            <p:nvPr/>
          </p:nvSpPr>
          <p:spPr>
            <a:xfrm>
              <a:off x="0" y="0"/>
              <a:ext cx="1614775" cy="304800"/>
            </a:xfrm>
            <a:prstGeom prst="rightArrow">
              <a:avLst>
                <a:gd name="adj1" fmla="val 65968"/>
                <a:gd name="adj2" fmla="val 85375"/>
              </a:avLst>
            </a:prstGeom>
            <a:solidFill>
              <a:srgbClr val="7F7F7F"/>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uFillTx/>
                </a:defRPr>
              </a:pPr>
              <a:endParaRPr/>
            </a:p>
          </p:txBody>
        </p:sp>
        <p:sp>
          <p:nvSpPr>
            <p:cNvPr id="51" name="Shape 475"/>
            <p:cNvSpPr/>
            <p:nvPr/>
          </p:nvSpPr>
          <p:spPr>
            <a:xfrm>
              <a:off x="0" y="63500"/>
              <a:ext cx="144311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000">
                  <a:solidFill>
                    <a:srgbClr val="FFFFFF"/>
                  </a:solidFill>
                  <a:uFillTx/>
                  <a:latin typeface="Avenir Next"/>
                  <a:ea typeface="Avenir Next"/>
                  <a:cs typeface="Avenir Next"/>
                  <a:sym typeface="Avenir Next"/>
                </a:defRPr>
              </a:lvl1pPr>
            </a:lstStyle>
            <a:p>
              <a:pPr lvl="0">
                <a:defRPr sz="1800">
                  <a:solidFill>
                    <a:srgbClr val="000000"/>
                  </a:solidFill>
                </a:defRPr>
              </a:pPr>
              <a:r>
                <a:rPr sz="1000">
                  <a:solidFill>
                    <a:srgbClr val="FFFFFF"/>
                  </a:solidFill>
                </a:rPr>
                <a:t>bind service (HTTP)</a:t>
              </a:r>
            </a:p>
          </p:txBody>
        </p:sp>
      </p:grpSp>
      <p:sp>
        <p:nvSpPr>
          <p:cNvPr id="52" name="Shape 477"/>
          <p:cNvSpPr/>
          <p:nvPr/>
        </p:nvSpPr>
        <p:spPr>
          <a:xfrm rot="10800000">
            <a:off x="1217142" y="3271422"/>
            <a:ext cx="1614775" cy="304801"/>
          </a:xfrm>
          <a:prstGeom prst="rightArrow">
            <a:avLst>
              <a:gd name="adj1" fmla="val 65968"/>
              <a:gd name="adj2" fmla="val 85375"/>
            </a:avLst>
          </a:prstGeom>
          <a:solidFill>
            <a:srgbClr val="7F7F7F"/>
          </a:solidFill>
          <a:ln w="12700">
            <a:miter lim="400000"/>
            <a:tailEnd type="triangle"/>
          </a:ln>
        </p:spPr>
        <p:txBody>
          <a:bodyPr lIns="0" tIns="0" rIns="0" bIns="0" anchor="ctr"/>
          <a:lstStyle/>
          <a:p>
            <a:pPr lvl="0" algn="ctr">
              <a:defRPr>
                <a:solidFill>
                  <a:srgbClr val="FFFFFF"/>
                </a:solidFill>
                <a:uFillTx/>
              </a:defRPr>
            </a:pPr>
            <a:endParaRPr/>
          </a:p>
        </p:txBody>
      </p:sp>
      <p:sp>
        <p:nvSpPr>
          <p:cNvPr id="53" name="Shape 478"/>
          <p:cNvSpPr/>
          <p:nvPr/>
        </p:nvSpPr>
        <p:spPr>
          <a:xfrm rot="10800000">
            <a:off x="3746317" y="2645770"/>
            <a:ext cx="1614775" cy="304801"/>
          </a:xfrm>
          <a:prstGeom prst="rightArrow">
            <a:avLst>
              <a:gd name="adj1" fmla="val 65968"/>
              <a:gd name="adj2" fmla="val 85375"/>
            </a:avLst>
          </a:prstGeom>
          <a:solidFill>
            <a:srgbClr val="7F7F7F"/>
          </a:solidFill>
          <a:ln w="12700">
            <a:miter lim="400000"/>
            <a:tailEnd type="triangle"/>
          </a:ln>
        </p:spPr>
        <p:txBody>
          <a:bodyPr lIns="0" tIns="0" rIns="0" bIns="0" anchor="ctr"/>
          <a:lstStyle/>
          <a:p>
            <a:pPr lvl="0" algn="ctr">
              <a:defRPr>
                <a:solidFill>
                  <a:srgbClr val="FFFFFF"/>
                </a:solidFill>
                <a:uFillTx/>
              </a:defRPr>
            </a:pPr>
            <a:endParaRPr/>
          </a:p>
        </p:txBody>
      </p:sp>
      <p:sp>
        <p:nvSpPr>
          <p:cNvPr id="54" name="Shape 479"/>
          <p:cNvSpPr/>
          <p:nvPr/>
        </p:nvSpPr>
        <p:spPr>
          <a:xfrm rot="10800000">
            <a:off x="3746317" y="3271422"/>
            <a:ext cx="1614775" cy="304801"/>
          </a:xfrm>
          <a:prstGeom prst="rightArrow">
            <a:avLst>
              <a:gd name="adj1" fmla="val 65968"/>
              <a:gd name="adj2" fmla="val 85375"/>
            </a:avLst>
          </a:prstGeom>
          <a:solidFill>
            <a:srgbClr val="7F7F7F"/>
          </a:solidFill>
          <a:ln w="12700">
            <a:miter lim="400000"/>
            <a:tailEnd type="triangle"/>
          </a:ln>
        </p:spPr>
        <p:txBody>
          <a:bodyPr lIns="0" tIns="0" rIns="0" bIns="0" anchor="ctr"/>
          <a:lstStyle/>
          <a:p>
            <a:pPr lvl="0" algn="ctr">
              <a:defRPr>
                <a:solidFill>
                  <a:srgbClr val="FFFFFF"/>
                </a:solidFill>
                <a:uFillTx/>
              </a:defRPr>
            </a:pPr>
            <a:endParaRPr/>
          </a:p>
        </p:txBody>
      </p:sp>
      <p:grpSp>
        <p:nvGrpSpPr>
          <p:cNvPr id="55" name="Group 482"/>
          <p:cNvGrpSpPr/>
          <p:nvPr/>
        </p:nvGrpSpPr>
        <p:grpSpPr>
          <a:xfrm>
            <a:off x="3744259" y="2332944"/>
            <a:ext cx="1614775" cy="304801"/>
            <a:chOff x="0" y="0"/>
            <a:chExt cx="1614774" cy="304800"/>
          </a:xfrm>
        </p:grpSpPr>
        <p:sp>
          <p:nvSpPr>
            <p:cNvPr id="56" name="Shape 480"/>
            <p:cNvSpPr/>
            <p:nvPr/>
          </p:nvSpPr>
          <p:spPr>
            <a:xfrm>
              <a:off x="0" y="0"/>
              <a:ext cx="1614775" cy="304800"/>
            </a:xfrm>
            <a:prstGeom prst="rightArrow">
              <a:avLst>
                <a:gd name="adj1" fmla="val 65968"/>
                <a:gd name="adj2" fmla="val 85375"/>
              </a:avLst>
            </a:prstGeom>
            <a:solidFill>
              <a:srgbClr val="7F7F7F"/>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uFillTx/>
                </a:defRPr>
              </a:pPr>
              <a:endParaRPr/>
            </a:p>
          </p:txBody>
        </p:sp>
        <p:sp>
          <p:nvSpPr>
            <p:cNvPr id="57" name="Shape 481"/>
            <p:cNvSpPr/>
            <p:nvPr/>
          </p:nvSpPr>
          <p:spPr>
            <a:xfrm>
              <a:off x="0" y="63500"/>
              <a:ext cx="144311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000">
                  <a:solidFill>
                    <a:srgbClr val="FFFFFF"/>
                  </a:solidFill>
                  <a:uFillTx/>
                  <a:latin typeface="Avenir Next"/>
                  <a:ea typeface="Avenir Next"/>
                  <a:cs typeface="Avenir Next"/>
                  <a:sym typeface="Avenir Next"/>
                </a:defRPr>
              </a:lvl1pPr>
            </a:lstStyle>
            <a:p>
              <a:pPr lvl="0">
                <a:defRPr sz="1800">
                  <a:solidFill>
                    <a:srgbClr val="000000"/>
                  </a:solidFill>
                </a:defRPr>
              </a:pPr>
              <a:r>
                <a:rPr sz="1000">
                  <a:solidFill>
                    <a:srgbClr val="FFFFFF"/>
                  </a:solidFill>
                </a:rPr>
                <a:t>create service (HTTP)</a:t>
              </a:r>
            </a:p>
          </p:txBody>
        </p:sp>
      </p:grpSp>
      <p:grpSp>
        <p:nvGrpSpPr>
          <p:cNvPr id="58" name="Group 485"/>
          <p:cNvGrpSpPr/>
          <p:nvPr/>
        </p:nvGrpSpPr>
        <p:grpSpPr>
          <a:xfrm>
            <a:off x="3746317" y="2968030"/>
            <a:ext cx="1614775" cy="304801"/>
            <a:chOff x="0" y="0"/>
            <a:chExt cx="1614774" cy="304800"/>
          </a:xfrm>
        </p:grpSpPr>
        <p:sp>
          <p:nvSpPr>
            <p:cNvPr id="59" name="Shape 483"/>
            <p:cNvSpPr/>
            <p:nvPr/>
          </p:nvSpPr>
          <p:spPr>
            <a:xfrm>
              <a:off x="0" y="0"/>
              <a:ext cx="1614775" cy="304800"/>
            </a:xfrm>
            <a:prstGeom prst="rightArrow">
              <a:avLst>
                <a:gd name="adj1" fmla="val 65968"/>
                <a:gd name="adj2" fmla="val 85375"/>
              </a:avLst>
            </a:prstGeom>
            <a:solidFill>
              <a:srgbClr val="7F7F7F"/>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uFillTx/>
                </a:defRPr>
              </a:pPr>
              <a:endParaRPr/>
            </a:p>
          </p:txBody>
        </p:sp>
        <p:sp>
          <p:nvSpPr>
            <p:cNvPr id="60" name="Shape 484"/>
            <p:cNvSpPr/>
            <p:nvPr/>
          </p:nvSpPr>
          <p:spPr>
            <a:xfrm>
              <a:off x="0" y="63500"/>
              <a:ext cx="144311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000">
                  <a:solidFill>
                    <a:srgbClr val="FFFFFF"/>
                  </a:solidFill>
                  <a:uFillTx/>
                  <a:latin typeface="Avenir Next"/>
                  <a:ea typeface="Avenir Next"/>
                  <a:cs typeface="Avenir Next"/>
                  <a:sym typeface="Avenir Next"/>
                </a:defRPr>
              </a:lvl1pPr>
            </a:lstStyle>
            <a:p>
              <a:pPr lvl="0">
                <a:defRPr sz="1800">
                  <a:solidFill>
                    <a:srgbClr val="000000"/>
                  </a:solidFill>
                </a:defRPr>
              </a:pPr>
              <a:r>
                <a:rPr sz="1000">
                  <a:solidFill>
                    <a:srgbClr val="FFFFFF"/>
                  </a:solidFill>
                </a:rPr>
                <a:t>bind service (HTTP)</a:t>
              </a:r>
            </a:p>
          </p:txBody>
        </p:sp>
      </p:grpSp>
    </p:spTree>
    <p:extLst>
      <p:ext uri="{BB962C8B-B14F-4D97-AF65-F5344CB8AC3E}">
        <p14:creationId xmlns:p14="http://schemas.microsoft.com/office/powerpoint/2010/main" val="337652210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p:tmAbs val="0"/>
                                  </p:iterate>
                                  <p:childTnLst>
                                    <p:set>
                                      <p:cBhvr>
                                        <p:cTn id="10" fill="hold"/>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p:tmAbs val="0"/>
                                  </p:iterate>
                                  <p:childTnLst>
                                    <p:set>
                                      <p:cBhvr>
                                        <p:cTn id="15" fill="hold"/>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iterate>
                                    <p:tmAbs val="0"/>
                                  </p:iterate>
                                  <p:childTnLst>
                                    <p:set>
                                      <p:cBhvr>
                                        <p:cTn id="19" fill="hold"/>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1000"/>
                            </p:stCondLst>
                            <p:childTnLst>
                              <p:par>
                                <p:cTn id="22" presetID="22" presetClass="entr" presetSubtype="2" fill="hold" grpId="0" nodeType="afterEffect">
                                  <p:stCondLst>
                                    <p:cond delay="0"/>
                                  </p:stCondLst>
                                  <p:iterate>
                                    <p:tmAbs val="0"/>
                                  </p:iterate>
                                  <p:childTnLst>
                                    <p:set>
                                      <p:cBhvr>
                                        <p:cTn id="23" fill="hold"/>
                                        <p:tgtEl>
                                          <p:spTgt spid="53"/>
                                        </p:tgtEl>
                                        <p:attrNameLst>
                                          <p:attrName>style.visibility</p:attrName>
                                        </p:attrNameLst>
                                      </p:cBhvr>
                                      <p:to>
                                        <p:strVal val="visible"/>
                                      </p:to>
                                    </p:set>
                                    <p:animEffect transition="in" filter="wipe(right)">
                                      <p:cBhvr>
                                        <p:cTn id="24" dur="500"/>
                                        <p:tgtEl>
                                          <p:spTgt spid="53"/>
                                        </p:tgtEl>
                                      </p:cBhvr>
                                    </p:animEffect>
                                  </p:childTnLst>
                                </p:cTn>
                              </p:par>
                            </p:childTnLst>
                          </p:cTn>
                        </p:par>
                        <p:par>
                          <p:cTn id="25" fill="hold">
                            <p:stCondLst>
                              <p:cond delay="1500"/>
                            </p:stCondLst>
                            <p:childTnLst>
                              <p:par>
                                <p:cTn id="26" presetID="22" presetClass="entr" presetSubtype="2" fill="hold" grpId="0" nodeType="afterEffect">
                                  <p:stCondLst>
                                    <p:cond delay="0"/>
                                  </p:stCondLst>
                                  <p:iterate>
                                    <p:tmAbs val="0"/>
                                  </p:iterate>
                                  <p:childTnLst>
                                    <p:set>
                                      <p:cBhvr>
                                        <p:cTn id="27" fill="hold"/>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p:tmAbs val="0"/>
                                  </p:iterate>
                                  <p:childTnLst>
                                    <p:set>
                                      <p:cBhvr>
                                        <p:cTn id="32" fill="hold"/>
                                        <p:tgtEl>
                                          <p:spTgt spid="49"/>
                                        </p:tgtEl>
                                        <p:attrNameLst>
                                          <p:attrName>style.visibility</p:attrName>
                                        </p:attrNameLst>
                                      </p:cBhvr>
                                      <p:to>
                                        <p:strVal val="visible"/>
                                      </p:to>
                                    </p:set>
                                    <p:animEffect transition="in" filter="wipe(left)">
                                      <p:cBhvr>
                                        <p:cTn id="33" dur="500"/>
                                        <p:tgtEl>
                                          <p:spTgt spid="49"/>
                                        </p:tgtEl>
                                      </p:cBhvr>
                                    </p:animEffect>
                                  </p:childTnLst>
                                </p:cTn>
                              </p:par>
                            </p:childTnLst>
                          </p:cTn>
                        </p:par>
                        <p:par>
                          <p:cTn id="34" fill="hold">
                            <p:stCondLst>
                              <p:cond delay="500"/>
                            </p:stCondLst>
                            <p:childTnLst>
                              <p:par>
                                <p:cTn id="35" presetID="22" presetClass="entr" presetSubtype="8" fill="hold" grpId="0" nodeType="afterEffect">
                                  <p:stCondLst>
                                    <p:cond delay="0"/>
                                  </p:stCondLst>
                                  <p:iterate>
                                    <p:tmAbs val="0"/>
                                  </p:iterate>
                                  <p:childTnLst>
                                    <p:set>
                                      <p:cBhvr>
                                        <p:cTn id="36" fill="hold"/>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p:tmAbs val="0"/>
                                  </p:iterate>
                                  <p:childTnLst>
                                    <p:set>
                                      <p:cBhvr>
                                        <p:cTn id="41" fill="hold"/>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2" presetClass="entr" presetSubtype="2" fill="hold" grpId="0" nodeType="afterEffect">
                                  <p:stCondLst>
                                    <p:cond delay="0"/>
                                  </p:stCondLst>
                                  <p:iterate>
                                    <p:tmAbs val="0"/>
                                  </p:iterate>
                                  <p:childTnLst>
                                    <p:set>
                                      <p:cBhvr>
                                        <p:cTn id="45" fill="hold"/>
                                        <p:tgtEl>
                                          <p:spTgt spid="19"/>
                                        </p:tgtEl>
                                        <p:attrNameLst>
                                          <p:attrName>style.visibility</p:attrName>
                                        </p:attrNameLst>
                                      </p:cBhvr>
                                      <p:to>
                                        <p:strVal val="visible"/>
                                      </p:to>
                                    </p:set>
                                    <p:animEffect transition="in" filter="wipe(right)">
                                      <p:cBhvr>
                                        <p:cTn id="46" dur="500"/>
                                        <p:tgtEl>
                                          <p:spTgt spid="19"/>
                                        </p:tgtEl>
                                      </p:cBhvr>
                                    </p:animEffect>
                                  </p:childTnLst>
                                </p:cTn>
                              </p:par>
                            </p:childTnLst>
                          </p:cTn>
                        </p:par>
                        <p:par>
                          <p:cTn id="47" fill="hold">
                            <p:stCondLst>
                              <p:cond delay="1000"/>
                            </p:stCondLst>
                            <p:childTnLst>
                              <p:par>
                                <p:cTn id="48" presetID="22" presetClass="entr" presetSubtype="2" fill="hold" grpId="0" nodeType="afterEffect">
                                  <p:stCondLst>
                                    <p:cond delay="0"/>
                                  </p:stCondLst>
                                  <p:iterate>
                                    <p:tmAbs val="0"/>
                                  </p:iterate>
                                  <p:childTnLst>
                                    <p:set>
                                      <p:cBhvr>
                                        <p:cTn id="49" fill="hold"/>
                                        <p:tgtEl>
                                          <p:spTgt spid="54"/>
                                        </p:tgtEl>
                                        <p:attrNameLst>
                                          <p:attrName>style.visibility</p:attrName>
                                        </p:attrNameLst>
                                      </p:cBhvr>
                                      <p:to>
                                        <p:strVal val="visible"/>
                                      </p:to>
                                    </p:set>
                                    <p:animEffect transition="in" filter="wipe(right)">
                                      <p:cBhvr>
                                        <p:cTn id="50" dur="500"/>
                                        <p:tgtEl>
                                          <p:spTgt spid="5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iterate>
                                    <p:tmAbs val="0"/>
                                  </p:iterate>
                                  <p:childTnLst>
                                    <p:set>
                                      <p:cBhvr>
                                        <p:cTn id="54" fill="hold"/>
                                        <p:tgtEl>
                                          <p:spTgt spid="42"/>
                                        </p:tgtEl>
                                        <p:attrNameLst>
                                          <p:attrName>style.visibility</p:attrName>
                                        </p:attrNameLst>
                                      </p:cBhvr>
                                      <p:to>
                                        <p:strVal val="visible"/>
                                      </p:to>
                                    </p:set>
                                    <p:animEffect transition="in" filter="wipe(down)">
                                      <p:cBhvr>
                                        <p:cTn id="55" dur="500"/>
                                        <p:tgtEl>
                                          <p:spTgt spid="42"/>
                                        </p:tgtEl>
                                      </p:cBhvr>
                                    </p:animEffect>
                                  </p:childTnLst>
                                </p:cTn>
                              </p:par>
                            </p:childTnLst>
                          </p:cTn>
                        </p:par>
                        <p:par>
                          <p:cTn id="56" fill="hold">
                            <p:stCondLst>
                              <p:cond delay="500"/>
                            </p:stCondLst>
                            <p:childTnLst>
                              <p:par>
                                <p:cTn id="57" presetID="10" presetClass="entr" presetSubtype="0" fill="hold" grpId="0" nodeType="afterEffect">
                                  <p:stCondLst>
                                    <p:cond delay="0"/>
                                  </p:stCondLst>
                                  <p:iterate>
                                    <p:tmAbs val="0"/>
                                  </p:iterate>
                                  <p:childTnLst>
                                    <p:set>
                                      <p:cBhvr>
                                        <p:cTn id="58" fill="hold"/>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iterate>
                                    <p:tmAbs val="0"/>
                                  </p:iterate>
                                  <p:childTnLst>
                                    <p:set>
                                      <p:cBhvr>
                                        <p:cTn id="63" fill="hold"/>
                                        <p:tgtEl>
                                          <p:spTgt spid="52"/>
                                        </p:tgtEl>
                                        <p:attrNameLst>
                                          <p:attrName>style.visibility</p:attrName>
                                        </p:attrNameLst>
                                      </p:cBhvr>
                                      <p:to>
                                        <p:strVal val="visible"/>
                                      </p:to>
                                    </p:set>
                                    <p:animEffect transition="in" filter="wipe(right)">
                                      <p:cBhvr>
                                        <p:cTn id="6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dvAuto="0"/>
      <p:bldP spid="18" grpId="0" animBg="1" advAuto="0"/>
      <p:bldP spid="19" grpId="0" animBg="1" advAuto="0"/>
      <p:bldP spid="20" grpId="0" animBg="1" advAuto="0"/>
      <p:bldP spid="23" grpId="0" animBg="1" advAuto="0"/>
      <p:bldP spid="42" grpId="0" animBg="1" advAuto="0"/>
      <p:bldP spid="45" grpId="0" animBg="1" advAuto="0"/>
      <p:bldP spid="48" grpId="0" animBg="1" advAuto="0"/>
      <p:bldP spid="49" grpId="0" animBg="1" advAuto="0"/>
      <p:bldP spid="52" grpId="0" animBg="1" advAuto="0"/>
      <p:bldP spid="53" grpId="0" animBg="1" advAuto="0"/>
      <p:bldP spid="54" grpId="0" animBg="1" advAuto="0"/>
      <p:bldP spid="55" grpId="0" animBg="1" advAuto="0"/>
      <p:bldP spid="58"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AGENDA</a:t>
            </a:r>
            <a:endParaRPr lang="en-US" sz="2400" dirty="0"/>
          </a:p>
        </p:txBody>
      </p:sp>
      <p:sp>
        <p:nvSpPr>
          <p:cNvPr id="4" name="Shape 196"/>
          <p:cNvSpPr txBox="1">
            <a:spLocks noGrp="1"/>
          </p:cNvSpPr>
          <p:nvPr>
            <p:ph type="body" sz="quarter" idx="4294967295"/>
          </p:nvPr>
        </p:nvSpPr>
        <p:spPr>
          <a:xfrm>
            <a:off x="431800" y="928028"/>
            <a:ext cx="8551408" cy="3848609"/>
          </a:xfrm>
          <a:prstGeom prst="rect">
            <a:avLst/>
          </a:prstGeom>
        </p:spPr>
        <p:txBody>
          <a:bodyPr>
            <a:normAutofit/>
          </a:bodyPr>
          <a:lstStyle/>
          <a:p>
            <a:pPr marL="514350" lvl="0" indent="-514350">
              <a:buClr>
                <a:srgbClr val="008774"/>
              </a:buClr>
              <a:buFont typeface="+mj-lt"/>
              <a:buAutoNum type="arabicPeriod"/>
            </a:pPr>
            <a:r>
              <a:rPr lang="en-US" sz="2800" dirty="0" smtClean="0">
                <a:solidFill>
                  <a:schemeClr val="bg1"/>
                </a:solidFill>
                <a:sym typeface="Arial"/>
              </a:rPr>
              <a:t>PCF Services</a:t>
            </a:r>
          </a:p>
          <a:p>
            <a:pPr lvl="1" indent="-342900">
              <a:buClr>
                <a:srgbClr val="008774"/>
              </a:buClr>
              <a:buFont typeface="Arial"/>
              <a:buChar char="•"/>
            </a:pPr>
            <a:r>
              <a:rPr lang="en-US" sz="2400" dirty="0" smtClean="0">
                <a:solidFill>
                  <a:schemeClr val="bg1"/>
                </a:solidFill>
                <a:sym typeface="Arial"/>
              </a:rPr>
              <a:t>Overview</a:t>
            </a:r>
          </a:p>
          <a:p>
            <a:pPr lvl="1" indent="-342900">
              <a:buClr>
                <a:srgbClr val="008774"/>
              </a:buClr>
              <a:buFont typeface="Arial"/>
              <a:buChar char="•"/>
            </a:pPr>
            <a:r>
              <a:rPr lang="en-US" dirty="0" smtClean="0">
                <a:solidFill>
                  <a:schemeClr val="bg1"/>
                </a:solidFill>
                <a:sym typeface="Arial"/>
              </a:rPr>
              <a:t>Day 2 Operations</a:t>
            </a:r>
            <a:endParaRPr lang="en-US" sz="2400" dirty="0" smtClean="0">
              <a:solidFill>
                <a:schemeClr val="bg1"/>
              </a:solidFill>
              <a:sym typeface="Arial"/>
            </a:endParaRPr>
          </a:p>
          <a:p>
            <a:pPr marL="514350" lvl="0" indent="-514350">
              <a:buClr>
                <a:srgbClr val="008774"/>
              </a:buClr>
              <a:buFont typeface="+mj-lt"/>
              <a:buAutoNum type="arabicPeriod"/>
            </a:pPr>
            <a:r>
              <a:rPr lang="en-US" dirty="0" smtClean="0">
                <a:solidFill>
                  <a:schemeClr val="bg1"/>
                </a:solidFill>
                <a:sym typeface="Arial"/>
              </a:rPr>
              <a:t>Custom Services</a:t>
            </a:r>
          </a:p>
          <a:p>
            <a:pPr lvl="1" indent="-342900">
              <a:buClr>
                <a:srgbClr val="008774"/>
              </a:buClr>
              <a:buFont typeface="Arial"/>
              <a:buChar char="•"/>
            </a:pPr>
            <a:r>
              <a:rPr lang="en-US" sz="2400" dirty="0" smtClean="0">
                <a:solidFill>
                  <a:schemeClr val="bg1"/>
                </a:solidFill>
                <a:sym typeface="Arial"/>
              </a:rPr>
              <a:t>Service Broker</a:t>
            </a:r>
          </a:p>
          <a:p>
            <a:pPr lvl="1" indent="-342900">
              <a:buClr>
                <a:srgbClr val="008774"/>
              </a:buClr>
              <a:buFont typeface="Arial"/>
              <a:buChar char="•"/>
            </a:pPr>
            <a:r>
              <a:rPr lang="en-US" dirty="0" smtClean="0">
                <a:solidFill>
                  <a:schemeClr val="bg1"/>
                </a:solidFill>
                <a:sym typeface="Arial"/>
              </a:rPr>
              <a:t>Custom PCF Tile</a:t>
            </a:r>
          </a:p>
          <a:p>
            <a:pPr lvl="1" indent="-342900">
              <a:buClr>
                <a:srgbClr val="008774"/>
              </a:buClr>
              <a:buFont typeface="Arial"/>
              <a:buChar char="•"/>
            </a:pPr>
            <a:r>
              <a:rPr lang="en-US" sz="2400" dirty="0" smtClean="0">
                <a:solidFill>
                  <a:schemeClr val="bg1"/>
                </a:solidFill>
                <a:sym typeface="Arial"/>
              </a:rPr>
              <a:t>User-Provided</a:t>
            </a:r>
            <a:endParaRPr lang="en-US" sz="2400" dirty="0" smtClean="0">
              <a:solidFill>
                <a:schemeClr val="bg1"/>
              </a:solidFill>
              <a:sym typeface="Arial"/>
            </a:endParaRPr>
          </a:p>
          <a:p>
            <a:pPr marL="514350" lvl="0" indent="-514350">
              <a:buClr>
                <a:srgbClr val="008774"/>
              </a:buClr>
              <a:buFont typeface="+mj-lt"/>
              <a:buAutoNum type="arabicPeriod"/>
            </a:pPr>
            <a:r>
              <a:rPr lang="en-US" dirty="0" smtClean="0">
                <a:solidFill>
                  <a:schemeClr val="bg1"/>
                </a:solidFill>
                <a:sym typeface="Arial"/>
              </a:rPr>
              <a:t>Next steps</a:t>
            </a:r>
            <a:endParaRPr lang="en-US" sz="2800" dirty="0" smtClean="0">
              <a:solidFill>
                <a:schemeClr val="bg1"/>
              </a:solidFill>
              <a:sym typeface="Arial"/>
            </a:endParaRPr>
          </a:p>
          <a:p>
            <a:pPr marL="514350" lvl="0" indent="-514350">
              <a:buClr>
                <a:srgbClr val="008774"/>
              </a:buClr>
              <a:buFont typeface="+mj-lt"/>
              <a:buAutoNum type="arabicPeriod"/>
            </a:pPr>
            <a:endParaRPr lang="en-US" sz="2800" dirty="0">
              <a:sym typeface="Arial"/>
            </a:endParaRPr>
          </a:p>
        </p:txBody>
      </p:sp>
      <p:pic>
        <p:nvPicPr>
          <p:cNvPr id="5" name="Shape 306"/>
          <p:cNvPicPr preferRelativeResize="0"/>
          <p:nvPr/>
        </p:nvPicPr>
        <p:blipFill>
          <a:blip r:embed="rId3">
            <a:alphaModFix/>
          </a:blip>
          <a:stretch>
            <a:fillRect/>
          </a:stretch>
        </p:blipFill>
        <p:spPr>
          <a:xfrm>
            <a:off x="8527150" y="4888250"/>
            <a:ext cx="616849" cy="255249"/>
          </a:xfrm>
          <a:prstGeom prst="rect">
            <a:avLst/>
          </a:prstGeom>
          <a:noFill/>
          <a:ln>
            <a:noFill/>
          </a:ln>
        </p:spPr>
      </p:pic>
    </p:spTree>
    <p:extLst>
      <p:ext uri="{BB962C8B-B14F-4D97-AF65-F5344CB8AC3E}">
        <p14:creationId xmlns:p14="http://schemas.microsoft.com/office/powerpoint/2010/main" val="1472363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Shape 1056"/>
          <p:cNvSpPr txBox="1">
            <a:spLocks noGrp="1"/>
          </p:cNvSpPr>
          <p:nvPr>
            <p:ph type="title"/>
          </p:nvPr>
        </p:nvSpPr>
        <p:spPr/>
        <p:txBody>
          <a:bodyPr/>
          <a:lstStyle/>
          <a:p>
            <a:pPr lvl="0"/>
            <a:r>
              <a:rPr lang="en-US" dirty="0" smtClean="0">
                <a:sym typeface="Arial"/>
              </a:rPr>
              <a:t>Multiple PCF instances support</a:t>
            </a:r>
            <a:endParaRPr lang="en-US" dirty="0">
              <a:sym typeface="Arial"/>
            </a:endParaRPr>
          </a:p>
        </p:txBody>
      </p:sp>
    </p:spTree>
    <p:extLst>
      <p:ext uri="{BB962C8B-B14F-4D97-AF65-F5344CB8AC3E}">
        <p14:creationId xmlns:p14="http://schemas.microsoft.com/office/powerpoint/2010/main" val="25554279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29641" y="114659"/>
            <a:ext cx="7952359" cy="585514"/>
          </a:xfrm>
        </p:spPr>
        <p:txBody>
          <a:bodyPr/>
          <a:lstStyle/>
          <a:p>
            <a:pPr algn="l"/>
            <a:r>
              <a:rPr lang="en-US" sz="2400" dirty="0" smtClean="0">
                <a:solidFill>
                  <a:srgbClr val="F5F5F5"/>
                </a:solidFill>
              </a:rPr>
              <a:t>Review: Pivotal Cloud Foundry Architecture</a:t>
            </a:r>
            <a:endParaRPr lang="en-US" sz="2400" dirty="0">
              <a:solidFill>
                <a:srgbClr val="F5F5F5"/>
              </a:solidFill>
            </a:endParaRPr>
          </a:p>
        </p:txBody>
      </p:sp>
      <p:pic>
        <p:nvPicPr>
          <p:cNvPr id="34"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sp>
        <p:nvSpPr>
          <p:cNvPr id="49" name="Shape 374"/>
          <p:cNvSpPr txBox="1">
            <a:spLocks/>
          </p:cNvSpPr>
          <p:nvPr/>
        </p:nvSpPr>
        <p:spPr>
          <a:xfrm>
            <a:off x="48247" y="4861462"/>
            <a:ext cx="373199" cy="273900"/>
          </a:xfrm>
          <a:prstGeom prst="rect">
            <a:avLst/>
          </a:prstGeom>
        </p:spPr>
        <p:txBody>
          <a:bodyPr lIns="91425" tIns="45700" rIns="91425" bIns="4570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Clr>
                <a:srgbClr val="A5A5A5"/>
              </a:buClr>
              <a:buSzPct val="25000"/>
              <a:buFont typeface="Arial"/>
              <a:buNone/>
            </a:pPr>
            <a:fld id="{00000000-1234-1234-1234-123412341234}" type="slidenum">
              <a:rPr lang="en" smtClean="0"/>
              <a:pPr>
                <a:buClr>
                  <a:srgbClr val="A5A5A5"/>
                </a:buClr>
                <a:buSzPct val="25000"/>
                <a:buFont typeface="Arial"/>
                <a:buNone/>
              </a:pPr>
              <a:t>4</a:t>
            </a:fld>
            <a:endParaRPr lang="en"/>
          </a:p>
        </p:txBody>
      </p:sp>
      <p:cxnSp>
        <p:nvCxnSpPr>
          <p:cNvPr id="73" name="Straight Connector 72"/>
          <p:cNvCxnSpPr/>
          <p:nvPr/>
        </p:nvCxnSpPr>
        <p:spPr>
          <a:xfrm>
            <a:off x="5791200" y="1088883"/>
            <a:ext cx="0" cy="346406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4" name="Rounded Rectangle 73"/>
          <p:cNvSpPr/>
          <p:nvPr/>
        </p:nvSpPr>
        <p:spPr>
          <a:xfrm>
            <a:off x="1062650" y="2074532"/>
            <a:ext cx="1675811" cy="1666374"/>
          </a:xfrm>
          <a:prstGeom prst="roundRect">
            <a:avLst>
              <a:gd name="adj" fmla="val 7895"/>
            </a:avLst>
          </a:prstGeom>
          <a:solidFill>
            <a:schemeClr val="tx1"/>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1156758" y="2098766"/>
            <a:ext cx="1045102" cy="738664"/>
          </a:xfrm>
          <a:prstGeom prst="rect">
            <a:avLst/>
          </a:prstGeom>
          <a:noFill/>
        </p:spPr>
        <p:txBody>
          <a:bodyPr wrap="square" rtlCol="0">
            <a:spAutoFit/>
          </a:bodyPr>
          <a:lstStyle/>
          <a:p>
            <a:r>
              <a:rPr lang="en-US" sz="1400" b="1" dirty="0" smtClean="0">
                <a:solidFill>
                  <a:srgbClr val="FFFFFF"/>
                </a:solidFill>
              </a:rPr>
              <a:t>Pivotal CF Elastic Runtime</a:t>
            </a:r>
            <a:endParaRPr lang="en-US" sz="1400" b="1" dirty="0">
              <a:solidFill>
                <a:srgbClr val="FFFFFF"/>
              </a:solidFill>
            </a:endParaRPr>
          </a:p>
        </p:txBody>
      </p:sp>
      <p:sp>
        <p:nvSpPr>
          <p:cNvPr id="76" name="Rounded Rectangle 75"/>
          <p:cNvSpPr/>
          <p:nvPr/>
        </p:nvSpPr>
        <p:spPr>
          <a:xfrm>
            <a:off x="1075477" y="3848673"/>
            <a:ext cx="4270793" cy="422977"/>
          </a:xfrm>
          <a:prstGeom prst="roundRect">
            <a:avLst>
              <a:gd name="adj" fmla="val 8938"/>
            </a:avLst>
          </a:prstGeom>
          <a:solidFill>
            <a:schemeClr val="accent1"/>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300" dirty="0" smtClean="0">
                <a:solidFill>
                  <a:srgbClr val="FFFFFF"/>
                </a:solidFill>
              </a:rPr>
              <a:t>PCF Operations Manager &amp; BOSH</a:t>
            </a:r>
          </a:p>
        </p:txBody>
      </p:sp>
      <p:sp>
        <p:nvSpPr>
          <p:cNvPr id="77" name="Rounded Rectangle 76"/>
          <p:cNvSpPr/>
          <p:nvPr/>
        </p:nvSpPr>
        <p:spPr>
          <a:xfrm>
            <a:off x="2831132" y="1573913"/>
            <a:ext cx="2506759" cy="422977"/>
          </a:xfrm>
          <a:prstGeom prst="roundRect">
            <a:avLst>
              <a:gd name="adj" fmla="val 8938"/>
            </a:avLst>
          </a:prstGeom>
          <a:solidFill>
            <a:schemeClr val="tx1"/>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300" dirty="0" smtClean="0">
                <a:solidFill>
                  <a:srgbClr val="FFFFFF"/>
                </a:solidFill>
              </a:rPr>
              <a:t>Service Broker Marketplace</a:t>
            </a:r>
          </a:p>
        </p:txBody>
      </p:sp>
      <p:sp>
        <p:nvSpPr>
          <p:cNvPr id="78" name="Rounded Rectangle 77"/>
          <p:cNvSpPr/>
          <p:nvPr/>
        </p:nvSpPr>
        <p:spPr>
          <a:xfrm>
            <a:off x="1084944" y="1573913"/>
            <a:ext cx="1653517" cy="422977"/>
          </a:xfrm>
          <a:prstGeom prst="roundRect">
            <a:avLst>
              <a:gd name="adj" fmla="val 8938"/>
            </a:avLst>
          </a:prstGeom>
          <a:solidFill>
            <a:schemeClr val="tx1"/>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300" dirty="0" smtClean="0">
                <a:solidFill>
                  <a:srgbClr val="FFFFFF"/>
                </a:solidFill>
              </a:rPr>
              <a:t>Cloud Foundry API</a:t>
            </a:r>
          </a:p>
        </p:txBody>
      </p:sp>
      <p:sp>
        <p:nvSpPr>
          <p:cNvPr id="79" name="Rounded Rectangle 78"/>
          <p:cNvSpPr/>
          <p:nvPr/>
        </p:nvSpPr>
        <p:spPr>
          <a:xfrm>
            <a:off x="2831132" y="2068074"/>
            <a:ext cx="2506759" cy="371902"/>
          </a:xfrm>
          <a:prstGeom prst="roundRect">
            <a:avLst>
              <a:gd name="adj" fmla="val 7895"/>
            </a:avLst>
          </a:prstGeom>
          <a:solidFill>
            <a:schemeClr val="accent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CI Services</a:t>
            </a:r>
            <a:endParaRPr lang="en-US" sz="1400" dirty="0"/>
          </a:p>
        </p:txBody>
      </p:sp>
      <p:sp>
        <p:nvSpPr>
          <p:cNvPr id="80" name="Rounded Rectangle 79"/>
          <p:cNvSpPr/>
          <p:nvPr/>
        </p:nvSpPr>
        <p:spPr>
          <a:xfrm>
            <a:off x="2831133" y="2489408"/>
            <a:ext cx="2515138" cy="415352"/>
          </a:xfrm>
          <a:prstGeom prst="roundRect">
            <a:avLst>
              <a:gd name="adj" fmla="val 7895"/>
            </a:avLst>
          </a:prstGeom>
          <a:solidFill>
            <a:schemeClr val="accent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Data Services</a:t>
            </a:r>
            <a:endParaRPr lang="en-US" sz="1400" dirty="0"/>
          </a:p>
        </p:txBody>
      </p:sp>
      <p:sp>
        <p:nvSpPr>
          <p:cNvPr id="81" name="Rounded Rectangle 80"/>
          <p:cNvSpPr/>
          <p:nvPr/>
        </p:nvSpPr>
        <p:spPr>
          <a:xfrm>
            <a:off x="2831133" y="3423276"/>
            <a:ext cx="2515137" cy="362203"/>
          </a:xfrm>
          <a:prstGeom prst="roundRect">
            <a:avLst>
              <a:gd name="adj" fmla="val 7895"/>
            </a:avLst>
          </a:prstGeom>
          <a:solidFill>
            <a:schemeClr val="accent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Others</a:t>
            </a:r>
            <a:endParaRPr lang="en-US" sz="1400" dirty="0"/>
          </a:p>
        </p:txBody>
      </p:sp>
      <p:sp>
        <p:nvSpPr>
          <p:cNvPr id="82" name="Rounded Rectangle 81"/>
          <p:cNvSpPr/>
          <p:nvPr/>
        </p:nvSpPr>
        <p:spPr>
          <a:xfrm>
            <a:off x="1084944" y="1038109"/>
            <a:ext cx="4252947" cy="422977"/>
          </a:xfrm>
          <a:prstGeom prst="roundRect">
            <a:avLst>
              <a:gd name="adj" fmla="val 8938"/>
            </a:avLst>
          </a:prstGeom>
          <a:solidFill>
            <a:schemeClr val="accent1"/>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300" dirty="0" smtClean="0">
                <a:solidFill>
                  <a:srgbClr val="FFFFFF"/>
                </a:solidFill>
              </a:rPr>
              <a:t>PCF Apps Manager</a:t>
            </a:r>
          </a:p>
        </p:txBody>
      </p:sp>
      <p:sp>
        <p:nvSpPr>
          <p:cNvPr id="83" name="Rounded Rectangle 82"/>
          <p:cNvSpPr/>
          <p:nvPr/>
        </p:nvSpPr>
        <p:spPr>
          <a:xfrm>
            <a:off x="2831133" y="2962483"/>
            <a:ext cx="2513589" cy="415352"/>
          </a:xfrm>
          <a:prstGeom prst="roundRect">
            <a:avLst>
              <a:gd name="adj" fmla="val 7895"/>
            </a:avLst>
          </a:prstGeom>
          <a:solidFill>
            <a:schemeClr val="accent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Mobile</a:t>
            </a:r>
            <a:r>
              <a:rPr lang="en-US" dirty="0" smtClean="0"/>
              <a:t> </a:t>
            </a:r>
            <a:r>
              <a:rPr lang="en-US" sz="1400" dirty="0" smtClean="0"/>
              <a:t>Services</a:t>
            </a:r>
            <a:endParaRPr lang="en-US" sz="1400" dirty="0"/>
          </a:p>
        </p:txBody>
      </p:sp>
      <p:sp>
        <p:nvSpPr>
          <p:cNvPr id="84" name="Rounded Rectangle 83"/>
          <p:cNvSpPr/>
          <p:nvPr/>
        </p:nvSpPr>
        <p:spPr>
          <a:xfrm>
            <a:off x="533400" y="1038109"/>
            <a:ext cx="456582" cy="3233541"/>
          </a:xfrm>
          <a:prstGeom prst="roundRect">
            <a:avLst>
              <a:gd name="adj" fmla="val 8938"/>
            </a:avLst>
          </a:prstGeom>
          <a:solidFill>
            <a:schemeClr val="accent1"/>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vert270"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300" dirty="0" smtClean="0">
                <a:solidFill>
                  <a:srgbClr val="FFFFFF"/>
                </a:solidFill>
              </a:rPr>
              <a:t>Pivotal Network</a:t>
            </a:r>
          </a:p>
        </p:txBody>
      </p:sp>
      <p:sp>
        <p:nvSpPr>
          <p:cNvPr id="85" name="Content Placeholder 3"/>
          <p:cNvSpPr txBox="1">
            <a:spLocks/>
          </p:cNvSpPr>
          <p:nvPr/>
        </p:nvSpPr>
        <p:spPr>
          <a:xfrm>
            <a:off x="6172200" y="993724"/>
            <a:ext cx="2819400" cy="853569"/>
          </a:xfrm>
          <a:prstGeom prst="rect">
            <a:avLst/>
          </a:prstGeom>
        </p:spPr>
        <p:txBody>
          <a:bodyPr/>
          <a:lst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1400" b="1" dirty="0" smtClean="0">
                <a:solidFill>
                  <a:srgbClr val="F5F5F5"/>
                </a:solidFill>
              </a:rPr>
              <a:t>Apps Manager</a:t>
            </a:r>
            <a:r>
              <a:rPr lang="en-US" sz="1400" dirty="0" smtClean="0">
                <a:solidFill>
                  <a:srgbClr val="F5F5F5"/>
                </a:solidFill>
              </a:rPr>
              <a:t>: </a:t>
            </a:r>
            <a:r>
              <a:rPr lang="en-US" sz="1400" dirty="0">
                <a:solidFill>
                  <a:srgbClr val="F5F5F5"/>
                </a:solidFill>
              </a:rPr>
              <a:t>to </a:t>
            </a:r>
            <a:r>
              <a:rPr lang="en-US" sz="1400" dirty="0" smtClean="0">
                <a:solidFill>
                  <a:srgbClr val="F5F5F5"/>
                </a:solidFill>
              </a:rPr>
              <a:t>manage </a:t>
            </a:r>
            <a:r>
              <a:rPr lang="en-US" sz="1400" dirty="0">
                <a:solidFill>
                  <a:srgbClr val="F5F5F5"/>
                </a:solidFill>
              </a:rPr>
              <a:t>applications, service broker dashboards, usage reporting</a:t>
            </a:r>
          </a:p>
        </p:txBody>
      </p:sp>
      <p:sp>
        <p:nvSpPr>
          <p:cNvPr id="86" name="Content Placeholder 3"/>
          <p:cNvSpPr txBox="1">
            <a:spLocks/>
          </p:cNvSpPr>
          <p:nvPr/>
        </p:nvSpPr>
        <p:spPr>
          <a:xfrm>
            <a:off x="6172200" y="1915744"/>
            <a:ext cx="2743201" cy="1046739"/>
          </a:xfrm>
          <a:prstGeom prst="rect">
            <a:avLst/>
          </a:prstGeom>
        </p:spPr>
        <p:txBody>
          <a:bodyPr/>
          <a:lst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1400" b="1" dirty="0" smtClean="0">
                <a:solidFill>
                  <a:srgbClr val="F5F5F5"/>
                </a:solidFill>
              </a:rPr>
              <a:t>Service Marketplace</a:t>
            </a:r>
            <a:r>
              <a:rPr lang="en-US" sz="1400" dirty="0" smtClean="0">
                <a:solidFill>
                  <a:srgbClr val="F5F5F5"/>
                </a:solidFill>
              </a:rPr>
              <a:t>: expose services in Platform marketplace for sharing with the developer community</a:t>
            </a:r>
            <a:endParaRPr lang="en-US" sz="1400" dirty="0">
              <a:solidFill>
                <a:srgbClr val="F5F5F5"/>
              </a:solidFill>
            </a:endParaRPr>
          </a:p>
        </p:txBody>
      </p:sp>
      <p:sp>
        <p:nvSpPr>
          <p:cNvPr id="87" name="Content Placeholder 3"/>
          <p:cNvSpPr txBox="1">
            <a:spLocks/>
          </p:cNvSpPr>
          <p:nvPr/>
        </p:nvSpPr>
        <p:spPr>
          <a:xfrm>
            <a:off x="6172199" y="3086800"/>
            <a:ext cx="2667001" cy="853569"/>
          </a:xfrm>
          <a:prstGeom prst="rect">
            <a:avLst/>
          </a:prstGeom>
        </p:spPr>
        <p:txBody>
          <a:bodyPr/>
          <a:lst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1400" b="1" dirty="0" smtClean="0">
                <a:solidFill>
                  <a:srgbClr val="F5F5F5"/>
                </a:solidFill>
              </a:rPr>
              <a:t>Ops Manager</a:t>
            </a:r>
            <a:r>
              <a:rPr lang="en-US" sz="1400" dirty="0" smtClean="0">
                <a:solidFill>
                  <a:srgbClr val="F5F5F5"/>
                </a:solidFill>
              </a:rPr>
              <a:t>: exposes services in the marketplace for sharing with the developer community</a:t>
            </a:r>
            <a:endParaRPr lang="en-US" sz="1400" dirty="0">
              <a:solidFill>
                <a:srgbClr val="F5F5F5"/>
              </a:solidFill>
            </a:endParaRPr>
          </a:p>
        </p:txBody>
      </p:sp>
    </p:spTree>
    <p:extLst>
      <p:ext uri="{BB962C8B-B14F-4D97-AF65-F5344CB8AC3E}">
        <p14:creationId xmlns:p14="http://schemas.microsoft.com/office/powerpoint/2010/main" val="8180818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54" y="205232"/>
            <a:ext cx="8538884" cy="363558"/>
          </a:xfrm>
        </p:spPr>
        <p:txBody>
          <a:bodyPr/>
          <a:lstStyle/>
          <a:p>
            <a:r>
              <a:rPr lang="en-US" dirty="0" smtClean="0"/>
              <a:t>Why Pivotal Cloud Foundry </a:t>
            </a:r>
            <a:r>
              <a:rPr lang="en-US" dirty="0"/>
              <a:t>Services </a:t>
            </a:r>
          </a:p>
        </p:txBody>
      </p:sp>
      <p:sp>
        <p:nvSpPr>
          <p:cNvPr id="5" name="Shape 1059"/>
          <p:cNvSpPr/>
          <p:nvPr/>
        </p:nvSpPr>
        <p:spPr>
          <a:xfrm>
            <a:off x="4484487" y="1269490"/>
            <a:ext cx="4744442" cy="3434451"/>
          </a:xfrm>
          <a:prstGeom prst="rect">
            <a:avLst/>
          </a:prstGeom>
          <a:noFill/>
          <a:ln>
            <a:noFill/>
          </a:ln>
        </p:spPr>
        <p:txBody>
          <a:bodyPr lIns="91425" tIns="45700" rIns="91425" bIns="45700" anchor="t" anchorCtr="0">
            <a:noAutofit/>
          </a:bodyPr>
          <a:lstStyle/>
          <a:p>
            <a:pPr marL="342900" indent="-342900">
              <a:spcBef>
                <a:spcPts val="600"/>
              </a:spcBef>
              <a:buClr>
                <a:schemeClr val="bg1"/>
              </a:buClr>
              <a:buSzPct val="100000"/>
              <a:buFont typeface="Wingdings" charset="2"/>
              <a:buChar char="§"/>
            </a:pPr>
            <a:r>
              <a:rPr lang="en-US" sz="2000" dirty="0" smtClean="0">
                <a:solidFill>
                  <a:schemeClr val="bg2"/>
                </a:solidFill>
              </a:rPr>
              <a:t>Operated </a:t>
            </a:r>
            <a:r>
              <a:rPr lang="en-US" sz="2000" dirty="0">
                <a:solidFill>
                  <a:schemeClr val="bg2"/>
                </a:solidFill>
              </a:rPr>
              <a:t>‘as a Service</a:t>
            </a:r>
            <a:r>
              <a:rPr lang="en-US" sz="2000" dirty="0" smtClean="0">
                <a:solidFill>
                  <a:schemeClr val="bg2"/>
                </a:solidFill>
              </a:rPr>
              <a:t>’</a:t>
            </a:r>
          </a:p>
          <a:p>
            <a:pPr marL="342900" indent="-342900">
              <a:spcBef>
                <a:spcPts val="600"/>
              </a:spcBef>
              <a:buClr>
                <a:schemeClr val="bg1"/>
              </a:buClr>
              <a:buSzPct val="100000"/>
              <a:buFont typeface="Wingdings" charset="2"/>
              <a:buChar char="§"/>
            </a:pPr>
            <a:r>
              <a:rPr lang="en-US" sz="2000" dirty="0" smtClean="0">
                <a:solidFill>
                  <a:schemeClr val="bg2"/>
                </a:solidFill>
              </a:rPr>
              <a:t>Configured </a:t>
            </a:r>
            <a:r>
              <a:rPr lang="en-US" sz="2000" dirty="0">
                <a:solidFill>
                  <a:schemeClr val="bg2"/>
                </a:solidFill>
              </a:rPr>
              <a:t>and integrated to enable push button </a:t>
            </a:r>
            <a:r>
              <a:rPr lang="en-US" sz="2000" dirty="0" smtClean="0">
                <a:solidFill>
                  <a:schemeClr val="bg2"/>
                </a:solidFill>
              </a:rPr>
              <a:t>deployment.</a:t>
            </a:r>
          </a:p>
          <a:p>
            <a:pPr marL="342900" indent="-342900">
              <a:spcBef>
                <a:spcPts val="600"/>
              </a:spcBef>
              <a:buClr>
                <a:schemeClr val="bg1"/>
              </a:buClr>
              <a:buSzPct val="100000"/>
              <a:buFont typeface="Wingdings" charset="2"/>
              <a:buChar char="§"/>
            </a:pPr>
            <a:r>
              <a:rPr lang="en-US" sz="2000" dirty="0">
                <a:solidFill>
                  <a:schemeClr val="bg2"/>
                </a:solidFill>
              </a:rPr>
              <a:t>Full lifecycle management - software updates and patching </a:t>
            </a:r>
          </a:p>
          <a:p>
            <a:pPr marL="342900" indent="-342900">
              <a:spcBef>
                <a:spcPts val="600"/>
              </a:spcBef>
              <a:buClr>
                <a:schemeClr val="bg1"/>
              </a:buClr>
              <a:buSzPct val="100000"/>
              <a:buFont typeface="Wingdings" charset="2"/>
              <a:buChar char="§"/>
            </a:pPr>
            <a:r>
              <a:rPr lang="en-US" sz="2000" dirty="0">
                <a:solidFill>
                  <a:schemeClr val="bg2"/>
                </a:solidFill>
              </a:rPr>
              <a:t>Bind to apps through an easy-to-use interface</a:t>
            </a:r>
          </a:p>
          <a:p>
            <a:pPr marL="342900" indent="-342900">
              <a:spcBef>
                <a:spcPts val="600"/>
              </a:spcBef>
              <a:buClr>
                <a:schemeClr val="bg1"/>
              </a:buClr>
              <a:buSzPct val="100000"/>
              <a:buFont typeface="Wingdings" charset="2"/>
              <a:buChar char="§"/>
            </a:pPr>
            <a:r>
              <a:rPr lang="en-US" sz="2000" dirty="0">
                <a:solidFill>
                  <a:schemeClr val="bg2"/>
                </a:solidFill>
              </a:rPr>
              <a:t>Common view into access control and audit trails across a breadth of </a:t>
            </a:r>
            <a:r>
              <a:rPr lang="en-US" sz="2000" dirty="0" smtClean="0">
                <a:solidFill>
                  <a:schemeClr val="bg2"/>
                </a:solidFill>
              </a:rPr>
              <a:t>services</a:t>
            </a:r>
          </a:p>
        </p:txBody>
      </p:sp>
      <p:grpSp>
        <p:nvGrpSpPr>
          <p:cNvPr id="6" name="Group 5"/>
          <p:cNvGrpSpPr/>
          <p:nvPr/>
        </p:nvGrpSpPr>
        <p:grpSpPr>
          <a:xfrm>
            <a:off x="621338" y="1034291"/>
            <a:ext cx="3558880" cy="1739552"/>
            <a:chOff x="1557337" y="1296000"/>
            <a:chExt cx="5161469" cy="1435267"/>
          </a:xfrm>
        </p:grpSpPr>
        <p:sp>
          <p:nvSpPr>
            <p:cNvPr id="7" name="Rounded Rectangle 6"/>
            <p:cNvSpPr/>
            <p:nvPr/>
          </p:nvSpPr>
          <p:spPr>
            <a:xfrm>
              <a:off x="1557338" y="1296000"/>
              <a:ext cx="1361929" cy="1014553"/>
            </a:xfrm>
            <a:prstGeom prst="roundRect">
              <a:avLst>
                <a:gd name="adj" fmla="val 5730"/>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p>
              <a:pPr algn="ctr" fontAlgn="auto">
                <a:spcBef>
                  <a:spcPts val="0"/>
                </a:spcBef>
                <a:spcAft>
                  <a:spcPts val="0"/>
                </a:spcAft>
                <a:defRPr/>
              </a:pPr>
              <a:r>
                <a:rPr lang="en-US" sz="1300" dirty="0"/>
                <a:t>Elastic </a:t>
              </a:r>
              <a:r>
                <a:rPr lang="en-US" sz="1300" dirty="0" smtClean="0"/>
                <a:t>Runtime</a:t>
              </a:r>
              <a:endParaRPr lang="en-US" sz="1300" dirty="0"/>
            </a:p>
          </p:txBody>
        </p:sp>
        <p:sp>
          <p:nvSpPr>
            <p:cNvPr id="8" name="Rounded Rectangle 7"/>
            <p:cNvSpPr/>
            <p:nvPr/>
          </p:nvSpPr>
          <p:spPr>
            <a:xfrm>
              <a:off x="4316643" y="1296000"/>
              <a:ext cx="1133704" cy="1014553"/>
            </a:xfrm>
            <a:prstGeom prst="roundRect">
              <a:avLst>
                <a:gd name="adj" fmla="val 6130"/>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300" dirty="0" smtClean="0">
                <a:solidFill>
                  <a:srgbClr val="FFFFFF"/>
                </a:solidFill>
              </a:endParaRPr>
            </a:p>
            <a:p>
              <a:pPr algn="ctr" eaLnBrk="1" hangingPunct="1">
                <a:defRPr/>
              </a:pPr>
              <a:r>
                <a:rPr lang="en-US" altLang="en-US" sz="1300" dirty="0" smtClean="0">
                  <a:solidFill>
                    <a:srgbClr val="FFFFFF"/>
                  </a:solidFill>
                </a:rPr>
                <a:t>Redis</a:t>
              </a:r>
            </a:p>
            <a:p>
              <a:pPr algn="ctr" eaLnBrk="1" hangingPunct="1">
                <a:defRPr/>
              </a:pPr>
              <a:r>
                <a:rPr lang="en-US" altLang="en-US" sz="1300" dirty="0" smtClean="0">
                  <a:solidFill>
                    <a:srgbClr val="FFFFFF"/>
                  </a:solidFill>
                </a:rPr>
                <a:t>For PCF</a:t>
              </a:r>
            </a:p>
          </p:txBody>
        </p:sp>
        <p:sp>
          <p:nvSpPr>
            <p:cNvPr id="9" name="Rounded Rectangle 8"/>
            <p:cNvSpPr/>
            <p:nvPr/>
          </p:nvSpPr>
          <p:spPr>
            <a:xfrm>
              <a:off x="1557337" y="2382278"/>
              <a:ext cx="5161469" cy="348989"/>
            </a:xfrm>
            <a:prstGeom prst="roundRect">
              <a:avLst>
                <a:gd name="adj" fmla="val 8938"/>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300" dirty="0" smtClean="0">
                  <a:solidFill>
                    <a:srgbClr val="FFFFFF"/>
                  </a:solidFill>
                </a:rPr>
                <a:t>PCF Operations Manager</a:t>
              </a:r>
            </a:p>
          </p:txBody>
        </p:sp>
        <p:sp>
          <p:nvSpPr>
            <p:cNvPr id="10" name="Rounded Rectangle 9"/>
            <p:cNvSpPr/>
            <p:nvPr/>
          </p:nvSpPr>
          <p:spPr>
            <a:xfrm>
              <a:off x="3081308" y="1304100"/>
              <a:ext cx="1133702" cy="1014553"/>
            </a:xfrm>
            <a:prstGeom prst="roundRect">
              <a:avLst>
                <a:gd name="adj" fmla="val 6626"/>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300" dirty="0" smtClean="0">
                <a:solidFill>
                  <a:srgbClr val="FFFFFF"/>
                </a:solidFill>
              </a:endParaRPr>
            </a:p>
            <a:p>
              <a:pPr algn="ctr" eaLnBrk="1" hangingPunct="1">
                <a:defRPr/>
              </a:pPr>
              <a:r>
                <a:rPr lang="en-US" altLang="en-US" sz="1300" dirty="0" smtClean="0">
                  <a:solidFill>
                    <a:srgbClr val="FFFFFF"/>
                  </a:solidFill>
                </a:rPr>
                <a:t>MySQL for PCF</a:t>
              </a:r>
            </a:p>
            <a:p>
              <a:pPr algn="ctr" eaLnBrk="1" hangingPunct="1">
                <a:defRPr/>
              </a:pPr>
              <a:endParaRPr lang="en-US" altLang="en-US" sz="1300" dirty="0" smtClean="0">
                <a:solidFill>
                  <a:srgbClr val="FFFFFF"/>
                </a:solidFill>
              </a:endParaRPr>
            </a:p>
          </p:txBody>
        </p:sp>
        <p:sp>
          <p:nvSpPr>
            <p:cNvPr id="11" name="Rounded Rectangle 10"/>
            <p:cNvSpPr/>
            <p:nvPr/>
          </p:nvSpPr>
          <p:spPr>
            <a:xfrm>
              <a:off x="5570020" y="1296000"/>
              <a:ext cx="1129992" cy="1022653"/>
            </a:xfrm>
            <a:prstGeom prst="roundRect">
              <a:avLst>
                <a:gd name="adj" fmla="val 6856"/>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300" dirty="0" smtClean="0"/>
                <a:t>RabbitMQ for PCF</a:t>
              </a:r>
              <a:endParaRPr lang="en-US" sz="1300" dirty="0"/>
            </a:p>
          </p:txBody>
        </p:sp>
      </p:grpSp>
      <p:sp>
        <p:nvSpPr>
          <p:cNvPr id="12" name="TextBox 15"/>
          <p:cNvSpPr txBox="1">
            <a:spLocks noChangeArrowheads="1"/>
          </p:cNvSpPr>
          <p:nvPr/>
        </p:nvSpPr>
        <p:spPr bwMode="auto">
          <a:xfrm>
            <a:off x="614551" y="3051521"/>
            <a:ext cx="308842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solidFill>
                  <a:srgbClr val="F5F5F5"/>
                </a:solidFill>
              </a:rPr>
              <a:t>Elastic R</a:t>
            </a:r>
            <a:r>
              <a:rPr lang="en-US" sz="1400" dirty="0" smtClean="0">
                <a:solidFill>
                  <a:srgbClr val="F5F5F5"/>
                </a:solidFill>
              </a:rPr>
              <a:t>untime integrated </a:t>
            </a:r>
            <a:r>
              <a:rPr lang="en-US" sz="1400" dirty="0">
                <a:solidFill>
                  <a:srgbClr val="F5F5F5"/>
                </a:solidFill>
              </a:rPr>
              <a:t>into leading data services; all scaled and managed by </a:t>
            </a:r>
            <a:r>
              <a:rPr lang="en-US" sz="1400" dirty="0" smtClean="0">
                <a:solidFill>
                  <a:srgbClr val="F5F5F5"/>
                </a:solidFill>
              </a:rPr>
              <a:t>PCF Ops Manager</a:t>
            </a:r>
            <a:endParaRPr lang="en-US" sz="1400" dirty="0">
              <a:solidFill>
                <a:srgbClr val="F5F5F5"/>
              </a:solidFill>
            </a:endParaRPr>
          </a:p>
        </p:txBody>
      </p:sp>
      <p:pic>
        <p:nvPicPr>
          <p:cNvPr id="13" name="Shape 306"/>
          <p:cNvPicPr preferRelativeResize="0"/>
          <p:nvPr/>
        </p:nvPicPr>
        <p:blipFill>
          <a:blip r:embed="rId3">
            <a:alphaModFix/>
          </a:blip>
          <a:stretch>
            <a:fillRect/>
          </a:stretch>
        </p:blipFill>
        <p:spPr>
          <a:xfrm>
            <a:off x="8604904" y="4927130"/>
            <a:ext cx="616849" cy="255249"/>
          </a:xfrm>
          <a:prstGeom prst="rect">
            <a:avLst/>
          </a:prstGeom>
          <a:noFill/>
          <a:ln>
            <a:noFill/>
          </a:ln>
        </p:spPr>
      </p:pic>
      <p:cxnSp>
        <p:nvCxnSpPr>
          <p:cNvPr id="1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Tree>
    <p:extLst>
      <p:ext uri="{BB962C8B-B14F-4D97-AF65-F5344CB8AC3E}">
        <p14:creationId xmlns:p14="http://schemas.microsoft.com/office/powerpoint/2010/main" val="6398468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29641" y="114659"/>
            <a:ext cx="7870840" cy="585514"/>
          </a:xfrm>
        </p:spPr>
        <p:txBody>
          <a:bodyPr/>
          <a:lstStyle/>
          <a:p>
            <a:pPr algn="l"/>
            <a:r>
              <a:rPr lang="en-US" sz="2800" dirty="0" smtClean="0">
                <a:solidFill>
                  <a:srgbClr val="F5F5F5"/>
                </a:solidFill>
              </a:rPr>
              <a:t>And much more…</a:t>
            </a:r>
            <a:endParaRPr lang="en-US" sz="2800" dirty="0">
              <a:solidFill>
                <a:srgbClr val="F5F5F5"/>
              </a:solidFill>
            </a:endParaRPr>
          </a:p>
        </p:txBody>
      </p:sp>
      <p:pic>
        <p:nvPicPr>
          <p:cNvPr id="34"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sp>
        <p:nvSpPr>
          <p:cNvPr id="36" name="Shape 360"/>
          <p:cNvSpPr/>
          <p:nvPr/>
        </p:nvSpPr>
        <p:spPr>
          <a:xfrm>
            <a:off x="416625" y="1093965"/>
            <a:ext cx="1986599" cy="785235"/>
          </a:xfrm>
          <a:prstGeom prst="rect">
            <a:avLst/>
          </a:prstGeom>
          <a:solidFill>
            <a:srgbClr val="008881"/>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200" dirty="0" smtClean="0">
                <a:solidFill>
                  <a:srgbClr val="FFFFFF"/>
                </a:solidFill>
              </a:rPr>
              <a:t>HIGHLY AVAILABLE</a:t>
            </a:r>
          </a:p>
        </p:txBody>
      </p:sp>
      <p:sp>
        <p:nvSpPr>
          <p:cNvPr id="37" name="Shape 361"/>
          <p:cNvSpPr/>
          <p:nvPr/>
        </p:nvSpPr>
        <p:spPr>
          <a:xfrm>
            <a:off x="2530537" y="1093965"/>
            <a:ext cx="1986599" cy="785236"/>
          </a:xfrm>
          <a:prstGeom prst="rect">
            <a:avLst/>
          </a:prstGeom>
          <a:solidFill>
            <a:schemeClr val="accent5"/>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SzPct val="91666"/>
              <a:buFont typeface="Arial"/>
              <a:buNone/>
            </a:pPr>
            <a:r>
              <a:rPr lang="en-US" sz="1200" dirty="0" smtClean="0"/>
              <a:t>AZ SUPPORT</a:t>
            </a:r>
            <a:endParaRPr sz="900" dirty="0"/>
          </a:p>
        </p:txBody>
      </p:sp>
      <p:sp>
        <p:nvSpPr>
          <p:cNvPr id="38" name="Shape 362"/>
          <p:cNvSpPr/>
          <p:nvPr/>
        </p:nvSpPr>
        <p:spPr>
          <a:xfrm>
            <a:off x="4626837" y="1093965"/>
            <a:ext cx="1986599" cy="785235"/>
          </a:xfrm>
          <a:prstGeom prst="rect">
            <a:avLst/>
          </a:prstGeom>
          <a:solidFill>
            <a:srgbClr val="008881"/>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200" dirty="0" smtClean="0">
                <a:solidFill>
                  <a:srgbClr val="FFFFFF"/>
                </a:solidFill>
              </a:rPr>
              <a:t>ROLLING DEPLOYME</a:t>
            </a:r>
            <a:r>
              <a:rPr lang="en" sz="1200" dirty="0" smtClean="0">
                <a:solidFill>
                  <a:srgbClr val="FFFFFF"/>
                </a:solidFill>
              </a:rPr>
              <a:t>N</a:t>
            </a:r>
            <a:r>
              <a:rPr lang="en-US" sz="1200" dirty="0" smtClean="0">
                <a:solidFill>
                  <a:srgbClr val="FFFFFF"/>
                </a:solidFill>
              </a:rPr>
              <a:t>T</a:t>
            </a:r>
            <a:endParaRPr lang="en" sz="1200" dirty="0">
              <a:solidFill>
                <a:srgbClr val="FFFFFF"/>
              </a:solidFill>
            </a:endParaRPr>
          </a:p>
        </p:txBody>
      </p:sp>
      <p:sp>
        <p:nvSpPr>
          <p:cNvPr id="39" name="Shape 363"/>
          <p:cNvSpPr/>
          <p:nvPr/>
        </p:nvSpPr>
        <p:spPr>
          <a:xfrm>
            <a:off x="6740762" y="1093964"/>
            <a:ext cx="1986599" cy="785236"/>
          </a:xfrm>
          <a:prstGeom prst="rect">
            <a:avLst/>
          </a:prstGeom>
          <a:solidFill>
            <a:schemeClr val="accent5"/>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200" dirty="0" smtClean="0"/>
              <a:t>AUTOMATED VERSION UPGRADES</a:t>
            </a:r>
            <a:endParaRPr lang="en" sz="1200" dirty="0"/>
          </a:p>
        </p:txBody>
      </p:sp>
      <p:sp>
        <p:nvSpPr>
          <p:cNvPr id="40" name="Shape 364"/>
          <p:cNvSpPr/>
          <p:nvPr/>
        </p:nvSpPr>
        <p:spPr>
          <a:xfrm>
            <a:off x="416625" y="1879200"/>
            <a:ext cx="1986599" cy="1201005"/>
          </a:xfrm>
          <a:prstGeom prst="rect">
            <a:avLst/>
          </a:prstGeom>
          <a:solidFill>
            <a:srgbClr val="D0E0E3"/>
          </a:solidFill>
          <a:ln w="9525" cap="flat" cmpd="sng">
            <a:solidFill>
              <a:srgbClr val="134F5C"/>
            </a:solidFill>
            <a:prstDash val="solid"/>
            <a:round/>
            <a:headEnd type="none" w="med" len="med"/>
            <a:tailEnd type="none" w="med" len="med"/>
          </a:ln>
        </p:spPr>
        <p:txBody>
          <a:bodyPr lIns="91425" tIns="91425" rIns="91425" bIns="91425" anchor="t" anchorCtr="0">
            <a:noAutofit/>
          </a:bodyPr>
          <a:lstStyle/>
          <a:p>
            <a:r>
              <a:rPr lang="en-US" sz="900" dirty="0"/>
              <a:t>As an Application Developer, I expect my services to be resilient to failure, so that my application maintains uptime.</a:t>
            </a:r>
            <a:endParaRPr lang="en" sz="900" dirty="0"/>
          </a:p>
          <a:p>
            <a:pPr lvl="0" rtl="0">
              <a:spcBef>
                <a:spcPts val="0"/>
              </a:spcBef>
              <a:buNone/>
            </a:pPr>
            <a:endParaRPr sz="900" dirty="0"/>
          </a:p>
        </p:txBody>
      </p:sp>
      <p:sp>
        <p:nvSpPr>
          <p:cNvPr id="41" name="Shape 365"/>
          <p:cNvSpPr/>
          <p:nvPr/>
        </p:nvSpPr>
        <p:spPr>
          <a:xfrm>
            <a:off x="2531700" y="1879201"/>
            <a:ext cx="1986599" cy="1201003"/>
          </a:xfrm>
          <a:prstGeom prst="rect">
            <a:avLst/>
          </a:prstGeom>
          <a:solidFill>
            <a:srgbClr val="D0E0E3"/>
          </a:solidFill>
          <a:ln w="9525" cap="flat" cmpd="sng">
            <a:solidFill>
              <a:srgbClr val="134F5C"/>
            </a:solidFill>
            <a:prstDash val="solid"/>
            <a:round/>
            <a:headEnd type="none" w="med" len="med"/>
            <a:tailEnd type="none" w="med" len="med"/>
          </a:ln>
        </p:spPr>
        <p:txBody>
          <a:bodyPr lIns="91425" tIns="91425" rIns="91425" bIns="91425" anchor="t" anchorCtr="0">
            <a:noAutofit/>
          </a:bodyPr>
          <a:lstStyle/>
          <a:p>
            <a:pPr marL="171450">
              <a:buClr>
                <a:schemeClr val="dk1"/>
              </a:buClr>
              <a:buSzPct val="100000"/>
            </a:pPr>
            <a:r>
              <a:rPr lang="en-US" sz="900" dirty="0"/>
              <a:t>As an Operator, I want to deploy services across different </a:t>
            </a:r>
            <a:r>
              <a:rPr lang="en-US" sz="900" dirty="0" err="1"/>
              <a:t>IaaS</a:t>
            </a:r>
            <a:r>
              <a:rPr lang="en-US" sz="900" dirty="0"/>
              <a:t> Availability Zones, so that an AZ failure does not take the whole service offline</a:t>
            </a:r>
            <a:endParaRPr lang="en" sz="900" dirty="0"/>
          </a:p>
          <a:p>
            <a:pPr marL="171450" lvl="0" rtl="0">
              <a:spcBef>
                <a:spcPts val="0"/>
              </a:spcBef>
              <a:buClr>
                <a:schemeClr val="dk1"/>
              </a:buClr>
              <a:buSzPct val="100000"/>
            </a:pPr>
            <a:endParaRPr lang="en" sz="900" dirty="0">
              <a:solidFill>
                <a:schemeClr val="dk1"/>
              </a:solidFill>
            </a:endParaRPr>
          </a:p>
        </p:txBody>
      </p:sp>
      <p:sp>
        <p:nvSpPr>
          <p:cNvPr id="42" name="Shape 366"/>
          <p:cNvSpPr/>
          <p:nvPr/>
        </p:nvSpPr>
        <p:spPr>
          <a:xfrm>
            <a:off x="4626825" y="1879201"/>
            <a:ext cx="1986599" cy="1201003"/>
          </a:xfrm>
          <a:prstGeom prst="rect">
            <a:avLst/>
          </a:prstGeom>
          <a:solidFill>
            <a:srgbClr val="D0E0E3"/>
          </a:solidFill>
          <a:ln w="9525" cap="flat" cmpd="sng">
            <a:solidFill>
              <a:srgbClr val="134F5C"/>
            </a:solidFill>
            <a:prstDash val="solid"/>
            <a:round/>
            <a:headEnd type="none" w="med" len="med"/>
            <a:tailEnd type="none" w="med" len="med"/>
          </a:ln>
        </p:spPr>
        <p:txBody>
          <a:bodyPr lIns="91425" tIns="91425" rIns="91425" bIns="91425" anchor="t" anchorCtr="0">
            <a:noAutofit/>
          </a:bodyPr>
          <a:lstStyle/>
          <a:p>
            <a:pPr marL="171450">
              <a:buClr>
                <a:schemeClr val="dk1"/>
              </a:buClr>
              <a:buSzPct val="100000"/>
            </a:pPr>
            <a:r>
              <a:rPr lang="en" sz="900" dirty="0">
                <a:solidFill>
                  <a:srgbClr val="262626"/>
                </a:solidFill>
              </a:rPr>
              <a:t>As an Application Developer, I do not expect to experience a prolonged outage during a deployment of the service, so that I can maintain uptime..</a:t>
            </a:r>
          </a:p>
          <a:p>
            <a:pPr marL="171450" lvl="0" rtl="0">
              <a:spcBef>
                <a:spcPts val="0"/>
              </a:spcBef>
              <a:buClr>
                <a:schemeClr val="dk1"/>
              </a:buClr>
              <a:buSzPct val="100000"/>
            </a:pPr>
            <a:endParaRPr lang="en" sz="900" dirty="0">
              <a:solidFill>
                <a:srgbClr val="262626"/>
              </a:solidFill>
            </a:endParaRPr>
          </a:p>
        </p:txBody>
      </p:sp>
      <p:sp>
        <p:nvSpPr>
          <p:cNvPr id="43" name="Shape 367"/>
          <p:cNvSpPr/>
          <p:nvPr/>
        </p:nvSpPr>
        <p:spPr>
          <a:xfrm>
            <a:off x="6740775" y="1879201"/>
            <a:ext cx="1986599" cy="1201003"/>
          </a:xfrm>
          <a:prstGeom prst="rect">
            <a:avLst/>
          </a:prstGeom>
          <a:solidFill>
            <a:srgbClr val="D0E0E3"/>
          </a:solidFill>
          <a:ln w="9525" cap="flat" cmpd="sng">
            <a:solidFill>
              <a:srgbClr val="134F5C"/>
            </a:solidFill>
            <a:prstDash val="solid"/>
            <a:round/>
            <a:headEnd type="none" w="med" len="med"/>
            <a:tailEnd type="none" w="med" len="med"/>
          </a:ln>
        </p:spPr>
        <p:txBody>
          <a:bodyPr lIns="91425" tIns="91425" rIns="91425" bIns="91425" anchor="t" anchorCtr="0">
            <a:noAutofit/>
          </a:bodyPr>
          <a:lstStyle/>
          <a:p>
            <a:pPr marL="171450">
              <a:buClr>
                <a:schemeClr val="dk1"/>
              </a:buClr>
              <a:buSzPct val="100000"/>
            </a:pPr>
            <a:r>
              <a:rPr lang="en" sz="900" dirty="0"/>
              <a:t>I expect all components of a service to be upgraded to the latest versions automatically through OpsManager, so that I do not have to perform any manual steps.</a:t>
            </a:r>
          </a:p>
          <a:p>
            <a:pPr marL="342900" lvl="0" indent="-171450" rtl="0">
              <a:spcBef>
                <a:spcPts val="0"/>
              </a:spcBef>
              <a:buClr>
                <a:schemeClr val="dk1"/>
              </a:buClr>
              <a:buSzPct val="100000"/>
              <a:buFont typeface="Arial"/>
              <a:buChar char="•"/>
            </a:pPr>
            <a:endParaRPr lang="en" sz="900" dirty="0">
              <a:solidFill>
                <a:schemeClr val="dk1"/>
              </a:solidFill>
            </a:endParaRPr>
          </a:p>
        </p:txBody>
      </p:sp>
      <p:sp>
        <p:nvSpPr>
          <p:cNvPr id="44" name="Shape 369"/>
          <p:cNvSpPr/>
          <p:nvPr/>
        </p:nvSpPr>
        <p:spPr>
          <a:xfrm>
            <a:off x="3198950" y="3230655"/>
            <a:ext cx="1804431" cy="1344224"/>
          </a:xfrm>
          <a:prstGeom prst="rect">
            <a:avLst/>
          </a:prstGeom>
          <a:solidFill>
            <a:schemeClr val="accent5"/>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200" dirty="0" smtClean="0"/>
              <a:t>BACKUP &amp; RESTORE</a:t>
            </a:r>
            <a:r>
              <a:rPr lang="en" dirty="0" smtClean="0"/>
              <a:t> </a:t>
            </a:r>
            <a:endParaRPr lang="en" dirty="0"/>
          </a:p>
          <a:p>
            <a:pPr lvl="0" algn="ctr" rtl="0">
              <a:spcBef>
                <a:spcPts val="0"/>
              </a:spcBef>
              <a:buNone/>
            </a:pPr>
            <a:endParaRPr sz="900" dirty="0"/>
          </a:p>
          <a:p>
            <a:pPr lvl="0" algn="ctr"/>
            <a:r>
              <a:rPr lang="en-US" sz="900" dirty="0"/>
              <a:t>As an Operator, I expect all services to be able to be backed up and restored, so that I can provide disaster recovery </a:t>
            </a:r>
            <a:r>
              <a:rPr lang="en-US" sz="900" dirty="0" smtClean="0"/>
              <a:t>facilities</a:t>
            </a:r>
            <a:endParaRPr lang="en" sz="900" dirty="0"/>
          </a:p>
        </p:txBody>
      </p:sp>
      <p:sp>
        <p:nvSpPr>
          <p:cNvPr id="45" name="Shape 370"/>
          <p:cNvSpPr/>
          <p:nvPr/>
        </p:nvSpPr>
        <p:spPr>
          <a:xfrm>
            <a:off x="5146877" y="3230654"/>
            <a:ext cx="1649105" cy="1344224"/>
          </a:xfrm>
          <a:prstGeom prst="rect">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200" dirty="0" smtClean="0">
                <a:solidFill>
                  <a:srgbClr val="FFFFFF"/>
                </a:solidFill>
              </a:rPr>
              <a:t>SCALE</a:t>
            </a:r>
            <a:r>
              <a:rPr lang="en" sz="1200" dirty="0">
                <a:solidFill>
                  <a:srgbClr val="FFFFFF"/>
                </a:solidFill>
              </a:rPr>
              <a:t/>
            </a:r>
            <a:br>
              <a:rPr lang="en" sz="1200" dirty="0">
                <a:solidFill>
                  <a:srgbClr val="FFFFFF"/>
                </a:solidFill>
              </a:rPr>
            </a:br>
            <a:endParaRPr sz="900" dirty="0">
              <a:solidFill>
                <a:srgbClr val="FFFFFF"/>
              </a:solidFill>
            </a:endParaRPr>
          </a:p>
          <a:p>
            <a:pPr lvl="0" algn="ctr"/>
            <a:r>
              <a:rPr lang="en-US" sz="900" dirty="0">
                <a:solidFill>
                  <a:srgbClr val="FFFFFF"/>
                </a:solidFill>
              </a:rPr>
              <a:t>As an Operator, I expect my services to operate at scale, so that </a:t>
            </a:r>
            <a:r>
              <a:rPr lang="en-US" sz="900" dirty="0" err="1">
                <a:solidFill>
                  <a:srgbClr val="FFFFFF"/>
                </a:solidFill>
              </a:rPr>
              <a:t>i</a:t>
            </a:r>
            <a:r>
              <a:rPr lang="en-US" sz="900" dirty="0">
                <a:solidFill>
                  <a:srgbClr val="FFFFFF"/>
                </a:solidFill>
              </a:rPr>
              <a:t> can handle large workloads.</a:t>
            </a:r>
            <a:endParaRPr lang="en" sz="900" dirty="0">
              <a:solidFill>
                <a:srgbClr val="FFFFFF"/>
              </a:solidFill>
            </a:endParaRPr>
          </a:p>
        </p:txBody>
      </p:sp>
      <p:sp>
        <p:nvSpPr>
          <p:cNvPr id="46" name="Shape 371"/>
          <p:cNvSpPr/>
          <p:nvPr/>
        </p:nvSpPr>
        <p:spPr>
          <a:xfrm>
            <a:off x="416625" y="3230654"/>
            <a:ext cx="2642700" cy="1344225"/>
          </a:xfrm>
          <a:prstGeom prst="rect">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200" dirty="0" smtClean="0">
                <a:solidFill>
                  <a:srgbClr val="FFFFFF"/>
                </a:solidFill>
              </a:rPr>
              <a:t>OPERATIONAL MONITORING &amp; LOGGING</a:t>
            </a:r>
            <a:r>
              <a:rPr lang="en" dirty="0" smtClean="0">
                <a:solidFill>
                  <a:srgbClr val="FFFFFF"/>
                </a:solidFill>
              </a:rPr>
              <a:t> </a:t>
            </a:r>
            <a:endParaRPr lang="en" dirty="0">
              <a:solidFill>
                <a:srgbClr val="FFFFFF"/>
              </a:solidFill>
            </a:endParaRPr>
          </a:p>
          <a:p>
            <a:pPr lvl="0" algn="ctr" rtl="0">
              <a:spcBef>
                <a:spcPts val="0"/>
              </a:spcBef>
              <a:buNone/>
            </a:pPr>
            <a:endParaRPr sz="900" dirty="0">
              <a:solidFill>
                <a:srgbClr val="FFFFFF"/>
              </a:solidFill>
            </a:endParaRPr>
          </a:p>
          <a:p>
            <a:pPr lvl="0" algn="ctr"/>
            <a:r>
              <a:rPr lang="en" sz="900" dirty="0" smtClean="0">
                <a:solidFill>
                  <a:srgbClr val="FFFFFF"/>
                </a:solidFill>
              </a:rPr>
              <a:t>As </a:t>
            </a:r>
            <a:r>
              <a:rPr lang="en" sz="900" dirty="0">
                <a:solidFill>
                  <a:srgbClr val="FFFFFF"/>
                </a:solidFill>
              </a:rPr>
              <a:t>an Operator, I want visibility into the operational health, performance and logs of my services, so that i can monitor their uptime and diagnose any issues</a:t>
            </a:r>
          </a:p>
        </p:txBody>
      </p:sp>
      <p:sp>
        <p:nvSpPr>
          <p:cNvPr id="17" name="Shape 369"/>
          <p:cNvSpPr/>
          <p:nvPr/>
        </p:nvSpPr>
        <p:spPr>
          <a:xfrm>
            <a:off x="6922930" y="3201812"/>
            <a:ext cx="1804431" cy="1344224"/>
          </a:xfrm>
          <a:prstGeom prst="rect">
            <a:avLst/>
          </a:prstGeom>
          <a:solidFill>
            <a:schemeClr val="accent5"/>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endParaRPr lang="en-US" sz="1200" dirty="0" smtClean="0"/>
          </a:p>
          <a:p>
            <a:pPr lvl="0" algn="ctr" rtl="0">
              <a:spcBef>
                <a:spcPts val="0"/>
              </a:spcBef>
              <a:buNone/>
            </a:pPr>
            <a:endParaRPr lang="en-US" sz="1200" dirty="0"/>
          </a:p>
          <a:p>
            <a:pPr lvl="0" algn="ctr" rtl="0">
              <a:spcBef>
                <a:spcPts val="0"/>
              </a:spcBef>
              <a:buNone/>
            </a:pPr>
            <a:r>
              <a:rPr lang="en-US" sz="1200" dirty="0" smtClean="0"/>
              <a:t>MORE..</a:t>
            </a:r>
            <a:r>
              <a:rPr lang="en" dirty="0" smtClean="0"/>
              <a:t> </a:t>
            </a:r>
            <a:endParaRPr lang="en" dirty="0"/>
          </a:p>
        </p:txBody>
      </p:sp>
    </p:spTree>
    <p:extLst>
      <p:ext uri="{BB962C8B-B14F-4D97-AF65-F5344CB8AC3E}">
        <p14:creationId xmlns:p14="http://schemas.microsoft.com/office/powerpoint/2010/main" val="11244753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29641" y="114659"/>
            <a:ext cx="7870840" cy="585514"/>
          </a:xfrm>
        </p:spPr>
        <p:txBody>
          <a:bodyPr/>
          <a:lstStyle/>
          <a:p>
            <a:pPr algn="l"/>
            <a:r>
              <a:rPr lang="en-US" sz="2800" dirty="0" smtClean="0">
                <a:solidFill>
                  <a:srgbClr val="F5F5F5"/>
                </a:solidFill>
              </a:rPr>
              <a:t>Example: MySQL Service</a:t>
            </a:r>
            <a:endParaRPr lang="en-US" sz="2800" dirty="0">
              <a:solidFill>
                <a:srgbClr val="F5F5F5"/>
              </a:solidFill>
            </a:endParaRPr>
          </a:p>
        </p:txBody>
      </p:sp>
      <p:pic>
        <p:nvPicPr>
          <p:cNvPr id="34"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pic>
        <p:nvPicPr>
          <p:cNvPr id="18" name="Picture 1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92384" y="20791"/>
            <a:ext cx="714551" cy="640902"/>
          </a:xfrm>
          <a:prstGeom prst="rect">
            <a:avLst/>
          </a:prstGeom>
        </p:spPr>
      </p:pic>
      <p:pic>
        <p:nvPicPr>
          <p:cNvPr id="19" name="Picture 18"/>
          <p:cNvPicPr>
            <a:picLocks noChangeAspect="1"/>
          </p:cNvPicPr>
          <p:nvPr/>
        </p:nvPicPr>
        <p:blipFill>
          <a:blip r:embed="rId5"/>
          <a:stretch>
            <a:fillRect/>
          </a:stretch>
        </p:blipFill>
        <p:spPr>
          <a:xfrm>
            <a:off x="4683492" y="1704996"/>
            <a:ext cx="4223443" cy="2196190"/>
          </a:xfrm>
          <a:prstGeom prst="rect">
            <a:avLst/>
          </a:prstGeom>
        </p:spPr>
      </p:pic>
      <p:sp>
        <p:nvSpPr>
          <p:cNvPr id="20" name="Content Placeholder 3"/>
          <p:cNvSpPr txBox="1">
            <a:spLocks/>
          </p:cNvSpPr>
          <p:nvPr/>
        </p:nvSpPr>
        <p:spPr>
          <a:xfrm>
            <a:off x="492535" y="1740674"/>
            <a:ext cx="4036167" cy="1991891"/>
          </a:xfrm>
          <a:prstGeom prst="rect">
            <a:avLst/>
          </a:prstGeom>
        </p:spPr>
        <p:txBody>
          <a:bodyPr anchor="t"/>
          <a:lst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spcBef>
                <a:spcPts val="0"/>
              </a:spcBef>
              <a:spcAft>
                <a:spcPts val="600"/>
              </a:spcAft>
            </a:pPr>
            <a:r>
              <a:rPr lang="en-US" sz="1400" dirty="0" smtClean="0">
                <a:solidFill>
                  <a:schemeClr val="bg2"/>
                </a:solidFill>
              </a:rPr>
              <a:t>Minimized effort to create, configure, and manage a MySQL cluster</a:t>
            </a:r>
          </a:p>
          <a:p>
            <a:pPr marL="285750" indent="-285750">
              <a:spcBef>
                <a:spcPts val="0"/>
              </a:spcBef>
              <a:spcAft>
                <a:spcPts val="600"/>
              </a:spcAft>
            </a:pPr>
            <a:r>
              <a:rPr lang="en-US" sz="1400" dirty="0" smtClean="0">
                <a:solidFill>
                  <a:schemeClr val="bg2"/>
                </a:solidFill>
              </a:rPr>
              <a:t>Multi-node cluster</a:t>
            </a:r>
          </a:p>
          <a:p>
            <a:pPr marL="285750" indent="-285750">
              <a:spcBef>
                <a:spcPts val="0"/>
              </a:spcBef>
              <a:spcAft>
                <a:spcPts val="600"/>
              </a:spcAft>
            </a:pPr>
            <a:r>
              <a:rPr lang="en-US" sz="1400" dirty="0" smtClean="0">
                <a:solidFill>
                  <a:schemeClr val="bg2"/>
                </a:solidFill>
              </a:rPr>
              <a:t>Data replication across nodes</a:t>
            </a:r>
          </a:p>
          <a:p>
            <a:pPr marL="285750" indent="-285750">
              <a:spcBef>
                <a:spcPts val="0"/>
              </a:spcBef>
              <a:spcAft>
                <a:spcPts val="600"/>
              </a:spcAft>
            </a:pPr>
            <a:r>
              <a:rPr lang="en-US" sz="1400" dirty="0" smtClean="0">
                <a:solidFill>
                  <a:schemeClr val="bg2"/>
                </a:solidFill>
              </a:rPr>
              <a:t>Failover functionality ensures app traffic only routed to healthy nodes</a:t>
            </a:r>
            <a:endParaRPr lang="en-US" sz="1400" dirty="0">
              <a:solidFill>
                <a:schemeClr val="bg2"/>
              </a:solidFill>
            </a:endParaRPr>
          </a:p>
        </p:txBody>
      </p:sp>
      <p:sp>
        <p:nvSpPr>
          <p:cNvPr id="21" name="Text Placeholder 3"/>
          <p:cNvSpPr>
            <a:spLocks noGrp="1"/>
          </p:cNvSpPr>
          <p:nvPr>
            <p:ph type="body" sz="quarter" idx="10"/>
          </p:nvPr>
        </p:nvSpPr>
        <p:spPr>
          <a:xfrm>
            <a:off x="466877" y="993467"/>
            <a:ext cx="5828553" cy="481696"/>
          </a:xfrm>
        </p:spPr>
        <p:txBody>
          <a:bodyPr>
            <a:normAutofit/>
          </a:bodyPr>
          <a:lstStyle/>
          <a:p>
            <a:pPr algn="l"/>
            <a:r>
              <a:rPr lang="en-US" sz="2400" dirty="0" smtClean="0"/>
              <a:t>Relational Database as a service</a:t>
            </a:r>
            <a:endParaRPr lang="en-US" sz="2400" dirty="0"/>
          </a:p>
        </p:txBody>
      </p:sp>
    </p:spTree>
    <p:extLst>
      <p:ext uri="{BB962C8B-B14F-4D97-AF65-F5344CB8AC3E}">
        <p14:creationId xmlns:p14="http://schemas.microsoft.com/office/powerpoint/2010/main" val="20104063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996" y="170246"/>
            <a:ext cx="3584604" cy="474445"/>
          </a:xfrm>
        </p:spPr>
        <p:txBody>
          <a:bodyPr/>
          <a:lstStyle/>
          <a:p>
            <a:pPr algn="l"/>
            <a:r>
              <a:rPr lang="en-US" sz="2800" b="0" dirty="0" smtClean="0">
                <a:latin typeface="+mn-lt"/>
              </a:rPr>
              <a:t>PIVOTAL NETWORK</a:t>
            </a:r>
            <a:endParaRPr lang="en-US" sz="2800" b="0" dirty="0">
              <a:latin typeface="+mn-lt"/>
            </a:endParaRPr>
          </a:p>
        </p:txBody>
      </p:sp>
      <p:sp>
        <p:nvSpPr>
          <p:cNvPr id="5" name="Slide Number Placeholder 1"/>
          <p:cNvSpPr txBox="1">
            <a:spLocks/>
          </p:cNvSpPr>
          <p:nvPr/>
        </p:nvSpPr>
        <p:spPr>
          <a:xfrm>
            <a:off x="3797" y="4823363"/>
            <a:ext cx="373338"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A07C09-8A41-3B46-A636-3955072BBB4F}" type="slidenum">
              <a:rPr lang="en-US" smtClean="0"/>
              <a:pPr/>
              <a:t>8</a:t>
            </a:fld>
            <a:endParaRPr lang="en-US"/>
          </a:p>
        </p:txBody>
      </p:sp>
      <p:sp>
        <p:nvSpPr>
          <p:cNvPr id="6" name="Text Placeholder 4"/>
          <p:cNvSpPr txBox="1">
            <a:spLocks/>
          </p:cNvSpPr>
          <p:nvPr/>
        </p:nvSpPr>
        <p:spPr>
          <a:xfrm>
            <a:off x="2457606" y="684249"/>
            <a:ext cx="3351294" cy="288565"/>
          </a:xfrm>
          <a:prstGeom prst="rect">
            <a:avLst/>
          </a:prstGeom>
        </p:spPr>
        <p:txBody>
          <a:bodyPr/>
          <a:lst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hlinkClick r:id="rId3"/>
              </a:rPr>
              <a:t>https://network.pivotal.io</a:t>
            </a:r>
            <a:endParaRPr lang="en-US" sz="1800" dirty="0" smtClean="0"/>
          </a:p>
          <a:p>
            <a:endParaRPr lang="en-US" sz="1800" dirty="0" smtClean="0"/>
          </a:p>
        </p:txBody>
      </p:sp>
      <p:pic>
        <p:nvPicPr>
          <p:cNvPr id="8" name="Picture 7" descr="Screen Shot 2015-11-02 at 2.17.0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1255694"/>
            <a:ext cx="3969094" cy="3567669"/>
          </a:xfrm>
          <a:prstGeom prst="rect">
            <a:avLst/>
          </a:prstGeom>
        </p:spPr>
      </p:pic>
      <p:pic>
        <p:nvPicPr>
          <p:cNvPr id="9" name="Picture 8" descr="Screen Shot 2015-11-02 at 2.17.1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4644" y="3079407"/>
            <a:ext cx="3365845" cy="2017800"/>
          </a:xfrm>
          <a:prstGeom prst="rect">
            <a:avLst/>
          </a:prstGeom>
        </p:spPr>
      </p:pic>
      <p:pic>
        <p:nvPicPr>
          <p:cNvPr id="10" name="Shape 306"/>
          <p:cNvPicPr preferRelativeResize="0"/>
          <p:nvPr/>
        </p:nvPicPr>
        <p:blipFill>
          <a:blip r:embed="rId6">
            <a:alphaModFix/>
          </a:blip>
          <a:stretch>
            <a:fillRect/>
          </a:stretch>
        </p:blipFill>
        <p:spPr>
          <a:xfrm>
            <a:off x="8540759" y="4888649"/>
            <a:ext cx="616849" cy="255249"/>
          </a:xfrm>
          <a:prstGeom prst="rect">
            <a:avLst/>
          </a:prstGeom>
          <a:noFill/>
          <a:ln>
            <a:noFill/>
          </a:ln>
        </p:spPr>
      </p:pic>
      <p:pic>
        <p:nvPicPr>
          <p:cNvPr id="7" name="Picture 6" descr="Screen Shot 2015-11-02 at 2.16.49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8900" y="129358"/>
            <a:ext cx="3257210" cy="2926529"/>
          </a:xfrm>
          <a:prstGeom prst="rect">
            <a:avLst/>
          </a:prstGeom>
        </p:spPr>
      </p:pic>
    </p:spTree>
    <p:extLst>
      <p:ext uri="{BB962C8B-B14F-4D97-AF65-F5344CB8AC3E}">
        <p14:creationId xmlns:p14="http://schemas.microsoft.com/office/powerpoint/2010/main" val="10481696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223"/>
          <p:cNvCxnSpPr/>
          <p:nvPr/>
        </p:nvCxnSpPr>
        <p:spPr>
          <a:xfrm rot="10800000" flipH="1">
            <a:off x="594600" y="700174"/>
            <a:ext cx="7954799" cy="25800"/>
          </a:xfrm>
          <a:prstGeom prst="straightConnector1">
            <a:avLst/>
          </a:prstGeom>
          <a:noFill/>
          <a:ln w="9525" cap="flat" cmpd="sng">
            <a:solidFill>
              <a:srgbClr val="999999"/>
            </a:solidFill>
            <a:prstDash val="solid"/>
            <a:round/>
            <a:headEnd type="none" w="lg" len="lg"/>
            <a:tailEnd type="none" w="lg" len="lg"/>
          </a:ln>
        </p:spPr>
      </p:cxnSp>
      <p:sp>
        <p:nvSpPr>
          <p:cNvPr id="5" name="Title 2"/>
          <p:cNvSpPr>
            <a:spLocks noGrp="1"/>
          </p:cNvSpPr>
          <p:nvPr>
            <p:ph type="title"/>
          </p:nvPr>
        </p:nvSpPr>
        <p:spPr>
          <a:xfrm>
            <a:off x="429641" y="114659"/>
            <a:ext cx="7952359" cy="585514"/>
          </a:xfrm>
        </p:spPr>
        <p:txBody>
          <a:bodyPr/>
          <a:lstStyle/>
          <a:p>
            <a:pPr algn="l"/>
            <a:r>
              <a:rPr lang="en-US" sz="2400" dirty="0" smtClean="0">
                <a:solidFill>
                  <a:srgbClr val="F5F5F5"/>
                </a:solidFill>
              </a:rPr>
              <a:t>Installation &amp; Configuration</a:t>
            </a:r>
            <a:endParaRPr lang="en-US" sz="2400" dirty="0">
              <a:solidFill>
                <a:srgbClr val="F5F5F5"/>
              </a:solidFill>
            </a:endParaRPr>
          </a:p>
        </p:txBody>
      </p:sp>
      <p:pic>
        <p:nvPicPr>
          <p:cNvPr id="34" name="Shape 306"/>
          <p:cNvPicPr preferRelativeResize="0"/>
          <p:nvPr/>
        </p:nvPicPr>
        <p:blipFill>
          <a:blip r:embed="rId3">
            <a:alphaModFix/>
          </a:blip>
          <a:stretch>
            <a:fillRect/>
          </a:stretch>
        </p:blipFill>
        <p:spPr>
          <a:xfrm>
            <a:off x="8540109" y="4888250"/>
            <a:ext cx="616849" cy="255249"/>
          </a:xfrm>
          <a:prstGeom prst="rect">
            <a:avLst/>
          </a:prstGeom>
          <a:noFill/>
          <a:ln>
            <a:noFill/>
          </a:ln>
        </p:spPr>
      </p:pic>
      <p:pic>
        <p:nvPicPr>
          <p:cNvPr id="21" name="Picture 20" descr="Screen Shot 2015-08-25 at 5.22.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714" y="854015"/>
            <a:ext cx="4621010" cy="3127434"/>
          </a:xfrm>
          <a:prstGeom prst="rect">
            <a:avLst/>
          </a:prstGeom>
        </p:spPr>
      </p:pic>
      <p:pic>
        <p:nvPicPr>
          <p:cNvPr id="22" name="Picture 21" descr="Screen Shot 2015-12-18 at 9.15.2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800" y="2038350"/>
            <a:ext cx="5229168" cy="2482850"/>
          </a:xfrm>
          <a:prstGeom prst="rect">
            <a:avLst/>
          </a:prstGeom>
        </p:spPr>
      </p:pic>
      <p:sp>
        <p:nvSpPr>
          <p:cNvPr id="23" name="Oval 22"/>
          <p:cNvSpPr/>
          <p:nvPr/>
        </p:nvSpPr>
        <p:spPr>
          <a:xfrm>
            <a:off x="609600" y="2389096"/>
            <a:ext cx="844086" cy="44587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3408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0.7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theme/theme1.xml><?xml version="1.0" encoding="utf-8"?>
<a:theme xmlns:a="http://schemas.openxmlformats.org/drawingml/2006/main" name="Pivotal_Dark_Template">
  <a:themeElements>
    <a:clrScheme name="Custom 1">
      <a:dk1>
        <a:srgbClr val="262626"/>
      </a:dk1>
      <a:lt1>
        <a:sysClr val="window" lastClr="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881"/>
        </a:solidFill>
        <a:ln w="6350">
          <a:solidFill>
            <a:schemeClr val="bg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Black .thmx</Template>
  <TotalTime>18694</TotalTime>
  <Words>4704</Words>
  <Application>Microsoft Macintosh PowerPoint</Application>
  <PresentationFormat>On-screen Show (16:9)</PresentationFormat>
  <Paragraphs>433</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Pivotal_Dark_Template</vt:lpstr>
      <vt:lpstr>PowerPoint Presentation</vt:lpstr>
      <vt:lpstr>PowerPoint Presentation</vt:lpstr>
      <vt:lpstr>AGENDA</vt:lpstr>
      <vt:lpstr>Review: Pivotal Cloud Foundry Architecture</vt:lpstr>
      <vt:lpstr>Why Pivotal Cloud Foundry Services </vt:lpstr>
      <vt:lpstr>And much more…</vt:lpstr>
      <vt:lpstr>Example: MySQL Service</vt:lpstr>
      <vt:lpstr>PIVOTAL NETWORK</vt:lpstr>
      <vt:lpstr>Installation &amp; Configuration</vt:lpstr>
      <vt:lpstr>Scale</vt:lpstr>
      <vt:lpstr>PowerPoint Presentation</vt:lpstr>
      <vt:lpstr>Upgrade</vt:lpstr>
      <vt:lpstr>PowerPoint Presentation</vt:lpstr>
      <vt:lpstr>3 options</vt:lpstr>
      <vt:lpstr>Service broker</vt:lpstr>
      <vt:lpstr>Service Broker API</vt:lpstr>
      <vt:lpstr>Service broker Deployment &amp; Registration</vt:lpstr>
      <vt:lpstr>PowerPoint Presentation</vt:lpstr>
      <vt:lpstr>Custom PCF Tile</vt:lpstr>
      <vt:lpstr>User-Provided Service</vt:lpstr>
      <vt:lpstr>Q&amp;A</vt:lpstr>
      <vt:lpstr>Next steps</vt:lpstr>
      <vt:lpstr>REFERENCES</vt:lpstr>
      <vt:lpstr>PowerPoint Presentation</vt:lpstr>
      <vt:lpstr>PowerPoint Presentation</vt:lpstr>
      <vt:lpstr>Redis for Pivotal Cloud Foundry </vt:lpstr>
      <vt:lpstr>RabbitMQ for Pivotal Cloud Foundry</vt:lpstr>
      <vt:lpstr>Service Broker Provisioning examples</vt:lpstr>
      <vt:lpstr>Creating and Binding Service</vt:lpstr>
      <vt:lpstr>Multiple PCF instances support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Sani Chabi Yo</cp:lastModifiedBy>
  <cp:revision>747</cp:revision>
  <dcterms:created xsi:type="dcterms:W3CDTF">2010-04-12T23:12:02Z</dcterms:created>
  <dcterms:modified xsi:type="dcterms:W3CDTF">2015-12-21T17:31:18Z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