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/>
    <p:restoredTop sz="94729"/>
  </p:normalViewPr>
  <p:slideViewPr>
    <p:cSldViewPr snapToGrid="0">
      <p:cViewPr varScale="1">
        <p:scale>
          <a:sx n="112" d="100"/>
          <a:sy n="112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7D2AE-6F0F-1942-B8BE-938C97736A66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F77C5-E7B6-7B4F-A177-629EA050D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3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F77C5-E7B6-7B4F-A177-629EA050D2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93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19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1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7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3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2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7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9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1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0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Electronic circuit board">
            <a:extLst>
              <a:ext uri="{FF2B5EF4-FFF2-40B4-BE49-F238E27FC236}">
                <a16:creationId xmlns:a16="http://schemas.microsoft.com/office/drawing/2014/main" id="{AA391DDE-B5E7-04B5-416C-33803318F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2" r="19615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DC7A4-C701-4B55-79C4-8F74ACDE6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/>
              <a:t>Circuit Netlist Parser and Linear Circuit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9C863-01EE-E75A-01CD-B5510BF81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Matt Guo</a:t>
            </a:r>
          </a:p>
          <a:p>
            <a:pPr>
              <a:lnSpc>
                <a:spcPct val="100000"/>
              </a:lnSpc>
            </a:pPr>
            <a:r>
              <a:rPr lang="en-US" sz="1700"/>
              <a:t>EE537</a:t>
            </a:r>
          </a:p>
          <a:p>
            <a:pPr>
              <a:lnSpc>
                <a:spcPct val="100000"/>
              </a:lnSpc>
            </a:pPr>
            <a:r>
              <a:rPr lang="en-US" sz="1700"/>
              <a:t>Spring 2023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16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1 - Submatrices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EC1FEB-98B5-6542-0F7A-FCA4EFE65288}"/>
              </a:ext>
            </a:extLst>
          </p:cNvPr>
          <p:cNvSpPr txBox="1"/>
          <p:nvPr/>
        </p:nvSpPr>
        <p:spPr>
          <a:xfrm>
            <a:off x="7387068" y="2301609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	4	0	1000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53224-5EE4-26B2-8EA0-C00477D621DA}"/>
              </a:ext>
            </a:extLst>
          </p:cNvPr>
          <p:cNvSpPr txBox="1"/>
          <p:nvPr/>
        </p:nvSpPr>
        <p:spPr>
          <a:xfrm>
            <a:off x="723509" y="2301609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	1	3	1000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F17037B-BB7B-29FA-66BD-728E2CA55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404699"/>
              </p:ext>
            </p:extLst>
          </p:nvPr>
        </p:nvGraphicFramePr>
        <p:xfrm>
          <a:off x="976820" y="2958926"/>
          <a:ext cx="298664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5547">
                  <a:extLst>
                    <a:ext uri="{9D8B030D-6E8A-4147-A177-3AD203B41FA5}">
                      <a16:colId xmlns:a16="http://schemas.microsoft.com/office/drawing/2014/main" val="327736798"/>
                    </a:ext>
                  </a:extLst>
                </a:gridCol>
                <a:gridCol w="995547">
                  <a:extLst>
                    <a:ext uri="{9D8B030D-6E8A-4147-A177-3AD203B41FA5}">
                      <a16:colId xmlns:a16="http://schemas.microsoft.com/office/drawing/2014/main" val="4078556187"/>
                    </a:ext>
                  </a:extLst>
                </a:gridCol>
                <a:gridCol w="995547">
                  <a:extLst>
                    <a:ext uri="{9D8B030D-6E8A-4147-A177-3AD203B41FA5}">
                      <a16:colId xmlns:a16="http://schemas.microsoft.com/office/drawing/2014/main" val="3704733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1/1000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-1/1000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232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826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-1/1000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1/1000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979797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0701662-69B1-FCA0-AB40-6F5F97BE5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49828"/>
              </p:ext>
            </p:extLst>
          </p:nvPr>
        </p:nvGraphicFramePr>
        <p:xfrm>
          <a:off x="8807669" y="3064399"/>
          <a:ext cx="12156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5696">
                  <a:extLst>
                    <a:ext uri="{9D8B030D-6E8A-4147-A177-3AD203B41FA5}">
                      <a16:colId xmlns:a16="http://schemas.microsoft.com/office/drawing/2014/main" val="3916460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1/1000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3185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04B8876F-B4F0-BE2A-DBE9-2BD8E349B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829522"/>
              </p:ext>
            </p:extLst>
          </p:nvPr>
        </p:nvGraphicFramePr>
        <p:xfrm>
          <a:off x="4412640" y="4374931"/>
          <a:ext cx="3974615" cy="2120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4923">
                  <a:extLst>
                    <a:ext uri="{9D8B030D-6E8A-4147-A177-3AD203B41FA5}">
                      <a16:colId xmlns:a16="http://schemas.microsoft.com/office/drawing/2014/main" val="1470934011"/>
                    </a:ext>
                  </a:extLst>
                </a:gridCol>
                <a:gridCol w="794923">
                  <a:extLst>
                    <a:ext uri="{9D8B030D-6E8A-4147-A177-3AD203B41FA5}">
                      <a16:colId xmlns:a16="http://schemas.microsoft.com/office/drawing/2014/main" val="4265855867"/>
                    </a:ext>
                  </a:extLst>
                </a:gridCol>
                <a:gridCol w="794923">
                  <a:extLst>
                    <a:ext uri="{9D8B030D-6E8A-4147-A177-3AD203B41FA5}">
                      <a16:colId xmlns:a16="http://schemas.microsoft.com/office/drawing/2014/main" val="3509961801"/>
                    </a:ext>
                  </a:extLst>
                </a:gridCol>
                <a:gridCol w="794923">
                  <a:extLst>
                    <a:ext uri="{9D8B030D-6E8A-4147-A177-3AD203B41FA5}">
                      <a16:colId xmlns:a16="http://schemas.microsoft.com/office/drawing/2014/main" val="1137598974"/>
                    </a:ext>
                  </a:extLst>
                </a:gridCol>
                <a:gridCol w="794923">
                  <a:extLst>
                    <a:ext uri="{9D8B030D-6E8A-4147-A177-3AD203B41FA5}">
                      <a16:colId xmlns:a16="http://schemas.microsoft.com/office/drawing/2014/main" val="1459106244"/>
                    </a:ext>
                  </a:extLst>
                </a:gridCol>
              </a:tblGrid>
              <a:tr h="470493">
                <a:tc>
                  <a:txBody>
                    <a:bodyPr/>
                    <a:lstStyle/>
                    <a:p>
                      <a:r>
                        <a:rPr lang="en-US" sz="1200" dirty="0"/>
                        <a:t>1/1000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-1/1000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257800"/>
                  </a:ext>
                </a:extLst>
              </a:tr>
              <a:tr h="3931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59293"/>
                  </a:ext>
                </a:extLst>
              </a:tr>
              <a:tr h="470493">
                <a:tc>
                  <a:txBody>
                    <a:bodyPr/>
                    <a:lstStyle/>
                    <a:p>
                      <a:r>
                        <a:rPr lang="en-US" sz="1200" dirty="0"/>
                        <a:t>-1/1000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1/1000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751413"/>
                  </a:ext>
                </a:extLst>
              </a:tr>
              <a:tr h="3931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1/1000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274384"/>
                  </a:ext>
                </a:extLst>
              </a:tr>
              <a:tr h="3931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6426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A74988-DA80-258D-34C3-381C12E4B01C}"/>
              </a:ext>
            </a:extLst>
          </p:cNvPr>
          <p:cNvCxnSpPr/>
          <p:nvPr/>
        </p:nvCxnSpPr>
        <p:spPr>
          <a:xfrm>
            <a:off x="2774731" y="4214648"/>
            <a:ext cx="1303283" cy="68317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A359BC-BFFB-2B23-8DAB-2A8FF76E775E}"/>
              </a:ext>
            </a:extLst>
          </p:cNvPr>
          <p:cNvCxnSpPr>
            <a:cxnSpLocks/>
          </p:cNvCxnSpPr>
          <p:nvPr/>
        </p:nvCxnSpPr>
        <p:spPr>
          <a:xfrm flipH="1">
            <a:off x="7683062" y="3729859"/>
            <a:ext cx="1732455" cy="184062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7D9DA8-8E60-B954-3220-714720469C17}"/>
              </a:ext>
            </a:extLst>
          </p:cNvPr>
          <p:cNvSpPr txBox="1"/>
          <p:nvPr/>
        </p:nvSpPr>
        <p:spPr>
          <a:xfrm>
            <a:off x="504259" y="5435162"/>
            <a:ext cx="3584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Works ok for NA</a:t>
            </a:r>
            <a:br>
              <a:rPr lang="en-US" dirty="0"/>
            </a:br>
            <a:r>
              <a:rPr lang="en-US" dirty="0"/>
              <a:t>Hard to scale with MNA</a:t>
            </a:r>
          </a:p>
          <a:p>
            <a:r>
              <a:rPr lang="en-US" dirty="0"/>
              <a:t>     - Specifically CCCS and CCVS</a:t>
            </a:r>
          </a:p>
        </p:txBody>
      </p:sp>
    </p:spTree>
    <p:extLst>
      <p:ext uri="{BB962C8B-B14F-4D97-AF65-F5344CB8AC3E}">
        <p14:creationId xmlns:p14="http://schemas.microsoft.com/office/powerpoint/2010/main" val="388086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2 - Stamping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F2290-42FD-1B06-D66C-4B24A99A5395}"/>
              </a:ext>
            </a:extLst>
          </p:cNvPr>
          <p:cNvSpPr txBox="1"/>
          <p:nvPr/>
        </p:nvSpPr>
        <p:spPr>
          <a:xfrm>
            <a:off x="691978" y="2397211"/>
            <a:ext cx="2781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Known nodes</a:t>
            </a:r>
          </a:p>
          <a:p>
            <a:r>
              <a:rPr lang="en-US" dirty="0"/>
              <a:t>Known voltage branches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8BF9D7E-7500-A071-17EE-1086F793E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540736"/>
              </p:ext>
            </p:extLst>
          </p:nvPr>
        </p:nvGraphicFramePr>
        <p:xfrm>
          <a:off x="691978" y="4049110"/>
          <a:ext cx="3974615" cy="2120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4923">
                  <a:extLst>
                    <a:ext uri="{9D8B030D-6E8A-4147-A177-3AD203B41FA5}">
                      <a16:colId xmlns:a16="http://schemas.microsoft.com/office/drawing/2014/main" val="1470934011"/>
                    </a:ext>
                  </a:extLst>
                </a:gridCol>
                <a:gridCol w="794923">
                  <a:extLst>
                    <a:ext uri="{9D8B030D-6E8A-4147-A177-3AD203B41FA5}">
                      <a16:colId xmlns:a16="http://schemas.microsoft.com/office/drawing/2014/main" val="4265855867"/>
                    </a:ext>
                  </a:extLst>
                </a:gridCol>
                <a:gridCol w="794923">
                  <a:extLst>
                    <a:ext uri="{9D8B030D-6E8A-4147-A177-3AD203B41FA5}">
                      <a16:colId xmlns:a16="http://schemas.microsoft.com/office/drawing/2014/main" val="3509961801"/>
                    </a:ext>
                  </a:extLst>
                </a:gridCol>
                <a:gridCol w="794923">
                  <a:extLst>
                    <a:ext uri="{9D8B030D-6E8A-4147-A177-3AD203B41FA5}">
                      <a16:colId xmlns:a16="http://schemas.microsoft.com/office/drawing/2014/main" val="1137598974"/>
                    </a:ext>
                  </a:extLst>
                </a:gridCol>
                <a:gridCol w="794923">
                  <a:extLst>
                    <a:ext uri="{9D8B030D-6E8A-4147-A177-3AD203B41FA5}">
                      <a16:colId xmlns:a16="http://schemas.microsoft.com/office/drawing/2014/main" val="1459106244"/>
                    </a:ext>
                  </a:extLst>
                </a:gridCol>
              </a:tblGrid>
              <a:tr h="470493">
                <a:tc>
                  <a:txBody>
                    <a:bodyPr/>
                    <a:lstStyle/>
                    <a:p>
                      <a:r>
                        <a:rPr lang="en-US" sz="1200" dirty="0"/>
                        <a:t>1/1000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-1/1000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257800"/>
                  </a:ext>
                </a:extLst>
              </a:tr>
              <a:tr h="3931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59293"/>
                  </a:ext>
                </a:extLst>
              </a:tr>
              <a:tr h="470493">
                <a:tc>
                  <a:txBody>
                    <a:bodyPr/>
                    <a:lstStyle/>
                    <a:p>
                      <a:r>
                        <a:rPr lang="en-US" sz="1200" dirty="0"/>
                        <a:t>-1/1000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1/1000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751413"/>
                  </a:ext>
                </a:extLst>
              </a:tr>
              <a:tr h="3931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274384"/>
                  </a:ext>
                </a:extLst>
              </a:tr>
              <a:tr h="3931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642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FD32901-DDDE-8431-4484-BEE8175FB787}"/>
              </a:ext>
            </a:extLst>
          </p:cNvPr>
          <p:cNvSpPr txBox="1"/>
          <p:nvPr/>
        </p:nvSpPr>
        <p:spPr>
          <a:xfrm>
            <a:off x="691978" y="3244334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	1	3	1000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512C60-9644-A2BC-BEC3-8DE1E06B2414}"/>
              </a:ext>
            </a:extLst>
          </p:cNvPr>
          <p:cNvSpPr txBox="1"/>
          <p:nvPr/>
        </p:nvSpPr>
        <p:spPr>
          <a:xfrm>
            <a:off x="6096000" y="2181768"/>
            <a:ext cx="38731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with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8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"test_file_2.txt"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"r"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netlist_file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800" b="0" i="1" dirty="0">
                <a:solidFill>
                  <a:srgbClr val="5C6370"/>
                </a:solidFill>
                <a:effectLst/>
                <a:latin typeface="Menlo" panose="020B0609030804020204" pitchFamily="49" charset="0"/>
              </a:rPr>
              <a:t>     # Read the contents of the file into a string variable</a:t>
            </a:r>
            <a:endParaRPr lang="en-US" sz="8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    netlist = 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netlist_file.read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    lines = 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netlist.split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8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8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8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993C-47FC-65C5-F139-4E2D146D403F}"/>
              </a:ext>
            </a:extLst>
          </p:cNvPr>
          <p:cNvSpPr txBox="1"/>
          <p:nvPr/>
        </p:nvSpPr>
        <p:spPr>
          <a:xfrm>
            <a:off x="6106447" y="3983028"/>
            <a:ext cx="287290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resistor_update_lhs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800" b="0" dirty="0" err="1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     </a:t>
            </a:r>
            <a:r>
              <a:rPr lang="en-US" sz="8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.lhs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/value</a:t>
            </a:r>
          </a:p>
          <a:p>
            <a:r>
              <a:rPr lang="en-US" sz="8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     </a:t>
            </a:r>
            <a:r>
              <a:rPr lang="en-US" sz="8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.lhs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[j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][j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/value</a:t>
            </a:r>
          </a:p>
          <a:p>
            <a:r>
              <a:rPr lang="en-US" sz="8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     </a:t>
            </a:r>
            <a:r>
              <a:rPr lang="en-US" sz="8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.lhs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][j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 += -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/value</a:t>
            </a:r>
          </a:p>
          <a:p>
            <a:r>
              <a:rPr lang="en-US" sz="8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     </a:t>
            </a:r>
            <a:r>
              <a:rPr lang="en-US" sz="8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.lhs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[j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 += -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/value </a:t>
            </a:r>
          </a:p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DFC6D5D-2297-D9D2-EC53-10B7292DB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022808"/>
              </p:ext>
            </p:extLst>
          </p:nvPr>
        </p:nvGraphicFramePr>
        <p:xfrm>
          <a:off x="4912897" y="4049110"/>
          <a:ext cx="942428" cy="2120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2428">
                  <a:extLst>
                    <a:ext uri="{9D8B030D-6E8A-4147-A177-3AD203B41FA5}">
                      <a16:colId xmlns:a16="http://schemas.microsoft.com/office/drawing/2014/main" val="3402275940"/>
                    </a:ext>
                  </a:extLst>
                </a:gridCol>
              </a:tblGrid>
              <a:tr h="4240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995430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363637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785362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127162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3328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99D314E-A647-6B12-B3F0-D7E9ECCDA6FA}"/>
              </a:ext>
            </a:extLst>
          </p:cNvPr>
          <p:cNvSpPr txBox="1"/>
          <p:nvPr/>
        </p:nvSpPr>
        <p:spPr>
          <a:xfrm>
            <a:off x="2375338" y="623568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19DAFA-515A-0F98-05D0-54949680FDD8}"/>
              </a:ext>
            </a:extLst>
          </p:cNvPr>
          <p:cNvSpPr txBox="1"/>
          <p:nvPr/>
        </p:nvSpPr>
        <p:spPr>
          <a:xfrm>
            <a:off x="5075372" y="623568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RHS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EC2D1C-FE03-844D-4F66-628427F12DA4}"/>
              </a:ext>
            </a:extLst>
          </p:cNvPr>
          <p:cNvSpPr txBox="1"/>
          <p:nvPr/>
        </p:nvSpPr>
        <p:spPr>
          <a:xfrm>
            <a:off x="6096000" y="4858332"/>
            <a:ext cx="418576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voltage_control_current_update_lhs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800" b="0" dirty="0" err="1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800" dirty="0">
                <a:solidFill>
                  <a:srgbClr val="C678DD"/>
                </a:solidFill>
                <a:latin typeface="Menlo" panose="020B0609030804020204" pitchFamily="49" charset="0"/>
              </a:rPr>
              <a:t>     </a:t>
            </a:r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!=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k ==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sz="8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.lhs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][l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 = -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* value</a:t>
            </a:r>
          </a:p>
          <a:p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     if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!=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l ==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sz="8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.lhs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][k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 = value</a:t>
            </a:r>
          </a:p>
          <a:p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     if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(j !=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k ==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sz="8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.lhs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[j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][l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 = value</a:t>
            </a:r>
          </a:p>
          <a:p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     if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(j !=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l ==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sz="8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.lhs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[j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][k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 = -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* value</a:t>
            </a:r>
          </a:p>
          <a:p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     if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!=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j !=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l !=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k !=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sz="8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.lhs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][k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 = value</a:t>
            </a:r>
          </a:p>
          <a:p>
            <a:r>
              <a:rPr lang="en-US" sz="8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sz="8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.lhs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][l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 = -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* value</a:t>
            </a:r>
          </a:p>
          <a:p>
            <a:r>
              <a:rPr lang="en-US" sz="8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sz="8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.lhs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[j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][k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 = -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* value</a:t>
            </a:r>
          </a:p>
          <a:p>
            <a:r>
              <a:rPr lang="en-US" sz="8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sz="8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.lhs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[j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][l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 = value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82CEF3-5421-C53B-FD5B-39EF92FFDB18}"/>
              </a:ext>
            </a:extLst>
          </p:cNvPr>
          <p:cNvSpPr txBox="1"/>
          <p:nvPr/>
        </p:nvSpPr>
        <p:spPr>
          <a:xfrm>
            <a:off x="6096000" y="2810850"/>
            <a:ext cx="281038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create_lhs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     </a:t>
            </a:r>
            <a:r>
              <a:rPr lang="en-US" sz="8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.lhs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np.zeros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US" sz="8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.i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8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.j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3578FD-8B5A-9FB8-FD9B-DED55FB98496}"/>
              </a:ext>
            </a:extLst>
          </p:cNvPr>
          <p:cNvSpPr txBox="1"/>
          <p:nvPr/>
        </p:nvSpPr>
        <p:spPr>
          <a:xfrm>
            <a:off x="6096000" y="3367475"/>
            <a:ext cx="249780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create_rhs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     </a:t>
            </a:r>
            <a:r>
              <a:rPr lang="en-US" sz="8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.rhs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np.zeros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US" sz="8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.i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0E94E6-8A68-A506-B18C-E89C4DF16036}"/>
              </a:ext>
            </a:extLst>
          </p:cNvPr>
          <p:cNvSpPr txBox="1"/>
          <p:nvPr/>
        </p:nvSpPr>
        <p:spPr>
          <a:xfrm>
            <a:off x="9230471" y="3257894"/>
            <a:ext cx="27478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800" b="0" dirty="0">
                <a:solidFill>
                  <a:srgbClr val="E5C07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 err="1">
                <a:solidFill>
                  <a:srgbClr val="E5C07B"/>
                </a:solidFill>
                <a:effectLst/>
                <a:latin typeface="Menlo" panose="020B0609030804020204" pitchFamily="49" charset="0"/>
              </a:rPr>
              <a:t>LUSolver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     def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800" b="0" dirty="0" err="1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US" sz="8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     </a:t>
            </a:r>
            <a:r>
              <a:rPr lang="en-US" sz="8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.A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= A</a:t>
            </a:r>
          </a:p>
          <a:p>
            <a:r>
              <a:rPr lang="en-US" sz="8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     </a:t>
            </a:r>
            <a:r>
              <a:rPr lang="en-US" sz="8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.b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= b</a:t>
            </a:r>
          </a:p>
          <a:p>
            <a:b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    </a:t>
            </a:r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lu_solve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lu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piv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lu_factor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8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.A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         x = 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lu_solve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lu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piv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en-US" sz="8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.b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    </a:t>
            </a:r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x</a:t>
            </a:r>
          </a:p>
          <a:p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F692E0-E356-B8C4-5BAF-098AEF23FAD6}"/>
              </a:ext>
            </a:extLst>
          </p:cNvPr>
          <p:cNvCxnSpPr>
            <a:cxnSpLocks/>
          </p:cNvCxnSpPr>
          <p:nvPr/>
        </p:nvCxnSpPr>
        <p:spPr>
          <a:xfrm flipH="1">
            <a:off x="1347058" y="3613666"/>
            <a:ext cx="376639" cy="55098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DCA9CF-FF64-4267-8B6A-53667BA0E7B4}"/>
              </a:ext>
            </a:extLst>
          </p:cNvPr>
          <p:cNvCxnSpPr>
            <a:cxnSpLocks/>
          </p:cNvCxnSpPr>
          <p:nvPr/>
        </p:nvCxnSpPr>
        <p:spPr>
          <a:xfrm>
            <a:off x="2673657" y="3675251"/>
            <a:ext cx="92493" cy="129266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606B174-3345-4514-B127-31F797E7BD80}"/>
              </a:ext>
            </a:extLst>
          </p:cNvPr>
          <p:cNvSpPr txBox="1"/>
          <p:nvPr/>
        </p:nvSpPr>
        <p:spPr>
          <a:xfrm>
            <a:off x="10305009" y="2131963"/>
            <a:ext cx="10599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resistors = []</a:t>
            </a:r>
          </a:p>
          <a:p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voltages = []</a:t>
            </a:r>
          </a:p>
          <a:p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currents = []</a:t>
            </a:r>
          </a:p>
          <a:p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vccs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= []</a:t>
            </a:r>
          </a:p>
          <a:p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ccvs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= []</a:t>
            </a:r>
          </a:p>
          <a:p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cccs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= []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4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5B0327-F9DF-C62C-C521-45E88B53E9E2}"/>
              </a:ext>
            </a:extLst>
          </p:cNvPr>
          <p:cNvSpPr txBox="1"/>
          <p:nvPr/>
        </p:nvSpPr>
        <p:spPr>
          <a:xfrm>
            <a:off x="1115568" y="2434281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	1	0	2</a:t>
            </a:r>
          </a:p>
          <a:p>
            <a:r>
              <a:rPr lang="en-US" dirty="0"/>
              <a:t>R1	1	2	1000</a:t>
            </a:r>
            <a:br>
              <a:rPr lang="en-US" dirty="0"/>
            </a:br>
            <a:r>
              <a:rPr lang="en-US" dirty="0"/>
              <a:t>R2	2	0	1000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FA984A-8A60-AC5F-412D-BCB1BCE3F656}"/>
                  </a:ext>
                </a:extLst>
              </p:cNvPr>
              <p:cNvSpPr txBox="1"/>
              <p:nvPr/>
            </p:nvSpPr>
            <p:spPr>
              <a:xfrm>
                <a:off x="7112307" y="2370930"/>
                <a:ext cx="2138406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1∗(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FA984A-8A60-AC5F-412D-BCB1BCE3F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307" y="2370930"/>
                <a:ext cx="2138406" cy="525016"/>
              </a:xfrm>
              <a:prstGeom prst="rect">
                <a:avLst/>
              </a:prstGeom>
              <a:blipFill>
                <a:blip r:embed="rId2"/>
                <a:stretch>
                  <a:fillRect l="-2367" t="-4651" r="-2959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7B9508-BC5F-D85E-375B-EA2FB418939C}"/>
                  </a:ext>
                </a:extLst>
              </p:cNvPr>
              <p:cNvSpPr txBox="1"/>
              <p:nvPr/>
            </p:nvSpPr>
            <p:spPr>
              <a:xfrm>
                <a:off x="7124426" y="3030045"/>
                <a:ext cx="2515170" cy="3989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2=2∗(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=1V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7B9508-BC5F-D85E-375B-EA2FB4189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426" y="3030045"/>
                <a:ext cx="2515170" cy="398955"/>
              </a:xfrm>
              <a:prstGeom prst="rect">
                <a:avLst/>
              </a:prstGeom>
              <a:blipFill>
                <a:blip r:embed="rId3"/>
                <a:stretch>
                  <a:fillRect l="-353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20685FDB-0E0F-D76E-8479-37BA76989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57" y="3544174"/>
            <a:ext cx="2806700" cy="245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1E947AF-2AA9-1FC9-2F08-47FF3FEA3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4426" y="3962055"/>
            <a:ext cx="2578193" cy="24510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942B9E2-3F0D-2A63-AA2B-D4C9B36FDB1B}"/>
              </a:ext>
            </a:extLst>
          </p:cNvPr>
          <p:cNvSpPr txBox="1"/>
          <p:nvPr/>
        </p:nvSpPr>
        <p:spPr>
          <a:xfrm>
            <a:off x="4840802" y="5655729"/>
            <a:ext cx="885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Node 1</a:t>
            </a:r>
            <a:br>
              <a:rPr lang="en-US" sz="1600" dirty="0"/>
            </a:br>
            <a:r>
              <a:rPr lang="en-US" sz="1600" dirty="0"/>
              <a:t>Node 2</a:t>
            </a:r>
            <a:br>
              <a:rPr lang="en-US" sz="1600" dirty="0"/>
            </a:br>
            <a:r>
              <a:rPr lang="en-US" sz="1600" dirty="0"/>
              <a:t>Node 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2C32A7-2A1F-FB4B-CFD1-F68D95F4C104}"/>
              </a:ext>
            </a:extLst>
          </p:cNvPr>
          <p:cNvCxnSpPr/>
          <p:nvPr/>
        </p:nvCxnSpPr>
        <p:spPr>
          <a:xfrm>
            <a:off x="5896303" y="5822731"/>
            <a:ext cx="1103587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8AD87F-03EF-988C-C127-80AF311F7227}"/>
              </a:ext>
            </a:extLst>
          </p:cNvPr>
          <p:cNvCxnSpPr/>
          <p:nvPr/>
        </p:nvCxnSpPr>
        <p:spPr>
          <a:xfrm>
            <a:off x="5896302" y="6071227"/>
            <a:ext cx="1103587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50A2FB-B88F-2037-9685-68569D13594C}"/>
              </a:ext>
            </a:extLst>
          </p:cNvPr>
          <p:cNvCxnSpPr/>
          <p:nvPr/>
        </p:nvCxnSpPr>
        <p:spPr>
          <a:xfrm>
            <a:off x="5896302" y="6332483"/>
            <a:ext cx="1103587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6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6D1C08-4E6A-A3E4-4E41-7513C0C85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75" y="3901628"/>
            <a:ext cx="5626100" cy="223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5B0327-F9DF-C62C-C521-45E88B53E9E2}"/>
              </a:ext>
            </a:extLst>
          </p:cNvPr>
          <p:cNvSpPr txBox="1"/>
          <p:nvPr/>
        </p:nvSpPr>
        <p:spPr>
          <a:xfrm>
            <a:off x="1115568" y="2291381"/>
            <a:ext cx="49359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	1	0	2</a:t>
            </a:r>
          </a:p>
          <a:p>
            <a:r>
              <a:rPr lang="en-US" dirty="0"/>
              <a:t>R1	1	2	1000</a:t>
            </a:r>
            <a:br>
              <a:rPr lang="en-US" dirty="0"/>
            </a:br>
            <a:r>
              <a:rPr lang="en-US" dirty="0"/>
              <a:t>R2	2	0	1000</a:t>
            </a:r>
          </a:p>
          <a:p>
            <a:r>
              <a:rPr lang="en-US" dirty="0"/>
              <a:t>R3	3	2	1000</a:t>
            </a:r>
          </a:p>
          <a:p>
            <a:r>
              <a:rPr lang="en-US" dirty="0"/>
              <a:t>G1	0	2	2	0	1</a:t>
            </a:r>
          </a:p>
          <a:p>
            <a:r>
              <a:rPr lang="en-US" dirty="0"/>
              <a:t>I1	3	0	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42B9E2-3F0D-2A63-AA2B-D4C9B36FDB1B}"/>
              </a:ext>
            </a:extLst>
          </p:cNvPr>
          <p:cNvSpPr txBox="1"/>
          <p:nvPr/>
        </p:nvSpPr>
        <p:spPr>
          <a:xfrm>
            <a:off x="5534849" y="5961865"/>
            <a:ext cx="710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Node 1</a:t>
            </a:r>
            <a:br>
              <a:rPr lang="en-US" sz="1200" dirty="0"/>
            </a:br>
            <a:r>
              <a:rPr lang="en-US" sz="1200" dirty="0"/>
              <a:t>Node 2</a:t>
            </a:r>
            <a:br>
              <a:rPr lang="en-US" sz="1200" dirty="0"/>
            </a:br>
            <a:r>
              <a:rPr lang="en-US" sz="1200" dirty="0"/>
              <a:t>Node 3</a:t>
            </a:r>
            <a:br>
              <a:rPr lang="en-US" sz="1200" dirty="0"/>
            </a:br>
            <a:r>
              <a:rPr lang="en-US" sz="1200" dirty="0"/>
              <a:t>Node 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2C32A7-2A1F-FB4B-CFD1-F68D95F4C104}"/>
              </a:ext>
            </a:extLst>
          </p:cNvPr>
          <p:cNvCxnSpPr/>
          <p:nvPr/>
        </p:nvCxnSpPr>
        <p:spPr>
          <a:xfrm>
            <a:off x="6245301" y="6084627"/>
            <a:ext cx="1103587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8AD87F-03EF-988C-C127-80AF311F7227}"/>
              </a:ext>
            </a:extLst>
          </p:cNvPr>
          <p:cNvCxnSpPr/>
          <p:nvPr/>
        </p:nvCxnSpPr>
        <p:spPr>
          <a:xfrm>
            <a:off x="6245299" y="6270061"/>
            <a:ext cx="1103587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50A2FB-B88F-2037-9685-68569D13594C}"/>
              </a:ext>
            </a:extLst>
          </p:cNvPr>
          <p:cNvCxnSpPr/>
          <p:nvPr/>
        </p:nvCxnSpPr>
        <p:spPr>
          <a:xfrm>
            <a:off x="6245298" y="6478765"/>
            <a:ext cx="1103587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202C87F-513F-3295-262E-F26DAD17C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458" y="4297955"/>
            <a:ext cx="3397857" cy="245066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6CC6AB-AC9F-9CAD-EDE1-202E8E5F95B2}"/>
              </a:ext>
            </a:extLst>
          </p:cNvPr>
          <p:cNvCxnSpPr/>
          <p:nvPr/>
        </p:nvCxnSpPr>
        <p:spPr>
          <a:xfrm>
            <a:off x="6245298" y="6652185"/>
            <a:ext cx="1103587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0A9D85-1F2B-765D-B3A9-289B3CEFCE61}"/>
                  </a:ext>
                </a:extLst>
              </p:cNvPr>
              <p:cNvSpPr txBox="1"/>
              <p:nvPr/>
            </p:nvSpPr>
            <p:spPr>
              <a:xfrm>
                <a:off x="6606174" y="2051416"/>
                <a:ext cx="291618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0A9D85-1F2B-765D-B3A9-289B3CEFC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174" y="2051416"/>
                <a:ext cx="2916183" cy="520399"/>
              </a:xfrm>
              <a:prstGeom prst="rect">
                <a:avLst/>
              </a:prstGeom>
              <a:blipFill>
                <a:blip r:embed="rId5"/>
                <a:stretch>
                  <a:fillRect l="-1739" t="-4762" r="-260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063301-290E-3BE4-42C2-2BC812DE9804}"/>
                  </a:ext>
                </a:extLst>
              </p:cNvPr>
              <p:cNvSpPr txBox="1"/>
              <p:nvPr/>
            </p:nvSpPr>
            <p:spPr>
              <a:xfrm>
                <a:off x="9910572" y="2014726"/>
                <a:ext cx="1454244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063301-290E-3BE4-42C2-2BC812DE9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0572" y="2014726"/>
                <a:ext cx="1454244" cy="612732"/>
              </a:xfrm>
              <a:prstGeom prst="rect">
                <a:avLst/>
              </a:prstGeom>
              <a:blipFill>
                <a:blip r:embed="rId6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1E69A9-D71D-3E65-858C-17EF6D76BF67}"/>
                  </a:ext>
                </a:extLst>
              </p:cNvPr>
              <p:cNvSpPr txBox="1"/>
              <p:nvPr/>
            </p:nvSpPr>
            <p:spPr>
              <a:xfrm>
                <a:off x="6846614" y="2684705"/>
                <a:ext cx="1833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3=1003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1E69A9-D71D-3E65-858C-17EF6D76B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614" y="2684705"/>
                <a:ext cx="1833835" cy="276999"/>
              </a:xfrm>
              <a:prstGeom prst="rect">
                <a:avLst/>
              </a:prstGeom>
              <a:blipFill>
                <a:blip r:embed="rId7"/>
                <a:stretch>
                  <a:fillRect l="-2759" t="-8696" r="-413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521694-38E5-361A-2E1B-744A1B314582}"/>
                  </a:ext>
                </a:extLst>
              </p:cNvPr>
              <p:cNvSpPr txBox="1"/>
              <p:nvPr/>
            </p:nvSpPr>
            <p:spPr>
              <a:xfrm>
                <a:off x="9910572" y="2611796"/>
                <a:ext cx="1587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521694-38E5-361A-2E1B-744A1B314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0572" y="2611796"/>
                <a:ext cx="158761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10FD18-0B9C-4A79-78D4-84881E1E955F}"/>
                  </a:ext>
                </a:extLst>
              </p:cNvPr>
              <p:cNvSpPr txBox="1"/>
              <p:nvPr/>
            </p:nvSpPr>
            <p:spPr>
              <a:xfrm>
                <a:off x="6799937" y="3043698"/>
                <a:ext cx="1833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3=1003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2−2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10FD18-0B9C-4A79-78D4-84881E1E9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937" y="3043698"/>
                <a:ext cx="1833835" cy="276999"/>
              </a:xfrm>
              <a:prstGeom prst="rect">
                <a:avLst/>
              </a:prstGeom>
              <a:blipFill>
                <a:blip r:embed="rId9"/>
                <a:stretch>
                  <a:fillRect l="-2069" t="-4348" r="-413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871096-8A29-18C4-3C76-D9302D1C62BA}"/>
                  </a:ext>
                </a:extLst>
              </p:cNvPr>
              <p:cNvSpPr txBox="1"/>
              <p:nvPr/>
            </p:nvSpPr>
            <p:spPr>
              <a:xfrm>
                <a:off x="9355933" y="2983878"/>
                <a:ext cx="2696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=(1003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2−2)−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871096-8A29-18C4-3C76-D9302D1C6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933" y="2983878"/>
                <a:ext cx="2696892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BDDFAD-FF61-83E0-9417-B665C9C6A75D}"/>
                  </a:ext>
                </a:extLst>
              </p:cNvPr>
              <p:cNvSpPr txBox="1"/>
              <p:nvPr/>
            </p:nvSpPr>
            <p:spPr>
              <a:xfrm>
                <a:off x="6797091" y="3390295"/>
                <a:ext cx="1833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3=1003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2−2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BDDFAD-FF61-83E0-9417-B665C9C6A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91" y="3390295"/>
                <a:ext cx="1833835" cy="276999"/>
              </a:xfrm>
              <a:prstGeom prst="rect">
                <a:avLst/>
              </a:prstGeom>
              <a:blipFill>
                <a:blip r:embed="rId11"/>
                <a:stretch>
                  <a:fillRect l="-2759" t="-4348" r="-413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6FEB332-244B-D4F3-6A4A-D5D5AADC182E}"/>
                  </a:ext>
                </a:extLst>
              </p:cNvPr>
              <p:cNvSpPr txBox="1"/>
              <p:nvPr/>
            </p:nvSpPr>
            <p:spPr>
              <a:xfrm>
                <a:off x="9449861" y="3378060"/>
                <a:ext cx="1196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2=1.99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6FEB332-244B-D4F3-6A4A-D5D5AADC1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861" y="3378060"/>
                <a:ext cx="1196738" cy="276999"/>
              </a:xfrm>
              <a:prstGeom prst="rect">
                <a:avLst/>
              </a:prstGeom>
              <a:blipFill>
                <a:blip r:embed="rId12"/>
                <a:stretch>
                  <a:fillRect l="-4211" r="-315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F9EE593-5513-5F7D-0F9D-3421474B18BC}"/>
                  </a:ext>
                </a:extLst>
              </p:cNvPr>
              <p:cNvSpPr txBox="1"/>
              <p:nvPr/>
            </p:nvSpPr>
            <p:spPr>
              <a:xfrm>
                <a:off x="6794400" y="3736892"/>
                <a:ext cx="15814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3=2001.99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F9EE593-5513-5F7D-0F9D-3421474B1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400" y="3736892"/>
                <a:ext cx="1581459" cy="276999"/>
              </a:xfrm>
              <a:prstGeom prst="rect">
                <a:avLst/>
              </a:prstGeom>
              <a:blipFill>
                <a:blip r:embed="rId13"/>
                <a:stretch>
                  <a:fillRect l="-3200" r="-240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11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B805-52FA-2748-287A-D5B214E7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6473E-5812-F416-26BC-06624CC7D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Ground node output not exactly at 0V.</a:t>
            </a:r>
          </a:p>
          <a:p>
            <a:r>
              <a:rPr lang="en-US" dirty="0"/>
              <a:t>Output file message could be better organized.</a:t>
            </a:r>
          </a:p>
          <a:p>
            <a:r>
              <a:rPr lang="en-US" dirty="0"/>
              <a:t>Currently no support for Capacitors and Inductors treated as open and short circuits, respectively.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311156-D2F7-1EF2-A04A-9C16C4C9CE06}"/>
              </a:ext>
            </a:extLst>
          </p:cNvPr>
          <p:cNvGrpSpPr/>
          <p:nvPr/>
        </p:nvGrpSpPr>
        <p:grpSpPr>
          <a:xfrm>
            <a:off x="4327965" y="4949190"/>
            <a:ext cx="3307275" cy="1668780"/>
            <a:chOff x="3699315" y="3429000"/>
            <a:chExt cx="4540504" cy="28803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0748CF-1EDB-2A83-CD18-D198A18EE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9315" y="3429000"/>
              <a:ext cx="1069633" cy="136029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88A056-89C9-D088-3F35-9F3291FD8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52695" y="3537645"/>
              <a:ext cx="887124" cy="1354031"/>
            </a:xfrm>
            <a:prstGeom prst="rect">
              <a:avLst/>
            </a:prstGeom>
          </p:spPr>
        </p:pic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876A9775-923B-15DF-1897-200E96045F38}"/>
                </a:ext>
              </a:extLst>
            </p:cNvPr>
            <p:cNvSpPr/>
            <p:nvPr/>
          </p:nvSpPr>
          <p:spPr>
            <a:xfrm>
              <a:off x="5584630" y="3813725"/>
              <a:ext cx="952383" cy="590843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76A8DDC-FB76-6341-0ABF-E5E932AE4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5984" y="5007249"/>
              <a:ext cx="596294" cy="1302111"/>
            </a:xfrm>
            <a:prstGeom prst="rect">
              <a:avLst/>
            </a:prstGeom>
          </p:spPr>
        </p:pic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EC13C12C-7D64-DDE3-6616-B6B41E8ECF4E}"/>
                </a:ext>
              </a:extLst>
            </p:cNvPr>
            <p:cNvSpPr/>
            <p:nvPr/>
          </p:nvSpPr>
          <p:spPr>
            <a:xfrm>
              <a:off x="5584629" y="5362882"/>
              <a:ext cx="952383" cy="590843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868E8D-6828-704F-056C-47CFEEA18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98110" y="5003476"/>
              <a:ext cx="596294" cy="13058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816798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E72999"/>
      </a:accent1>
      <a:accent2>
        <a:srgbClr val="D417D5"/>
      </a:accent2>
      <a:accent3>
        <a:srgbClr val="9729E7"/>
      </a:accent3>
      <a:accent4>
        <a:srgbClr val="492DD9"/>
      </a:accent4>
      <a:accent5>
        <a:srgbClr val="2959E7"/>
      </a:accent5>
      <a:accent6>
        <a:srgbClr val="1797D5"/>
      </a:accent6>
      <a:hlink>
        <a:srgbClr val="3F4A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2520</TotalTime>
  <Words>764</Words>
  <Application>Microsoft Macintosh PowerPoint</Application>
  <PresentationFormat>Widescreen</PresentationFormat>
  <Paragraphs>97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Calibri</vt:lpstr>
      <vt:lpstr>Cambria Math</vt:lpstr>
      <vt:lpstr>Menlo</vt:lpstr>
      <vt:lpstr>AccentBoxVTI</vt:lpstr>
      <vt:lpstr>Circuit Netlist Parser and Linear Circuit Simulator</vt:lpstr>
      <vt:lpstr>Attempt 1 - Submatrices</vt:lpstr>
      <vt:lpstr>Attempt 2 - Stamping</vt:lpstr>
      <vt:lpstr>Example 1</vt:lpstr>
      <vt:lpstr>Example 2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Netlist Parser and Linear Circuit Simulator</dc:title>
  <dc:creator>Matt Guo</dc:creator>
  <cp:lastModifiedBy>Matt Guo</cp:lastModifiedBy>
  <cp:revision>21</cp:revision>
  <dcterms:created xsi:type="dcterms:W3CDTF">2023-04-19T00:12:42Z</dcterms:created>
  <dcterms:modified xsi:type="dcterms:W3CDTF">2023-04-21T18:43:11Z</dcterms:modified>
</cp:coreProperties>
</file>