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112" d="100"/>
          <a:sy n="11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Circuit Netlist Parser and Linear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1 - Submatrices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C1FEB-98B5-6542-0F7A-FCA4EFE65288}"/>
              </a:ext>
            </a:extLst>
          </p:cNvPr>
          <p:cNvSpPr txBox="1"/>
          <p:nvPr/>
        </p:nvSpPr>
        <p:spPr>
          <a:xfrm>
            <a:off x="7387068" y="230160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4	0	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53224-5EE4-26B2-8EA0-C00477D621DA}"/>
              </a:ext>
            </a:extLst>
          </p:cNvPr>
          <p:cNvSpPr txBox="1"/>
          <p:nvPr/>
        </p:nvSpPr>
        <p:spPr>
          <a:xfrm>
            <a:off x="723509" y="230160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1	3	1000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17037B-BB7B-29FA-66BD-728E2CA5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4699"/>
              </p:ext>
            </p:extLst>
          </p:nvPr>
        </p:nvGraphicFramePr>
        <p:xfrm>
          <a:off x="976820" y="2958926"/>
          <a:ext cx="298664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547">
                  <a:extLst>
                    <a:ext uri="{9D8B030D-6E8A-4147-A177-3AD203B41FA5}">
                      <a16:colId xmlns:a16="http://schemas.microsoft.com/office/drawing/2014/main" val="327736798"/>
                    </a:ext>
                  </a:extLst>
                </a:gridCol>
                <a:gridCol w="995547">
                  <a:extLst>
                    <a:ext uri="{9D8B030D-6E8A-4147-A177-3AD203B41FA5}">
                      <a16:colId xmlns:a16="http://schemas.microsoft.com/office/drawing/2014/main" val="4078556187"/>
                    </a:ext>
                  </a:extLst>
                </a:gridCol>
                <a:gridCol w="995547">
                  <a:extLst>
                    <a:ext uri="{9D8B030D-6E8A-4147-A177-3AD203B41FA5}">
                      <a16:colId xmlns:a16="http://schemas.microsoft.com/office/drawing/2014/main" val="3704733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3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82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979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701662-69B1-FCA0-AB40-6F5F97BE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9828"/>
              </p:ext>
            </p:extLst>
          </p:nvPr>
        </p:nvGraphicFramePr>
        <p:xfrm>
          <a:off x="8807669" y="3064399"/>
          <a:ext cx="12156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696">
                  <a:extLst>
                    <a:ext uri="{9D8B030D-6E8A-4147-A177-3AD203B41FA5}">
                      <a16:colId xmlns:a16="http://schemas.microsoft.com/office/drawing/2014/main" val="391646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318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4B8876F-B4F0-BE2A-DBE9-2BD8E349B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29522"/>
              </p:ext>
            </p:extLst>
          </p:nvPr>
        </p:nvGraphicFramePr>
        <p:xfrm>
          <a:off x="4412640" y="4374931"/>
          <a:ext cx="3974615" cy="212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23">
                  <a:extLst>
                    <a:ext uri="{9D8B030D-6E8A-4147-A177-3AD203B41FA5}">
                      <a16:colId xmlns:a16="http://schemas.microsoft.com/office/drawing/2014/main" val="147093401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4265855867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350996180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137598974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459106244"/>
                    </a:ext>
                  </a:extLst>
                </a:gridCol>
              </a:tblGrid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57800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293"/>
                  </a:ext>
                </a:extLst>
              </a:tr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51413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74384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6426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74988-DA80-258D-34C3-381C12E4B01C}"/>
              </a:ext>
            </a:extLst>
          </p:cNvPr>
          <p:cNvCxnSpPr/>
          <p:nvPr/>
        </p:nvCxnSpPr>
        <p:spPr>
          <a:xfrm>
            <a:off x="2774731" y="4214648"/>
            <a:ext cx="1303283" cy="68317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359BC-BFFB-2B23-8DAB-2A8FF76E775E}"/>
              </a:ext>
            </a:extLst>
          </p:cNvPr>
          <p:cNvCxnSpPr>
            <a:cxnSpLocks/>
          </p:cNvCxnSpPr>
          <p:nvPr/>
        </p:nvCxnSpPr>
        <p:spPr>
          <a:xfrm flipH="1">
            <a:off x="7683062" y="3729859"/>
            <a:ext cx="1732455" cy="18406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7D9DA8-8E60-B954-3220-714720469C17}"/>
              </a:ext>
            </a:extLst>
          </p:cNvPr>
          <p:cNvSpPr txBox="1"/>
          <p:nvPr/>
        </p:nvSpPr>
        <p:spPr>
          <a:xfrm>
            <a:off x="769234" y="5435162"/>
            <a:ext cx="265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ok for NA</a:t>
            </a:r>
            <a:br>
              <a:rPr lang="en-US" dirty="0"/>
            </a:br>
            <a:r>
              <a:rPr lang="en-US" dirty="0"/>
              <a:t>Hard to scale with MNA</a:t>
            </a:r>
          </a:p>
        </p:txBody>
      </p:sp>
    </p:spTree>
    <p:extLst>
      <p:ext uri="{BB962C8B-B14F-4D97-AF65-F5344CB8AC3E}">
        <p14:creationId xmlns:p14="http://schemas.microsoft.com/office/powerpoint/2010/main" val="38808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2 - Stamping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2290-42FD-1B06-D66C-4B24A99A5395}"/>
              </a:ext>
            </a:extLst>
          </p:cNvPr>
          <p:cNvSpPr txBox="1"/>
          <p:nvPr/>
        </p:nvSpPr>
        <p:spPr>
          <a:xfrm>
            <a:off x="691978" y="2397211"/>
            <a:ext cx="278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Known nodes</a:t>
            </a:r>
          </a:p>
          <a:p>
            <a:r>
              <a:rPr lang="en-US" dirty="0"/>
              <a:t>Known voltage branches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BF9D7E-7500-A071-17EE-1086F793E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0736"/>
              </p:ext>
            </p:extLst>
          </p:nvPr>
        </p:nvGraphicFramePr>
        <p:xfrm>
          <a:off x="691978" y="4049110"/>
          <a:ext cx="3974615" cy="212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23">
                  <a:extLst>
                    <a:ext uri="{9D8B030D-6E8A-4147-A177-3AD203B41FA5}">
                      <a16:colId xmlns:a16="http://schemas.microsoft.com/office/drawing/2014/main" val="147093401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4265855867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3509961801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137598974"/>
                    </a:ext>
                  </a:extLst>
                </a:gridCol>
                <a:gridCol w="794923">
                  <a:extLst>
                    <a:ext uri="{9D8B030D-6E8A-4147-A177-3AD203B41FA5}">
                      <a16:colId xmlns:a16="http://schemas.microsoft.com/office/drawing/2014/main" val="1459106244"/>
                    </a:ext>
                  </a:extLst>
                </a:gridCol>
              </a:tblGrid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57800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293"/>
                  </a:ext>
                </a:extLst>
              </a:tr>
              <a:tr h="470493">
                <a:tc>
                  <a:txBody>
                    <a:bodyPr/>
                    <a:lstStyle/>
                    <a:p>
                      <a:r>
                        <a:rPr lang="en-US" sz="1200" dirty="0"/>
                        <a:t>-1/1000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51413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74384"/>
                  </a:ext>
                </a:extLst>
              </a:tr>
              <a:tr h="393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4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D32901-DDDE-8431-4484-BEE8175FB787}"/>
              </a:ext>
            </a:extLst>
          </p:cNvPr>
          <p:cNvSpPr txBox="1"/>
          <p:nvPr/>
        </p:nvSpPr>
        <p:spPr>
          <a:xfrm>
            <a:off x="691978" y="32443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	1	3	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12C60-9644-A2BC-BEC3-8DE1E06B2414}"/>
              </a:ext>
            </a:extLst>
          </p:cNvPr>
          <p:cNvSpPr txBox="1"/>
          <p:nvPr/>
        </p:nvSpPr>
        <p:spPr>
          <a:xfrm>
            <a:off x="6096000" y="2181768"/>
            <a:ext cx="38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"test_file_2.txt"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"r"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netlist_file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     # Read the contents of the file into a string variable</a:t>
            </a:r>
            <a:endParaRPr lang="en-US" sz="8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netlist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netlist_file.read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lines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netlist.split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8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993C-47FC-65C5-F139-4E2D146D403F}"/>
              </a:ext>
            </a:extLst>
          </p:cNvPr>
          <p:cNvSpPr txBox="1"/>
          <p:nvPr/>
        </p:nvSpPr>
        <p:spPr>
          <a:xfrm>
            <a:off x="6106447" y="3983028"/>
            <a:ext cx="28729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resistor_update_lhs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+=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/value 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FC6D5D-2297-D9D2-EC53-10B7292D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22808"/>
              </p:ext>
            </p:extLst>
          </p:nvPr>
        </p:nvGraphicFramePr>
        <p:xfrm>
          <a:off x="4912897" y="4049110"/>
          <a:ext cx="942428" cy="212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428">
                  <a:extLst>
                    <a:ext uri="{9D8B030D-6E8A-4147-A177-3AD203B41FA5}">
                      <a16:colId xmlns:a16="http://schemas.microsoft.com/office/drawing/2014/main" val="3402275940"/>
                    </a:ext>
                  </a:extLst>
                </a:gridCol>
              </a:tblGrid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95430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63637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853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27162"/>
                  </a:ext>
                </a:extLst>
              </a:tr>
              <a:tr h="42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32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D314E-A647-6B12-B3F0-D7E9ECCDA6FA}"/>
              </a:ext>
            </a:extLst>
          </p:cNvPr>
          <p:cNvSpPr txBox="1"/>
          <p:nvPr/>
        </p:nvSpPr>
        <p:spPr>
          <a:xfrm>
            <a:off x="2375338" y="623568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9DAFA-515A-0F98-05D0-54949680FDD8}"/>
              </a:ext>
            </a:extLst>
          </p:cNvPr>
          <p:cNvSpPr txBox="1"/>
          <p:nvPr/>
        </p:nvSpPr>
        <p:spPr>
          <a:xfrm>
            <a:off x="5075372" y="62356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C2D1C-FE03-844D-4F66-628427F12DA4}"/>
              </a:ext>
            </a:extLst>
          </p:cNvPr>
          <p:cNvSpPr txBox="1"/>
          <p:nvPr/>
        </p:nvSpPr>
        <p:spPr>
          <a:xfrm>
            <a:off x="6096000" y="4858332"/>
            <a:ext cx="41857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voltage_control_current_update_lhs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dirty="0">
                <a:solidFill>
                  <a:srgbClr val="C678DD"/>
                </a:solidFill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==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if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j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l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k !=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][k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-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* value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[j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][l -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 = value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2CEF3-5421-C53B-FD5B-39EF92FFDB18}"/>
              </a:ext>
            </a:extLst>
          </p:cNvPr>
          <p:cNvSpPr txBox="1"/>
          <p:nvPr/>
        </p:nvSpPr>
        <p:spPr>
          <a:xfrm>
            <a:off x="6096000" y="2810850"/>
            <a:ext cx="2810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create_lhs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.lhs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.j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578FD-8B5A-9FB8-FD9B-DED55FB98496}"/>
              </a:ext>
            </a:extLst>
          </p:cNvPr>
          <p:cNvSpPr txBox="1"/>
          <p:nvPr/>
        </p:nvSpPr>
        <p:spPr>
          <a:xfrm>
            <a:off x="6096000" y="3367475"/>
            <a:ext cx="24978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create_rhs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.rhs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.i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E94E6-8A68-A506-B18C-E89C4DF16036}"/>
              </a:ext>
            </a:extLst>
          </p:cNvPr>
          <p:cNvSpPr txBox="1"/>
          <p:nvPr/>
        </p:nvSpPr>
        <p:spPr>
          <a:xfrm>
            <a:off x="9246448" y="3014240"/>
            <a:ext cx="2747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800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LUSolver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  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800" b="0" dirty="0" err="1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8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A</a:t>
            </a:r>
          </a:p>
          <a:p>
            <a:r>
              <a:rPr lang="en-US" sz="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b</a:t>
            </a:r>
          </a:p>
          <a:p>
            <a:b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lu_solve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piv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lu_factor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.A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     x =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lu_solve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lu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piv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8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.b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x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692E0-E356-B8C4-5BAF-098AEF23FAD6}"/>
              </a:ext>
            </a:extLst>
          </p:cNvPr>
          <p:cNvCxnSpPr>
            <a:cxnSpLocks/>
          </p:cNvCxnSpPr>
          <p:nvPr/>
        </p:nvCxnSpPr>
        <p:spPr>
          <a:xfrm flipH="1">
            <a:off x="1347058" y="3613666"/>
            <a:ext cx="376639" cy="5509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DCA9CF-FF64-4267-8B6A-53667BA0E7B4}"/>
              </a:ext>
            </a:extLst>
          </p:cNvPr>
          <p:cNvCxnSpPr>
            <a:cxnSpLocks/>
          </p:cNvCxnSpPr>
          <p:nvPr/>
        </p:nvCxnSpPr>
        <p:spPr>
          <a:xfrm>
            <a:off x="2673657" y="3675251"/>
            <a:ext cx="92493" cy="12926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B0327-F9DF-C62C-C521-45E88B53E9E2}"/>
              </a:ext>
            </a:extLst>
          </p:cNvPr>
          <p:cNvSpPr txBox="1"/>
          <p:nvPr/>
        </p:nvSpPr>
        <p:spPr>
          <a:xfrm>
            <a:off x="1115568" y="24342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	1	0	2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R2	2	0	1000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A984A-8A60-AC5F-412D-BCB1BCE3F656}"/>
                  </a:ext>
                </a:extLst>
              </p:cNvPr>
              <p:cNvSpPr txBox="1"/>
              <p:nvPr/>
            </p:nvSpPr>
            <p:spPr>
              <a:xfrm>
                <a:off x="7112307" y="2370930"/>
                <a:ext cx="213840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FA984A-8A60-AC5F-412D-BCB1BCE3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07" y="2370930"/>
                <a:ext cx="2138406" cy="525016"/>
              </a:xfrm>
              <a:prstGeom prst="rect">
                <a:avLst/>
              </a:prstGeom>
              <a:blipFill>
                <a:blip r:embed="rId2"/>
                <a:stretch>
                  <a:fillRect l="-2367" t="-4651" r="-295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B9508-BC5F-D85E-375B-EA2FB418939C}"/>
                  </a:ext>
                </a:extLst>
              </p:cNvPr>
              <p:cNvSpPr txBox="1"/>
              <p:nvPr/>
            </p:nvSpPr>
            <p:spPr>
              <a:xfrm>
                <a:off x="7124426" y="3030045"/>
                <a:ext cx="2515170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2=2∗(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=1V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B9508-BC5F-D85E-375B-EA2FB41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426" y="3030045"/>
                <a:ext cx="2515170" cy="398955"/>
              </a:xfrm>
              <a:prstGeom prst="rect">
                <a:avLst/>
              </a:prstGeom>
              <a:blipFill>
                <a:blip r:embed="rId3"/>
                <a:stretch>
                  <a:fillRect l="-353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0685FDB-0E0F-D76E-8479-37BA76989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7" y="3544174"/>
            <a:ext cx="2806700" cy="245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E947AF-2AA9-1FC9-2F08-47FF3FEA3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26" y="3962055"/>
            <a:ext cx="2578193" cy="24510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2B9E2-3F0D-2A63-AA2B-D4C9B36FDB1B}"/>
              </a:ext>
            </a:extLst>
          </p:cNvPr>
          <p:cNvSpPr txBox="1"/>
          <p:nvPr/>
        </p:nvSpPr>
        <p:spPr>
          <a:xfrm>
            <a:off x="4840802" y="5655729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Node 1</a:t>
            </a:r>
            <a:br>
              <a:rPr lang="en-US" sz="1600" dirty="0"/>
            </a:br>
            <a:r>
              <a:rPr lang="en-US" sz="1600" dirty="0"/>
              <a:t>Node 2</a:t>
            </a:r>
            <a:br>
              <a:rPr lang="en-US" sz="1600" dirty="0"/>
            </a:br>
            <a:r>
              <a:rPr lang="en-US" sz="1600" dirty="0"/>
              <a:t>Node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C32A7-2A1F-FB4B-CFD1-F68D95F4C104}"/>
              </a:ext>
            </a:extLst>
          </p:cNvPr>
          <p:cNvCxnSpPr/>
          <p:nvPr/>
        </p:nvCxnSpPr>
        <p:spPr>
          <a:xfrm>
            <a:off x="5896303" y="5822731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8AD87F-03EF-988C-C127-80AF311F7227}"/>
              </a:ext>
            </a:extLst>
          </p:cNvPr>
          <p:cNvCxnSpPr/>
          <p:nvPr/>
        </p:nvCxnSpPr>
        <p:spPr>
          <a:xfrm>
            <a:off x="5896302" y="6071227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0A2FB-B88F-2037-9685-68569D13594C}"/>
              </a:ext>
            </a:extLst>
          </p:cNvPr>
          <p:cNvCxnSpPr/>
          <p:nvPr/>
        </p:nvCxnSpPr>
        <p:spPr>
          <a:xfrm>
            <a:off x="5896302" y="6332483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D1C08-4E6A-A3E4-4E41-7513C0C8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5" y="3901628"/>
            <a:ext cx="56261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B0327-F9DF-C62C-C521-45E88B53E9E2}"/>
              </a:ext>
            </a:extLst>
          </p:cNvPr>
          <p:cNvSpPr txBox="1"/>
          <p:nvPr/>
        </p:nvSpPr>
        <p:spPr>
          <a:xfrm>
            <a:off x="1115568" y="2291381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	1	0	2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R2	2	0	1000</a:t>
            </a:r>
          </a:p>
          <a:p>
            <a:r>
              <a:rPr lang="en-US" dirty="0"/>
              <a:t>R3	3	2	1000</a:t>
            </a:r>
          </a:p>
          <a:p>
            <a:r>
              <a:rPr lang="en-US" dirty="0"/>
              <a:t>G1	0	2	2	0	1</a:t>
            </a:r>
          </a:p>
          <a:p>
            <a:r>
              <a:rPr lang="en-US" dirty="0"/>
              <a:t>I1	3	0	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2B9E2-3F0D-2A63-AA2B-D4C9B36FDB1B}"/>
              </a:ext>
            </a:extLst>
          </p:cNvPr>
          <p:cNvSpPr txBox="1"/>
          <p:nvPr/>
        </p:nvSpPr>
        <p:spPr>
          <a:xfrm>
            <a:off x="5534849" y="5961865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 1</a:t>
            </a:r>
            <a:br>
              <a:rPr lang="en-US" sz="1200" dirty="0"/>
            </a:br>
            <a:r>
              <a:rPr lang="en-US" sz="1200" dirty="0"/>
              <a:t>Node 2</a:t>
            </a:r>
            <a:br>
              <a:rPr lang="en-US" sz="1200" dirty="0"/>
            </a:br>
            <a:r>
              <a:rPr lang="en-US" sz="1200" dirty="0"/>
              <a:t>Node 3</a:t>
            </a:r>
            <a:br>
              <a:rPr lang="en-US" sz="1200" dirty="0"/>
            </a:br>
            <a:r>
              <a:rPr lang="en-US" sz="1200" dirty="0"/>
              <a:t>Node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C32A7-2A1F-FB4B-CFD1-F68D95F4C104}"/>
              </a:ext>
            </a:extLst>
          </p:cNvPr>
          <p:cNvCxnSpPr/>
          <p:nvPr/>
        </p:nvCxnSpPr>
        <p:spPr>
          <a:xfrm>
            <a:off x="6245301" y="6084627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8AD87F-03EF-988C-C127-80AF311F7227}"/>
              </a:ext>
            </a:extLst>
          </p:cNvPr>
          <p:cNvCxnSpPr/>
          <p:nvPr/>
        </p:nvCxnSpPr>
        <p:spPr>
          <a:xfrm>
            <a:off x="6245299" y="6270061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0A2FB-B88F-2037-9685-68569D13594C}"/>
              </a:ext>
            </a:extLst>
          </p:cNvPr>
          <p:cNvCxnSpPr/>
          <p:nvPr/>
        </p:nvCxnSpPr>
        <p:spPr>
          <a:xfrm>
            <a:off x="6245298" y="6478765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202C87F-513F-3295-262E-F26DAD17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58" y="4297955"/>
            <a:ext cx="3397857" cy="24506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6CC6AB-AC9F-9CAD-EDE1-202E8E5F95B2}"/>
              </a:ext>
            </a:extLst>
          </p:cNvPr>
          <p:cNvCxnSpPr/>
          <p:nvPr/>
        </p:nvCxnSpPr>
        <p:spPr>
          <a:xfrm>
            <a:off x="6245298" y="6652185"/>
            <a:ext cx="110358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A9D85-1F2B-765D-B3A9-289B3CEFCE61}"/>
                  </a:ext>
                </a:extLst>
              </p:cNvPr>
              <p:cNvSpPr txBox="1"/>
              <p:nvPr/>
            </p:nvSpPr>
            <p:spPr>
              <a:xfrm>
                <a:off x="6606174" y="2051416"/>
                <a:ext cx="2916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0A9D85-1F2B-765D-B3A9-289B3CEF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74" y="2051416"/>
                <a:ext cx="2916183" cy="520399"/>
              </a:xfrm>
              <a:prstGeom prst="rect">
                <a:avLst/>
              </a:prstGeom>
              <a:blipFill>
                <a:blip r:embed="rId5"/>
                <a:stretch>
                  <a:fillRect l="-1739" t="-4762" r="-26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63301-290E-3BE4-42C2-2BC812DE9804}"/>
                  </a:ext>
                </a:extLst>
              </p:cNvPr>
              <p:cNvSpPr txBox="1"/>
              <p:nvPr/>
            </p:nvSpPr>
            <p:spPr>
              <a:xfrm>
                <a:off x="9910572" y="2014726"/>
                <a:ext cx="145424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63301-290E-3BE4-42C2-2BC812DE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72" y="2014726"/>
                <a:ext cx="1454244" cy="612732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E69A9-D71D-3E65-858C-17EF6D76BF67}"/>
                  </a:ext>
                </a:extLst>
              </p:cNvPr>
              <p:cNvSpPr txBox="1"/>
              <p:nvPr/>
            </p:nvSpPr>
            <p:spPr>
              <a:xfrm>
                <a:off x="6846614" y="2684705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E69A9-D71D-3E65-858C-17EF6D76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14" y="2684705"/>
                <a:ext cx="1833835" cy="276999"/>
              </a:xfrm>
              <a:prstGeom prst="rect">
                <a:avLst/>
              </a:prstGeom>
              <a:blipFill>
                <a:blip r:embed="rId7"/>
                <a:stretch>
                  <a:fillRect l="-2759" t="-8696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21694-38E5-361A-2E1B-744A1B314582}"/>
                  </a:ext>
                </a:extLst>
              </p:cNvPr>
              <p:cNvSpPr txBox="1"/>
              <p:nvPr/>
            </p:nvSpPr>
            <p:spPr>
              <a:xfrm>
                <a:off x="9910572" y="2611796"/>
                <a:ext cx="158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21694-38E5-361A-2E1B-744A1B31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572" y="2611796"/>
                <a:ext cx="1587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10FD18-0B9C-4A79-78D4-84881E1E955F}"/>
                  </a:ext>
                </a:extLst>
              </p:cNvPr>
              <p:cNvSpPr txBox="1"/>
              <p:nvPr/>
            </p:nvSpPr>
            <p:spPr>
              <a:xfrm>
                <a:off x="6799937" y="3043698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10FD18-0B9C-4A79-78D4-84881E1E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37" y="3043698"/>
                <a:ext cx="1833835" cy="276999"/>
              </a:xfrm>
              <a:prstGeom prst="rect">
                <a:avLst/>
              </a:prstGeom>
              <a:blipFill>
                <a:blip r:embed="rId9"/>
                <a:stretch>
                  <a:fillRect l="-2069" t="-4348" r="-413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71096-8A29-18C4-3C76-D9302D1C62BA}"/>
                  </a:ext>
                </a:extLst>
              </p:cNvPr>
              <p:cNvSpPr txBox="1"/>
              <p:nvPr/>
            </p:nvSpPr>
            <p:spPr>
              <a:xfrm>
                <a:off x="9355933" y="2983878"/>
                <a:ext cx="2696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71096-8A29-18C4-3C76-D9302D1C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33" y="2983878"/>
                <a:ext cx="269689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DDFAD-FF61-83E0-9417-B665C9C6A75D}"/>
                  </a:ext>
                </a:extLst>
              </p:cNvPr>
              <p:cNvSpPr txBox="1"/>
              <p:nvPr/>
            </p:nvSpPr>
            <p:spPr>
              <a:xfrm>
                <a:off x="6797091" y="3390295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3=1003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BDDFAD-FF61-83E0-9417-B665C9C6A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1" y="3390295"/>
                <a:ext cx="1833835" cy="276999"/>
              </a:xfrm>
              <a:prstGeom prst="rect">
                <a:avLst/>
              </a:prstGeom>
              <a:blipFill>
                <a:blip r:embed="rId11"/>
                <a:stretch>
                  <a:fillRect l="-2759" t="-4348" r="-413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EB332-244B-D4F3-6A4A-D5D5AADC182E}"/>
                  </a:ext>
                </a:extLst>
              </p:cNvPr>
              <p:cNvSpPr txBox="1"/>
              <p:nvPr/>
            </p:nvSpPr>
            <p:spPr>
              <a:xfrm>
                <a:off x="9449861" y="3378060"/>
                <a:ext cx="1196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2=1.99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EB332-244B-D4F3-6A4A-D5D5AADC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1" y="3378060"/>
                <a:ext cx="1196738" cy="276999"/>
              </a:xfrm>
              <a:prstGeom prst="rect">
                <a:avLst/>
              </a:prstGeom>
              <a:blipFill>
                <a:blip r:embed="rId12"/>
                <a:stretch>
                  <a:fillRect l="-4211" r="-315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EE593-5513-5F7D-0F9D-3421474B18BC}"/>
                  </a:ext>
                </a:extLst>
              </p:cNvPr>
              <p:cNvSpPr txBox="1"/>
              <p:nvPr/>
            </p:nvSpPr>
            <p:spPr>
              <a:xfrm>
                <a:off x="6794400" y="3736892"/>
                <a:ext cx="1581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3=2001.99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9EE593-5513-5F7D-0F9D-3421474B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00" y="3736892"/>
                <a:ext cx="1581459" cy="276999"/>
              </a:xfrm>
              <a:prstGeom prst="rect">
                <a:avLst/>
              </a:prstGeom>
              <a:blipFill>
                <a:blip r:embed="rId13"/>
                <a:stretch>
                  <a:fillRect l="-3200" r="-24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805-52FA-2748-287A-D5B214E7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473E-5812-F416-26BC-06624CC7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node output not exactly at 0V.</a:t>
            </a:r>
          </a:p>
          <a:p>
            <a:r>
              <a:rPr lang="en-US" dirty="0"/>
              <a:t>Currently no support for Capacitors and Inductors treated as open and short circuits, respectively.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311156-D2F7-1EF2-A04A-9C16C4C9CE06}"/>
              </a:ext>
            </a:extLst>
          </p:cNvPr>
          <p:cNvGrpSpPr/>
          <p:nvPr/>
        </p:nvGrpSpPr>
        <p:grpSpPr>
          <a:xfrm>
            <a:off x="3905055" y="4206240"/>
            <a:ext cx="3878775" cy="2274570"/>
            <a:chOff x="3699315" y="3429000"/>
            <a:chExt cx="4540504" cy="28803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0748CF-1EDB-2A83-CD18-D198A18E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315" y="3429000"/>
              <a:ext cx="1069633" cy="13602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88A056-89C9-D088-3F35-9F3291FD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695" y="3537645"/>
              <a:ext cx="887124" cy="1354031"/>
            </a:xfrm>
            <a:prstGeom prst="rect">
              <a:avLst/>
            </a:prstGeom>
          </p:spPr>
        </p:pic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76A9775-923B-15DF-1897-200E96045F38}"/>
                </a:ext>
              </a:extLst>
            </p:cNvPr>
            <p:cNvSpPr/>
            <p:nvPr/>
          </p:nvSpPr>
          <p:spPr>
            <a:xfrm>
              <a:off x="5584630" y="3813725"/>
              <a:ext cx="952383" cy="59084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6A8DDC-FB76-6341-0ABF-E5E932AE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984" y="5007249"/>
              <a:ext cx="596294" cy="1302111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EC13C12C-7D64-DDE3-6616-B6B41E8ECF4E}"/>
                </a:ext>
              </a:extLst>
            </p:cNvPr>
            <p:cNvSpPr/>
            <p:nvPr/>
          </p:nvSpPr>
          <p:spPr>
            <a:xfrm>
              <a:off x="5584629" y="5362882"/>
              <a:ext cx="952383" cy="59084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868E8D-6828-704F-056C-47CFEEA1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110" y="5003476"/>
              <a:ext cx="596294" cy="1305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679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732</Words>
  <Application>Microsoft Macintosh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Cambria Math</vt:lpstr>
      <vt:lpstr>Menlo</vt:lpstr>
      <vt:lpstr>AccentBoxVTI</vt:lpstr>
      <vt:lpstr>Circuit Netlist Parser and Linear Circuit Simulator</vt:lpstr>
      <vt:lpstr>Attempt 1 - Submatrices</vt:lpstr>
      <vt:lpstr>Attempt 2 - Stamping</vt:lpstr>
      <vt:lpstr>Example 1</vt:lpstr>
      <vt:lpstr>Example 2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18</cp:revision>
  <dcterms:created xsi:type="dcterms:W3CDTF">2023-04-19T00:12:42Z</dcterms:created>
  <dcterms:modified xsi:type="dcterms:W3CDTF">2023-04-20T17:56:01Z</dcterms:modified>
</cp:coreProperties>
</file>