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71" r:id="rId3"/>
    <p:sldId id="275" r:id="rId4"/>
    <p:sldId id="272" r:id="rId5"/>
    <p:sldId id="270" r:id="rId6"/>
    <p:sldId id="273" r:id="rId7"/>
    <p:sldId id="274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4"/>
    <p:restoredTop sz="94745"/>
  </p:normalViewPr>
  <p:slideViewPr>
    <p:cSldViewPr snapToGrid="0">
      <p:cViewPr varScale="1">
        <p:scale>
          <a:sx n="112" d="100"/>
          <a:sy n="112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LIM Python</a:t>
            </a:r>
            <a:r>
              <a:rPr lang="en-US" baseline="0"/>
              <a:t> vs LIM SV vs MNA Factored vs MNA Non-factored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SystemVerilog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9.0149999999999996E-5</c:v>
                </c:pt>
                <c:pt idx="1">
                  <c:v>4.5015000000000002E-4</c:v>
                </c:pt>
                <c:pt idx="2">
                  <c:v>9.0014999999999995E-4</c:v>
                </c:pt>
                <c:pt idx="3">
                  <c:v>4.5001499999999996E-3</c:v>
                </c:pt>
                <c:pt idx="4">
                  <c:v>9.0001500000000002E-3</c:v>
                </c:pt>
                <c:pt idx="5">
                  <c:v>4.5000150000000003E-2</c:v>
                </c:pt>
                <c:pt idx="6">
                  <c:v>9.0000150000000001E-2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D27-0544-9AB0-4CED8FD2C5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LIM (sec)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numCache>
            </c:numRef>
          </c:xVal>
          <c:yVal>
            <c:numRef>
              <c:f>Sheet1!$C$2:$C$8</c:f>
              <c:numCache>
                <c:formatCode>General</c:formatCode>
                <c:ptCount val="7"/>
                <c:pt idx="0">
                  <c:v>4.9989999999999995E-4</c:v>
                </c:pt>
                <c:pt idx="1">
                  <c:v>2.0370000000000002E-3</c:v>
                </c:pt>
                <c:pt idx="2">
                  <c:v>4.1359999999999999E-3</c:v>
                </c:pt>
                <c:pt idx="3">
                  <c:v>2.1729999999999999E-2</c:v>
                </c:pt>
                <c:pt idx="4">
                  <c:v>3.9260000000000003E-2</c:v>
                </c:pt>
                <c:pt idx="5">
                  <c:v>0.19359999999999999</c:v>
                </c:pt>
                <c:pt idx="6">
                  <c:v>0.38540000000000002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D27-0544-9AB0-4CED8FD2C53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MNA Factored (sec)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2.6510000000000001E-3</c:v>
                </c:pt>
                <c:pt idx="1">
                  <c:v>3.9779999999999998E-3</c:v>
                </c:pt>
                <c:pt idx="2">
                  <c:v>7.8729999999999998E-3</c:v>
                </c:pt>
                <c:pt idx="3">
                  <c:v>3.0720000000000001E-2</c:v>
                </c:pt>
                <c:pt idx="4">
                  <c:v>5.9670000000000001E-2</c:v>
                </c:pt>
                <c:pt idx="5">
                  <c:v>0.29010000000000002</c:v>
                </c:pt>
                <c:pt idx="6">
                  <c:v>0.59050000000000002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D27-0544-9AB0-4CED8FD2C53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MNA Nonfactored (sec)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2.6689999999999999E-3</c:v>
                </c:pt>
                <c:pt idx="1">
                  <c:v>4.8329999999999996E-3</c:v>
                </c:pt>
                <c:pt idx="2">
                  <c:v>1.1039999999999999E-2</c:v>
                </c:pt>
                <c:pt idx="3">
                  <c:v>4.6170000000000003E-2</c:v>
                </c:pt>
                <c:pt idx="4">
                  <c:v>8.7520000000000001E-2</c:v>
                </c:pt>
                <c:pt idx="5">
                  <c:v>0.43099999999999999</c:v>
                </c:pt>
                <c:pt idx="6">
                  <c:v>0.84130000000000005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D27-0544-9AB0-4CED8FD2C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0873984"/>
        <c:axId val="600881072"/>
      </c:scatterChart>
      <c:valAx>
        <c:axId val="600873984"/>
        <c:scaling>
          <c:logBase val="10"/>
          <c:orientation val="minMax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Iterations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881072"/>
        <c:crosses val="autoZero"/>
        <c:crossBetween val="midCat"/>
      </c:valAx>
      <c:valAx>
        <c:axId val="600881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8739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7D2AE-6F0F-1942-B8BE-938C97736A66}" type="datetimeFigureOut">
              <a:rPr lang="en-US" smtClean="0"/>
              <a:t>6/1/23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F77C5-E7B6-7B4F-A177-629EA050D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3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F77C5-E7B6-7B4F-A177-629EA050D2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48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F77C5-E7B6-7B4F-A177-629EA050D2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04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F77C5-E7B6-7B4F-A177-629EA050D2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84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19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1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7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3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2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7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9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1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0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Electronic circuit board">
            <a:extLst>
              <a:ext uri="{FF2B5EF4-FFF2-40B4-BE49-F238E27FC236}">
                <a16:creationId xmlns:a16="http://schemas.microsoft.com/office/drawing/2014/main" id="{AA391DDE-B5E7-04B5-416C-33803318FC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42" r="19615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DC7A4-C701-4B55-79C4-8F74ACDE6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676949" cy="3204134"/>
          </a:xfrm>
        </p:spPr>
        <p:txBody>
          <a:bodyPr anchor="b">
            <a:normAutofit/>
          </a:bodyPr>
          <a:lstStyle/>
          <a:p>
            <a:r>
              <a:rPr lang="en-US" sz="4400" dirty="0"/>
              <a:t>SV Code Generation for Synthesizing </a:t>
            </a:r>
            <a:r>
              <a:rPr lang="en-US" sz="4400" dirty="0" err="1"/>
              <a:t>iSpice</a:t>
            </a:r>
            <a:r>
              <a:rPr lang="en-US" sz="4400" dirty="0"/>
              <a:t> in Silicon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9C863-01EE-E75A-01CD-B5510BF81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/>
              <a:t>Matt Guo</a:t>
            </a:r>
          </a:p>
          <a:p>
            <a:pPr>
              <a:lnSpc>
                <a:spcPct val="100000"/>
              </a:lnSpc>
            </a:pPr>
            <a:r>
              <a:rPr lang="en-US" sz="1700"/>
              <a:t>EE537</a:t>
            </a:r>
          </a:p>
          <a:p>
            <a:pPr>
              <a:lnSpc>
                <a:spcPct val="100000"/>
              </a:lnSpc>
            </a:pPr>
            <a:r>
              <a:rPr lang="en-US" sz="1700"/>
              <a:t>Spring 2023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16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Concepts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7EA76EA-1F1E-C8E7-74A7-294AC101F2AC}"/>
              </a:ext>
            </a:extLst>
          </p:cNvPr>
          <p:cNvSpPr/>
          <p:nvPr/>
        </p:nvSpPr>
        <p:spPr>
          <a:xfrm>
            <a:off x="929259" y="2683765"/>
            <a:ext cx="3166110" cy="244602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42AEA7C-B9ED-B6D8-4C34-D76854D3B3E3}"/>
              </a:ext>
            </a:extLst>
          </p:cNvPr>
          <p:cNvSpPr/>
          <p:nvPr/>
        </p:nvSpPr>
        <p:spPr>
          <a:xfrm>
            <a:off x="4616575" y="2683765"/>
            <a:ext cx="3166110" cy="244602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30DB3E7-C11E-59CC-5108-710B165E2386}"/>
              </a:ext>
            </a:extLst>
          </p:cNvPr>
          <p:cNvSpPr/>
          <p:nvPr/>
        </p:nvSpPr>
        <p:spPr>
          <a:xfrm>
            <a:off x="8282940" y="2657689"/>
            <a:ext cx="3166110" cy="244602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BD0FC7-7580-EF14-7C5B-384F803F3177}"/>
              </a:ext>
            </a:extLst>
          </p:cNvPr>
          <p:cNvSpPr txBox="1"/>
          <p:nvPr/>
        </p:nvSpPr>
        <p:spPr>
          <a:xfrm>
            <a:off x="1530795" y="2800350"/>
            <a:ext cx="206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Unfactored MNA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F6C3C9-96EE-19AB-0AA9-1138AC92F025}"/>
              </a:ext>
            </a:extLst>
          </p:cNvPr>
          <p:cNvSpPr txBox="1"/>
          <p:nvPr/>
        </p:nvSpPr>
        <p:spPr>
          <a:xfrm>
            <a:off x="5341448" y="2800350"/>
            <a:ext cx="179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Factored MNA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021400-FC99-6BA7-CA0D-48D694D81CEB}"/>
              </a:ext>
            </a:extLst>
          </p:cNvPr>
          <p:cNvSpPr txBox="1"/>
          <p:nvPr/>
        </p:nvSpPr>
        <p:spPr>
          <a:xfrm>
            <a:off x="8343110" y="2800350"/>
            <a:ext cx="3045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Latency Insertion Method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60F0E1-FE38-1E03-0FD8-15C2CC3CDCDB}"/>
              </a:ext>
            </a:extLst>
          </p:cNvPr>
          <p:cNvSpPr txBox="1"/>
          <p:nvPr/>
        </p:nvSpPr>
        <p:spPr>
          <a:xfrm>
            <a:off x="1115568" y="3411069"/>
            <a:ext cx="26120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Parsing element list</a:t>
            </a:r>
          </a:p>
          <a:p>
            <a:pPr marL="285750" indent="-285750">
              <a:buFontTx/>
              <a:buChar char="-"/>
            </a:pPr>
            <a:r>
              <a:rPr lang="en-US" dirty="0"/>
              <a:t>Elemental stamping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For loop iteration: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LU Factorization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LU Solve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B5F072-2A74-F1B4-FC78-FA3773407CC3}"/>
              </a:ext>
            </a:extLst>
          </p:cNvPr>
          <p:cNvSpPr txBox="1"/>
          <p:nvPr/>
        </p:nvSpPr>
        <p:spPr>
          <a:xfrm>
            <a:off x="4915465" y="3429000"/>
            <a:ext cx="25683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Parsing element list</a:t>
            </a:r>
          </a:p>
          <a:p>
            <a:pPr marL="285750" indent="-285750">
              <a:buFontTx/>
              <a:buChar char="-"/>
            </a:pPr>
            <a:r>
              <a:rPr lang="en-US" dirty="0"/>
              <a:t>Elemental stamping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LU Factorization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For loop iteration: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LU Solve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22BCB0-ADB0-74E8-280B-DDFEB5048FBC}"/>
              </a:ext>
            </a:extLst>
          </p:cNvPr>
          <p:cNvSpPr txBox="1"/>
          <p:nvPr/>
        </p:nvSpPr>
        <p:spPr>
          <a:xfrm>
            <a:off x="8611676" y="3223261"/>
            <a:ext cx="2657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Parsing element list</a:t>
            </a:r>
          </a:p>
          <a:p>
            <a:pPr marL="285750" indent="-285750">
              <a:buFontTx/>
              <a:buChar char="-"/>
            </a:pPr>
            <a:r>
              <a:rPr lang="en-US" dirty="0"/>
              <a:t>For loop iteration: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Solving node voltages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Solving node currents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22CB98-7514-733A-1FF7-933B0F3649DB}"/>
              </a:ext>
            </a:extLst>
          </p:cNvPr>
          <p:cNvCxnSpPr/>
          <p:nvPr/>
        </p:nvCxnSpPr>
        <p:spPr>
          <a:xfrm>
            <a:off x="1530795" y="5772150"/>
            <a:ext cx="905338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10F2CBA-26A9-D089-5ADC-9AA9E1D3B306}"/>
              </a:ext>
            </a:extLst>
          </p:cNvPr>
          <p:cNvSpPr txBox="1"/>
          <p:nvPr/>
        </p:nvSpPr>
        <p:spPr>
          <a:xfrm>
            <a:off x="5043737" y="5875020"/>
            <a:ext cx="231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Increasing efficiency</a:t>
            </a:r>
          </a:p>
        </p:txBody>
      </p:sp>
    </p:spTree>
    <p:extLst>
      <p:ext uri="{BB962C8B-B14F-4D97-AF65-F5344CB8AC3E}">
        <p14:creationId xmlns:p14="http://schemas.microsoft.com/office/powerpoint/2010/main" val="927106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 - Concept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6951466-36EF-D772-23EC-1149F6225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69" y="2602781"/>
            <a:ext cx="4659884" cy="148355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12AD11C-14C9-DA1D-1F88-DAE7AEC9B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21" y="4582954"/>
            <a:ext cx="4606703" cy="80977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E7B3BF3-2F7D-76ED-6FDC-BC9EFB1EB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833" y="5476594"/>
            <a:ext cx="3096791" cy="11121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33072F7-FB12-D82E-7959-902A1A866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220" y="5722779"/>
            <a:ext cx="1216613" cy="559642"/>
          </a:xfrm>
          <a:prstGeom prst="rect">
            <a:avLst/>
          </a:prstGeom>
        </p:spPr>
      </p:pic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D730CC76-E501-92B8-40E2-D1EFE3F77521}"/>
              </a:ext>
            </a:extLst>
          </p:cNvPr>
          <p:cNvGraphicFramePr>
            <a:graphicFrameLocks noGrp="1"/>
          </p:cNvGraphicFramePr>
          <p:nvPr/>
        </p:nvGraphicFramePr>
        <p:xfrm>
          <a:off x="6471137" y="2602652"/>
          <a:ext cx="424375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7292">
                  <a:extLst>
                    <a:ext uri="{9D8B030D-6E8A-4147-A177-3AD203B41FA5}">
                      <a16:colId xmlns:a16="http://schemas.microsoft.com/office/drawing/2014/main" val="147703311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1217100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783675637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29515675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64346508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625321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2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0772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2A9F548-4AD8-D65F-C44E-F2B5E24AFDAB}"/>
              </a:ext>
            </a:extLst>
          </p:cNvPr>
          <p:cNvSpPr txBox="1"/>
          <p:nvPr/>
        </p:nvSpPr>
        <p:spPr>
          <a:xfrm>
            <a:off x="5641826" y="2171311"/>
            <a:ext cx="19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 Currents: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27974C-B3AD-900B-9272-82CBE7E3A1D1}"/>
              </a:ext>
            </a:extLst>
          </p:cNvPr>
          <p:cNvSpPr txBox="1"/>
          <p:nvPr/>
        </p:nvSpPr>
        <p:spPr>
          <a:xfrm>
            <a:off x="5641826" y="4679493"/>
            <a:ext cx="181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Node Voltages: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4C8484-54F1-3635-6159-A5C96ACB7F62}"/>
              </a:ext>
            </a:extLst>
          </p:cNvPr>
          <p:cNvSpPr txBox="1"/>
          <p:nvPr/>
        </p:nvSpPr>
        <p:spPr>
          <a:xfrm>
            <a:off x="8385264" y="33078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33" name="Table 28">
            <a:extLst>
              <a:ext uri="{FF2B5EF4-FFF2-40B4-BE49-F238E27FC236}">
                <a16:creationId xmlns:a16="http://schemas.microsoft.com/office/drawing/2014/main" id="{0C558E78-EEFF-6E40-12FF-99B7B8C39854}"/>
              </a:ext>
            </a:extLst>
          </p:cNvPr>
          <p:cNvGraphicFramePr>
            <a:graphicFrameLocks noGrp="1"/>
          </p:cNvGraphicFramePr>
          <p:nvPr/>
        </p:nvGraphicFramePr>
        <p:xfrm>
          <a:off x="6471137" y="3802908"/>
          <a:ext cx="424375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7292">
                  <a:extLst>
                    <a:ext uri="{9D8B030D-6E8A-4147-A177-3AD203B41FA5}">
                      <a16:colId xmlns:a16="http://schemas.microsoft.com/office/drawing/2014/main" val="147703311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1217100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783675637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29515675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64346508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625321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07720"/>
                  </a:ext>
                </a:extLst>
              </a:tr>
            </a:tbl>
          </a:graphicData>
        </a:graphic>
      </p:graphicFrame>
      <p:graphicFrame>
        <p:nvGraphicFramePr>
          <p:cNvPr id="34" name="Table 28">
            <a:extLst>
              <a:ext uri="{FF2B5EF4-FFF2-40B4-BE49-F238E27FC236}">
                <a16:creationId xmlns:a16="http://schemas.microsoft.com/office/drawing/2014/main" id="{02DDD11A-787E-F04D-C7E1-6C27535B0E00}"/>
              </a:ext>
            </a:extLst>
          </p:cNvPr>
          <p:cNvGraphicFramePr>
            <a:graphicFrameLocks noGrp="1"/>
          </p:cNvGraphicFramePr>
          <p:nvPr/>
        </p:nvGraphicFramePr>
        <p:xfrm>
          <a:off x="6471137" y="5048825"/>
          <a:ext cx="424375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7292">
                  <a:extLst>
                    <a:ext uri="{9D8B030D-6E8A-4147-A177-3AD203B41FA5}">
                      <a16:colId xmlns:a16="http://schemas.microsoft.com/office/drawing/2014/main" val="147703311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1217100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783675637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29515675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64346508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625321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2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0772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A765B4D-10D5-3381-AD03-05D3C98AE29F}"/>
              </a:ext>
            </a:extLst>
          </p:cNvPr>
          <p:cNvSpPr txBox="1"/>
          <p:nvPr/>
        </p:nvSpPr>
        <p:spPr>
          <a:xfrm>
            <a:off x="8385264" y="59037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36" name="Table 28">
            <a:extLst>
              <a:ext uri="{FF2B5EF4-FFF2-40B4-BE49-F238E27FC236}">
                <a16:creationId xmlns:a16="http://schemas.microsoft.com/office/drawing/2014/main" id="{914B302B-616A-5D4E-6E1B-60A1B0B1291E}"/>
              </a:ext>
            </a:extLst>
          </p:cNvPr>
          <p:cNvGraphicFramePr>
            <a:graphicFrameLocks noGrp="1"/>
          </p:cNvGraphicFramePr>
          <p:nvPr/>
        </p:nvGraphicFramePr>
        <p:xfrm>
          <a:off x="6471137" y="6462467"/>
          <a:ext cx="424375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7292">
                  <a:extLst>
                    <a:ext uri="{9D8B030D-6E8A-4147-A177-3AD203B41FA5}">
                      <a16:colId xmlns:a16="http://schemas.microsoft.com/office/drawing/2014/main" val="147703311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1217100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783675637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29515675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64346508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625321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0772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458F679B-8F11-DD1D-61B8-8CC930F89F69}"/>
              </a:ext>
            </a:extLst>
          </p:cNvPr>
          <p:cNvSpPr txBox="1"/>
          <p:nvPr/>
        </p:nvSpPr>
        <p:spPr>
          <a:xfrm>
            <a:off x="7971368" y="2186792"/>
            <a:ext cx="124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Step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B6D4EC-BE58-70AA-E837-212FD73BB642}"/>
              </a:ext>
            </a:extLst>
          </p:cNvPr>
          <p:cNvSpPr txBox="1"/>
          <p:nvPr/>
        </p:nvSpPr>
        <p:spPr>
          <a:xfrm>
            <a:off x="7971367" y="4661044"/>
            <a:ext cx="124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Step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E92FF9-C8CC-8433-C8E0-488FEA82F905}"/>
              </a:ext>
            </a:extLst>
          </p:cNvPr>
          <p:cNvSpPr txBox="1"/>
          <p:nvPr/>
        </p:nvSpPr>
        <p:spPr>
          <a:xfrm>
            <a:off x="10832123" y="2602652"/>
            <a:ext cx="111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805981-3409-DFE5-EB0E-F8372044B325}"/>
              </a:ext>
            </a:extLst>
          </p:cNvPr>
          <p:cNvSpPr txBox="1"/>
          <p:nvPr/>
        </p:nvSpPr>
        <p:spPr>
          <a:xfrm>
            <a:off x="10832123" y="2971984"/>
            <a:ext cx="111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DFCB0B-9267-67F4-14F0-7AABDB2C371B}"/>
              </a:ext>
            </a:extLst>
          </p:cNvPr>
          <p:cNvSpPr txBox="1"/>
          <p:nvPr/>
        </p:nvSpPr>
        <p:spPr>
          <a:xfrm>
            <a:off x="10832123" y="3766920"/>
            <a:ext cx="130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 Nb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72B421-EF6D-60A4-7D59-4F3A9BB05ED1}"/>
              </a:ext>
            </a:extLst>
          </p:cNvPr>
          <p:cNvSpPr txBox="1"/>
          <p:nvPr/>
        </p:nvSpPr>
        <p:spPr>
          <a:xfrm>
            <a:off x="10832123" y="506042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9AC736-D1C9-93BD-592C-08BFABA9AD4A}"/>
              </a:ext>
            </a:extLst>
          </p:cNvPr>
          <p:cNvSpPr txBox="1"/>
          <p:nvPr/>
        </p:nvSpPr>
        <p:spPr>
          <a:xfrm>
            <a:off x="10832123" y="5429758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EF7767-6865-3879-B7FC-9248AF3ECD44}"/>
              </a:ext>
            </a:extLst>
          </p:cNvPr>
          <p:cNvSpPr txBox="1"/>
          <p:nvPr/>
        </p:nvSpPr>
        <p:spPr>
          <a:xfrm>
            <a:off x="10832123" y="640403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</a:t>
            </a:r>
            <a:r>
              <a:rPr lang="en-US" dirty="0" err="1"/>
              <a:t>Nn</a:t>
            </a:r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C264539C-4E82-A87B-9097-2BCBE4BCA757}"/>
              </a:ext>
            </a:extLst>
          </p:cNvPr>
          <p:cNvSpPr/>
          <p:nvPr/>
        </p:nvSpPr>
        <p:spPr>
          <a:xfrm rot="18730279">
            <a:off x="1158529" y="2313388"/>
            <a:ext cx="916458" cy="1720701"/>
          </a:xfrm>
          <a:prstGeom prst="frame">
            <a:avLst>
              <a:gd name="adj1" fmla="val 5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10E804A7-9978-B033-A96D-7674B12B3B06}"/>
              </a:ext>
            </a:extLst>
          </p:cNvPr>
          <p:cNvSpPr/>
          <p:nvPr/>
        </p:nvSpPr>
        <p:spPr>
          <a:xfrm rot="18730279">
            <a:off x="2687407" y="2308776"/>
            <a:ext cx="916458" cy="1720701"/>
          </a:xfrm>
          <a:prstGeom prst="frame">
            <a:avLst>
              <a:gd name="adj1" fmla="val 5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AB6BAC11-A22A-1583-EEA8-3D908274B5A6}"/>
              </a:ext>
            </a:extLst>
          </p:cNvPr>
          <p:cNvSpPr/>
          <p:nvPr/>
        </p:nvSpPr>
        <p:spPr>
          <a:xfrm rot="18730279">
            <a:off x="4226535" y="2256758"/>
            <a:ext cx="916458" cy="1720701"/>
          </a:xfrm>
          <a:prstGeom prst="frame">
            <a:avLst>
              <a:gd name="adj1" fmla="val 5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91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 -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569F81-B14B-C802-1FFD-9DC4411A7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874" y="2503891"/>
            <a:ext cx="3201571" cy="2625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9B00A6-F705-8FE5-679F-217FC55C6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337" y="826320"/>
            <a:ext cx="3432577" cy="26258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BFD2FF-4389-D16B-6245-2CDA3E82F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467" y="3696836"/>
            <a:ext cx="3412447" cy="27051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B27B2B-3BF3-3D6E-0A76-5CD15CA9498B}"/>
              </a:ext>
            </a:extLst>
          </p:cNvPr>
          <p:cNvSpPr txBox="1"/>
          <p:nvPr/>
        </p:nvSpPr>
        <p:spPr>
          <a:xfrm>
            <a:off x="587767" y="2139267"/>
            <a:ext cx="383470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.node</a:t>
            </a:r>
          </a:p>
          <a:p>
            <a:r>
              <a:rPr lang="en-US" sz="1400" dirty="0"/>
              <a:t>I1	1	0	2</a:t>
            </a:r>
          </a:p>
          <a:p>
            <a:r>
              <a:rPr lang="en-US" sz="1400" dirty="0"/>
              <a:t>R1	1	0	1000</a:t>
            </a:r>
          </a:p>
          <a:p>
            <a:r>
              <a:rPr lang="en-US" sz="1400" dirty="0"/>
              <a:t>C1	1	0	0.00001</a:t>
            </a:r>
          </a:p>
          <a:p>
            <a:r>
              <a:rPr lang="en-US" sz="1400" dirty="0"/>
              <a:t>.branch</a:t>
            </a:r>
          </a:p>
          <a:p>
            <a:r>
              <a:rPr lang="en-US" sz="1400" dirty="0"/>
              <a:t>R2	1	2	1000</a:t>
            </a:r>
          </a:p>
          <a:p>
            <a:r>
              <a:rPr lang="en-US" sz="1400" dirty="0"/>
              <a:t>L1	2	3	1</a:t>
            </a:r>
          </a:p>
          <a:p>
            <a:r>
              <a:rPr lang="en-US" sz="1400" dirty="0"/>
              <a:t>.node</a:t>
            </a:r>
          </a:p>
          <a:p>
            <a:r>
              <a:rPr lang="en-US" sz="1400" dirty="0"/>
              <a:t>R3	3	0	1000</a:t>
            </a:r>
          </a:p>
          <a:p>
            <a:r>
              <a:rPr lang="en-US" sz="1400" dirty="0"/>
              <a:t>C2	3	0	0.0000001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95E92-8FFA-DB6B-0092-8B1B14713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403" y="4679618"/>
            <a:ext cx="4899598" cy="210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5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 Code Generation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1C4C9B-C442-59CF-3EB3-A7A4E8814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637" y="2190583"/>
            <a:ext cx="4312220" cy="46674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409EFD-FE69-A3D7-C3D3-23CC6B0FA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43" y="2394872"/>
            <a:ext cx="4582886" cy="3079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9B7E53-5D99-0500-665B-89B6AB2E6E65}"/>
              </a:ext>
            </a:extLst>
          </p:cNvPr>
          <p:cNvSpPr txBox="1"/>
          <p:nvPr/>
        </p:nvSpPr>
        <p:spPr>
          <a:xfrm>
            <a:off x="5405443" y="4138862"/>
            <a:ext cx="1838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Print statements to print to terminal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AB05CB-FEB1-589F-5DF5-3581F7A65B21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3465095" y="4369694"/>
            <a:ext cx="19403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63AF2F-FAD5-3A92-B5B7-0850868327C8}"/>
              </a:ext>
            </a:extLst>
          </p:cNvPr>
          <p:cNvSpPr txBox="1"/>
          <p:nvPr/>
        </p:nvSpPr>
        <p:spPr>
          <a:xfrm>
            <a:off x="1636294" y="6002053"/>
            <a:ext cx="1660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Using “real” datatype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E75FC9-5353-A283-2EA4-11B070B9B457}"/>
              </a:ext>
            </a:extLst>
          </p:cNvPr>
          <p:cNvCxnSpPr>
            <a:cxnSpLocks/>
          </p:cNvCxnSpPr>
          <p:nvPr/>
        </p:nvCxnSpPr>
        <p:spPr>
          <a:xfrm flipH="1" flipV="1">
            <a:off x="1847412" y="5109235"/>
            <a:ext cx="462651" cy="819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62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 Code Structure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49E42E1-4E47-0356-DE1A-CB3BDC2FE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78" y="2334260"/>
            <a:ext cx="3175000" cy="3975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DBFA96-C9A3-7F2D-8B12-E4B78DE26718}"/>
              </a:ext>
            </a:extLst>
          </p:cNvPr>
          <p:cNvSpPr txBox="1"/>
          <p:nvPr/>
        </p:nvSpPr>
        <p:spPr>
          <a:xfrm>
            <a:off x="5615940" y="2495832"/>
            <a:ext cx="317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 State: Initializes variables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47180E-62BE-178C-E93E-92274446C6D0}"/>
              </a:ext>
            </a:extLst>
          </p:cNvPr>
          <p:cNvSpPr txBox="1"/>
          <p:nvPr/>
        </p:nvSpPr>
        <p:spPr>
          <a:xfrm>
            <a:off x="5615940" y="3139678"/>
            <a:ext cx="453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Loop State: Runs the outer for-loop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DBF40C-32D0-9EA8-398C-8012719FFE84}"/>
              </a:ext>
            </a:extLst>
          </p:cNvPr>
          <p:cNvSpPr txBox="1"/>
          <p:nvPr/>
        </p:nvSpPr>
        <p:spPr>
          <a:xfrm>
            <a:off x="5615939" y="3783524"/>
            <a:ext cx="497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Voltage State: Reads in the C, I, G values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F653B1-7B71-158B-39A9-AA728801D632}"/>
              </a:ext>
            </a:extLst>
          </p:cNvPr>
          <p:cNvSpPr txBox="1"/>
          <p:nvPr/>
        </p:nvSpPr>
        <p:spPr>
          <a:xfrm>
            <a:off x="5615939" y="4401820"/>
            <a:ext cx="542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Voltage State: Performs voltage loop computation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696BB2-EC1F-87BC-6C2C-8CCD5EC90678}"/>
              </a:ext>
            </a:extLst>
          </p:cNvPr>
          <p:cNvSpPr txBox="1"/>
          <p:nvPr/>
        </p:nvSpPr>
        <p:spPr>
          <a:xfrm>
            <a:off x="5613551" y="5058785"/>
            <a:ext cx="4943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Current State: Reads in the L, V, R values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98ED57-5F8C-6166-4574-6E1CC4244EF9}"/>
              </a:ext>
            </a:extLst>
          </p:cNvPr>
          <p:cNvSpPr txBox="1"/>
          <p:nvPr/>
        </p:nvSpPr>
        <p:spPr>
          <a:xfrm>
            <a:off x="5613551" y="5677081"/>
            <a:ext cx="538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State: Performs current loop computation</a:t>
            </a:r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11B29A61-178B-B05B-ADEB-9263D4AA4085}"/>
              </a:ext>
            </a:extLst>
          </p:cNvPr>
          <p:cNvSpPr/>
          <p:nvPr/>
        </p:nvSpPr>
        <p:spPr>
          <a:xfrm>
            <a:off x="2537460" y="3772094"/>
            <a:ext cx="205740" cy="802962"/>
          </a:xfrm>
          <a:prstGeom prst="righ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B087D7B5-90ED-F867-5D06-8F9E30AAC090}"/>
              </a:ext>
            </a:extLst>
          </p:cNvPr>
          <p:cNvSpPr/>
          <p:nvPr/>
        </p:nvSpPr>
        <p:spPr>
          <a:xfrm>
            <a:off x="2537460" y="5112363"/>
            <a:ext cx="205740" cy="802962"/>
          </a:xfrm>
          <a:prstGeom prst="righ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A9B7525E-415F-F772-8955-F8052F1D2943}"/>
              </a:ext>
            </a:extLst>
          </p:cNvPr>
          <p:cNvSpPr/>
          <p:nvPr/>
        </p:nvSpPr>
        <p:spPr>
          <a:xfrm>
            <a:off x="3640808" y="3555279"/>
            <a:ext cx="205740" cy="2360046"/>
          </a:xfrm>
          <a:prstGeom prst="righ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22C2AE-4B6B-D4AD-6CB3-98BAC96E7307}"/>
              </a:ext>
            </a:extLst>
          </p:cNvPr>
          <p:cNvSpPr txBox="1"/>
          <p:nvPr/>
        </p:nvSpPr>
        <p:spPr>
          <a:xfrm>
            <a:off x="2788073" y="3894629"/>
            <a:ext cx="852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loop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B59BDF-1675-77AD-A423-2A25FCD52B51}"/>
              </a:ext>
            </a:extLst>
          </p:cNvPr>
          <p:cNvSpPr txBox="1"/>
          <p:nvPr/>
        </p:nvSpPr>
        <p:spPr>
          <a:xfrm>
            <a:off x="2788073" y="5190678"/>
            <a:ext cx="964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Branch loop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FB56A7-4AAA-0E64-383D-1202BB581847}"/>
              </a:ext>
            </a:extLst>
          </p:cNvPr>
          <p:cNvSpPr txBox="1"/>
          <p:nvPr/>
        </p:nvSpPr>
        <p:spPr>
          <a:xfrm>
            <a:off x="3900994" y="4436556"/>
            <a:ext cx="798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loop</a:t>
            </a:r>
          </a:p>
        </p:txBody>
      </p:sp>
    </p:spTree>
    <p:extLst>
      <p:ext uri="{BB962C8B-B14F-4D97-AF65-F5344CB8AC3E}">
        <p14:creationId xmlns:p14="http://schemas.microsoft.com/office/powerpoint/2010/main" val="3512280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338F0-CC18-8010-8DA4-D0B8AFC0B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138009"/>
            <a:ext cx="7772400" cy="25819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13C78D-9CF7-5937-473F-5AC5008D5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4844323"/>
            <a:ext cx="4586110" cy="1870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407DD8-4D2F-16C7-A08A-A18AB18AC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399" y="4788052"/>
            <a:ext cx="2712154" cy="198299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F5120F-4293-110C-1D29-8DE65EADF17D}"/>
              </a:ext>
            </a:extLst>
          </p:cNvPr>
          <p:cNvCxnSpPr>
            <a:cxnSpLocks/>
          </p:cNvCxnSpPr>
          <p:nvPr/>
        </p:nvCxnSpPr>
        <p:spPr>
          <a:xfrm flipH="1">
            <a:off x="7676312" y="5697894"/>
            <a:ext cx="988717" cy="71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7C6172E-E879-0265-A9D8-5F5220E8F40D}"/>
              </a:ext>
            </a:extLst>
          </p:cNvPr>
          <p:cNvSpPr txBox="1"/>
          <p:nvPr/>
        </p:nvSpPr>
        <p:spPr>
          <a:xfrm>
            <a:off x="8609045" y="5318449"/>
            <a:ext cx="2419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Algorithm done time (in ns)</a:t>
            </a:r>
          </a:p>
        </p:txBody>
      </p:sp>
    </p:spTree>
    <p:extLst>
      <p:ext uri="{BB962C8B-B14F-4D97-AF65-F5344CB8AC3E}">
        <p14:creationId xmlns:p14="http://schemas.microsoft.com/office/powerpoint/2010/main" val="3005269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 Python vs. LIM SV vs. MNA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594DADA0-0715-C4E1-86A9-EA5E15B25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73150"/>
              </p:ext>
            </p:extLst>
          </p:nvPr>
        </p:nvGraphicFramePr>
        <p:xfrm>
          <a:off x="445136" y="1659989"/>
          <a:ext cx="5776721" cy="4968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85606">
                  <a:extLst>
                    <a:ext uri="{9D8B030D-6E8A-4147-A177-3AD203B41FA5}">
                      <a16:colId xmlns:a16="http://schemas.microsoft.com/office/drawing/2014/main" val="305159656"/>
                    </a:ext>
                  </a:extLst>
                </a:gridCol>
                <a:gridCol w="1140006">
                  <a:extLst>
                    <a:ext uri="{9D8B030D-6E8A-4147-A177-3AD203B41FA5}">
                      <a16:colId xmlns:a16="http://schemas.microsoft.com/office/drawing/2014/main" val="773715166"/>
                    </a:ext>
                  </a:extLst>
                </a:gridCol>
                <a:gridCol w="1140006">
                  <a:extLst>
                    <a:ext uri="{9D8B030D-6E8A-4147-A177-3AD203B41FA5}">
                      <a16:colId xmlns:a16="http://schemas.microsoft.com/office/drawing/2014/main" val="4066692876"/>
                    </a:ext>
                  </a:extLst>
                </a:gridCol>
                <a:gridCol w="1005278">
                  <a:extLst>
                    <a:ext uri="{9D8B030D-6E8A-4147-A177-3AD203B41FA5}">
                      <a16:colId xmlns:a16="http://schemas.microsoft.com/office/drawing/2014/main" val="24275476"/>
                    </a:ext>
                  </a:extLst>
                </a:gridCol>
                <a:gridCol w="1305825">
                  <a:extLst>
                    <a:ext uri="{9D8B030D-6E8A-4147-A177-3AD203B41FA5}">
                      <a16:colId xmlns:a16="http://schemas.microsoft.com/office/drawing/2014/main" val="1308641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SystemVerilog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 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MNA Factored 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MNA </a:t>
                      </a:r>
                      <a:r>
                        <a:rPr lang="en-US" dirty="0" err="1"/>
                        <a:t>Nonfactored</a:t>
                      </a:r>
                      <a:r>
                        <a:rPr lang="en-US" dirty="0"/>
                        <a:t> (sec)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35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0.000090150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0.0004999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0.002651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0.002669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8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0.000450150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0.002037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0.003978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0.004833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12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0.000900150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0.004136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0.007873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0.01104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791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0.004500150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0.02173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0.03072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0.04617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4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0.009000150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0.03926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0.05967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0.08752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54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0.045000150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0.4310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50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0.090000150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0.3854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0.8413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990650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FB9EE9E-BD28-5DD0-E38E-10273BC7CE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511601"/>
              </p:ext>
            </p:extLst>
          </p:nvPr>
        </p:nvGraphicFramePr>
        <p:xfrm>
          <a:off x="6400799" y="2286000"/>
          <a:ext cx="5250815" cy="402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462776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E72999"/>
      </a:accent1>
      <a:accent2>
        <a:srgbClr val="D417D5"/>
      </a:accent2>
      <a:accent3>
        <a:srgbClr val="9729E7"/>
      </a:accent3>
      <a:accent4>
        <a:srgbClr val="492DD9"/>
      </a:accent4>
      <a:accent5>
        <a:srgbClr val="2959E7"/>
      </a:accent5>
      <a:accent6>
        <a:srgbClr val="1797D5"/>
      </a:accent6>
      <a:hlink>
        <a:srgbClr val="3F4A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5458</TotalTime>
  <Words>311</Words>
  <Application>Microsoft Macintosh PowerPoint</Application>
  <PresentationFormat>Widescreen</PresentationFormat>
  <Paragraphs>109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AccentBoxVTI</vt:lpstr>
      <vt:lpstr>SV Code Generation for Synthesizing iSpice in Silicon</vt:lpstr>
      <vt:lpstr>Term Concepts</vt:lpstr>
      <vt:lpstr>LIM - Concept</vt:lpstr>
      <vt:lpstr>LIM - Example</vt:lpstr>
      <vt:lpstr>SV Code Generation</vt:lpstr>
      <vt:lpstr>SV Code Structure</vt:lpstr>
      <vt:lpstr>Running Simulation</vt:lpstr>
      <vt:lpstr>LIM Python vs. LIM SV vs. MNA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 Netlist Parser and Linear Circuit Simulator</dc:title>
  <dc:creator>Matt Guo</dc:creator>
  <cp:lastModifiedBy>Matt Guo</cp:lastModifiedBy>
  <cp:revision>75</cp:revision>
  <dcterms:created xsi:type="dcterms:W3CDTF">2023-04-19T00:12:42Z</dcterms:created>
  <dcterms:modified xsi:type="dcterms:W3CDTF">2023-06-01T16:53:43Z</dcterms:modified>
</cp:coreProperties>
</file>