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65" r:id="rId3"/>
    <p:sldId id="266" r:id="rId4"/>
    <p:sldId id="27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9"/>
  </p:normalViewPr>
  <p:slideViewPr>
    <p:cSldViewPr snapToGrid="0">
      <p:cViewPr varScale="1">
        <p:scale>
          <a:sx n="91" d="100"/>
          <a:sy n="91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LIM vs. MNA 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cat>
          <c:val>
            <c:numRef>
              <c:f>Sheet1!$B$2:$H$2</c:f>
              <c:numCache>
                <c:formatCode>General</c:formatCode>
                <c:ptCount val="7"/>
                <c:pt idx="0">
                  <c:v>4.9989999999999995E-4</c:v>
                </c:pt>
                <c:pt idx="1">
                  <c:v>2.0370000000000002E-3</c:v>
                </c:pt>
                <c:pt idx="2">
                  <c:v>4.1359999999999999E-3</c:v>
                </c:pt>
                <c:pt idx="3">
                  <c:v>2.1729999999999999E-2</c:v>
                </c:pt>
                <c:pt idx="4">
                  <c:v>3.9260000000000003E-2</c:v>
                </c:pt>
                <c:pt idx="5">
                  <c:v>0.19359999999999999</c:v>
                </c:pt>
                <c:pt idx="6">
                  <c:v>0.38540000000000002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6-E142-92DA-2F3D4F4FA77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6.6779999999999999E-3</c:v>
                </c:pt>
                <c:pt idx="1">
                  <c:v>3.0329999999999999E-2</c:v>
                </c:pt>
                <c:pt idx="2">
                  <c:v>4.8860000000000001E-2</c:v>
                </c:pt>
                <c:pt idx="3">
                  <c:v>0.25380000000000003</c:v>
                </c:pt>
                <c:pt idx="4">
                  <c:v>0.60540000000000005</c:v>
                </c:pt>
                <c:pt idx="5">
                  <c:v>2.7342</c:v>
                </c:pt>
                <c:pt idx="6">
                  <c:v>5.1824000000000003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6-E142-92DA-2F3D4F4FA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1387200"/>
        <c:axId val="1956194368"/>
      </c:lineChart>
      <c:catAx>
        <c:axId val="1891387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Loops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194368"/>
        <c:crosses val="autoZero"/>
        <c:auto val="1"/>
        <c:lblAlgn val="ctr"/>
        <c:lblOffset val="100"/>
        <c:noMultiLvlLbl val="0"/>
      </c:catAx>
      <c:valAx>
        <c:axId val="195619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3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76949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Implementation of LIM for Fast Time-Domain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Inductors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4F139-7AA3-F422-5411-A386B47DBF3D}"/>
              </a:ext>
            </a:extLst>
          </p:cNvPr>
          <p:cNvSpPr txBox="1"/>
          <p:nvPr/>
        </p:nvSpPr>
        <p:spPr>
          <a:xfrm rot="16200000">
            <a:off x="6040311" y="4092332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28506-01ED-3854-779E-6DC32F993FD1}"/>
              </a:ext>
            </a:extLst>
          </p:cNvPr>
          <p:cNvSpPr txBox="1"/>
          <p:nvPr/>
        </p:nvSpPr>
        <p:spPr>
          <a:xfrm>
            <a:off x="7818120" y="2286000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Inductor Current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804FA-8196-3CA8-0C50-BB471B30FF18}"/>
              </a:ext>
            </a:extLst>
          </p:cNvPr>
          <p:cNvSpPr txBox="1"/>
          <p:nvPr/>
        </p:nvSpPr>
        <p:spPr>
          <a:xfrm>
            <a:off x="960120" y="2400300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V1    1    0    PWL    0   3000   2   1   (0 0 0 1 1)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L1	2	0	0.0001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93D42-D1ED-9483-4E56-166C26DDF358}"/>
              </a:ext>
            </a:extLst>
          </p:cNvPr>
          <p:cNvSpPr txBox="1"/>
          <p:nvPr/>
        </p:nvSpPr>
        <p:spPr>
          <a:xfrm>
            <a:off x="857250" y="3534371"/>
            <a:ext cx="289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    - Initial Condition = 0</a:t>
            </a:r>
          </a:p>
          <a:p>
            <a:r>
              <a:rPr lang="en-US" dirty="0"/>
              <a:t>    - Time Duration: 1</a:t>
            </a:r>
          </a:p>
          <a:p>
            <a:r>
              <a:rPr lang="en-US" dirty="0"/>
              <a:t>    - Time Resolution: 3000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45C9C-26FF-D597-06DD-CA8EDFDE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94" y="5037774"/>
            <a:ext cx="2768600" cy="165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9D973D-BBF9-A147-7288-853329E47F50}"/>
              </a:ext>
            </a:extLst>
          </p:cNvPr>
          <p:cNvSpPr txBox="1"/>
          <p:nvPr/>
        </p:nvSpPr>
        <p:spPr>
          <a:xfrm>
            <a:off x="1115568" y="56653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BBCFB-BD2B-763D-B3DE-8492D6F8CDBA}"/>
              </a:ext>
            </a:extLst>
          </p:cNvPr>
          <p:cNvSpPr txBox="1"/>
          <p:nvPr/>
        </p:nvSpPr>
        <p:spPr>
          <a:xfrm>
            <a:off x="2704325" y="4853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0C79C-B557-769D-093B-675C02F6DF31}"/>
              </a:ext>
            </a:extLst>
          </p:cNvPr>
          <p:cNvSpPr txBox="1"/>
          <p:nvPr/>
        </p:nvSpPr>
        <p:spPr>
          <a:xfrm>
            <a:off x="3703320" y="559077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100uH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D0938-824F-0F1B-8C2E-7FEFE64F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66" y="2647287"/>
            <a:ext cx="4269466" cy="3228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C65FC-284E-8CF1-4B71-3504B3EBAD85}"/>
              </a:ext>
            </a:extLst>
          </p:cNvPr>
          <p:cNvSpPr txBox="1"/>
          <p:nvPr/>
        </p:nvSpPr>
        <p:spPr>
          <a:xfrm>
            <a:off x="5514536" y="6042443"/>
            <a:ext cx="613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issue: Did not use previous values when calculating current value</a:t>
            </a:r>
          </a:p>
        </p:txBody>
      </p:sp>
    </p:spTree>
    <p:extLst>
      <p:ext uri="{BB962C8B-B14F-4D97-AF65-F5344CB8AC3E}">
        <p14:creationId xmlns:p14="http://schemas.microsoft.com/office/powerpoint/2010/main" val="313457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Concept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951466-36EF-D772-23EC-1149F622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69" y="2602781"/>
            <a:ext cx="4659884" cy="14835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2AD11C-14C9-DA1D-1F88-DAE7AEC9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1" y="4582954"/>
            <a:ext cx="4606703" cy="8097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7B3BF3-2F7D-76ED-6FDC-BC9EFB1E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833" y="5476594"/>
            <a:ext cx="3096791" cy="11121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3072F7-FB12-D82E-7959-902A1A86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20" y="5722779"/>
            <a:ext cx="1216613" cy="559642"/>
          </a:xfrm>
          <a:prstGeom prst="rect">
            <a:avLst/>
          </a:prstGeom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730CC76-E501-92B8-40E2-D1EFE3F77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44312"/>
              </p:ext>
            </p:extLst>
          </p:nvPr>
        </p:nvGraphicFramePr>
        <p:xfrm>
          <a:off x="6471137" y="2602652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2A9F548-4AD8-D65F-C44E-F2B5E24AFDAB}"/>
              </a:ext>
            </a:extLst>
          </p:cNvPr>
          <p:cNvSpPr txBox="1"/>
          <p:nvPr/>
        </p:nvSpPr>
        <p:spPr>
          <a:xfrm>
            <a:off x="5641826" y="2171311"/>
            <a:ext cx="19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Currents: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7974C-B3AD-900B-9272-82CBE7E3A1D1}"/>
              </a:ext>
            </a:extLst>
          </p:cNvPr>
          <p:cNvSpPr txBox="1"/>
          <p:nvPr/>
        </p:nvSpPr>
        <p:spPr>
          <a:xfrm>
            <a:off x="5641826" y="4679493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Voltages: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4C8484-54F1-3635-6159-A5C96ACB7F62}"/>
              </a:ext>
            </a:extLst>
          </p:cNvPr>
          <p:cNvSpPr txBox="1"/>
          <p:nvPr/>
        </p:nvSpPr>
        <p:spPr>
          <a:xfrm>
            <a:off x="8385264" y="3307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3" name="Table 28">
            <a:extLst>
              <a:ext uri="{FF2B5EF4-FFF2-40B4-BE49-F238E27FC236}">
                <a16:creationId xmlns:a16="http://schemas.microsoft.com/office/drawing/2014/main" id="{0C558E78-EEFF-6E40-12FF-99B7B8C3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89436"/>
              </p:ext>
            </p:extLst>
          </p:nvPr>
        </p:nvGraphicFramePr>
        <p:xfrm>
          <a:off x="6471137" y="3802908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graphicFrame>
        <p:nvGraphicFramePr>
          <p:cNvPr id="34" name="Table 28">
            <a:extLst>
              <a:ext uri="{FF2B5EF4-FFF2-40B4-BE49-F238E27FC236}">
                <a16:creationId xmlns:a16="http://schemas.microsoft.com/office/drawing/2014/main" id="{02DDD11A-787E-F04D-C7E1-6C27535B0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96685"/>
              </p:ext>
            </p:extLst>
          </p:nvPr>
        </p:nvGraphicFramePr>
        <p:xfrm>
          <a:off x="6471137" y="5048825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A765B4D-10D5-3381-AD03-05D3C98AE29F}"/>
              </a:ext>
            </a:extLst>
          </p:cNvPr>
          <p:cNvSpPr txBox="1"/>
          <p:nvPr/>
        </p:nvSpPr>
        <p:spPr>
          <a:xfrm>
            <a:off x="8385264" y="5903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6" name="Table 28">
            <a:extLst>
              <a:ext uri="{FF2B5EF4-FFF2-40B4-BE49-F238E27FC236}">
                <a16:creationId xmlns:a16="http://schemas.microsoft.com/office/drawing/2014/main" id="{914B302B-616A-5D4E-6E1B-60A1B0B1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33695"/>
              </p:ext>
            </p:extLst>
          </p:nvPr>
        </p:nvGraphicFramePr>
        <p:xfrm>
          <a:off x="6471137" y="6462467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58F679B-8F11-DD1D-61B8-8CC930F89F69}"/>
              </a:ext>
            </a:extLst>
          </p:cNvPr>
          <p:cNvSpPr txBox="1"/>
          <p:nvPr/>
        </p:nvSpPr>
        <p:spPr>
          <a:xfrm>
            <a:off x="7971368" y="2186792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6D4EC-BE58-70AA-E837-212FD73BB642}"/>
              </a:ext>
            </a:extLst>
          </p:cNvPr>
          <p:cNvSpPr txBox="1"/>
          <p:nvPr/>
        </p:nvSpPr>
        <p:spPr>
          <a:xfrm>
            <a:off x="7971367" y="466104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92FF9-C8CC-8433-C8E0-488FEA82F905}"/>
              </a:ext>
            </a:extLst>
          </p:cNvPr>
          <p:cNvSpPr txBox="1"/>
          <p:nvPr/>
        </p:nvSpPr>
        <p:spPr>
          <a:xfrm>
            <a:off x="10832123" y="2602652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05981-3409-DFE5-EB0E-F8372044B325}"/>
              </a:ext>
            </a:extLst>
          </p:cNvPr>
          <p:cNvSpPr txBox="1"/>
          <p:nvPr/>
        </p:nvSpPr>
        <p:spPr>
          <a:xfrm>
            <a:off x="10832123" y="2971984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FCB0B-9267-67F4-14F0-7AABDB2C371B}"/>
              </a:ext>
            </a:extLst>
          </p:cNvPr>
          <p:cNvSpPr txBox="1"/>
          <p:nvPr/>
        </p:nvSpPr>
        <p:spPr>
          <a:xfrm>
            <a:off x="10832123" y="3766920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Nb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2B421-EF6D-60A4-7D59-4F3A9BB05ED1}"/>
              </a:ext>
            </a:extLst>
          </p:cNvPr>
          <p:cNvSpPr txBox="1"/>
          <p:nvPr/>
        </p:nvSpPr>
        <p:spPr>
          <a:xfrm>
            <a:off x="10832123" y="50604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AC736-D1C9-93BD-592C-08BFABA9AD4A}"/>
              </a:ext>
            </a:extLst>
          </p:cNvPr>
          <p:cNvSpPr txBox="1"/>
          <p:nvPr/>
        </p:nvSpPr>
        <p:spPr>
          <a:xfrm>
            <a:off x="10832123" y="542975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EF7767-6865-3879-B7FC-9248AF3ECD44}"/>
              </a:ext>
            </a:extLst>
          </p:cNvPr>
          <p:cNvSpPr txBox="1"/>
          <p:nvPr/>
        </p:nvSpPr>
        <p:spPr>
          <a:xfrm>
            <a:off x="10832123" y="640403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DE596-D5AA-36BC-0D14-F0FE888B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39" y="4171915"/>
            <a:ext cx="7772400" cy="2228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3C5EE6-1A92-4514-D141-7E0F9135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17" y="5571859"/>
            <a:ext cx="765950" cy="828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8F83AD-2F78-6A2E-EECB-8B83E34D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825" y="4514635"/>
            <a:ext cx="705533" cy="10299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4CE6D2-6C7D-BAB9-9082-E325BF314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90" y="3949308"/>
            <a:ext cx="679072" cy="29086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B62826-E8C0-8C6F-2CFB-AC3C73276191}"/>
              </a:ext>
            </a:extLst>
          </p:cNvPr>
          <p:cNvSpPr txBox="1"/>
          <p:nvPr/>
        </p:nvSpPr>
        <p:spPr>
          <a:xfrm rot="16200000">
            <a:off x="267286" y="495182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C9F08-315E-D092-2DBB-EB3EBD9D7226}"/>
              </a:ext>
            </a:extLst>
          </p:cNvPr>
          <p:cNvSpPr txBox="1"/>
          <p:nvPr/>
        </p:nvSpPr>
        <p:spPr>
          <a:xfrm rot="16200000">
            <a:off x="412871" y="2543013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37952E-F4AC-ED3F-A04C-B9FB42F1A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539" y="2026060"/>
            <a:ext cx="2237869" cy="1923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6489B7-1097-5B1A-09DE-345880EEB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746" y="2593984"/>
            <a:ext cx="2857500" cy="787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D194D9-4E35-DF94-3605-F29DA2E76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777" y="2073284"/>
            <a:ext cx="3403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9F81-B14B-C802-1FFD-9DC4411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74" y="2503891"/>
            <a:ext cx="3201571" cy="262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00A6-F705-8FE5-679F-217FC55C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37" y="826320"/>
            <a:ext cx="3432577" cy="2625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FD2FF-4389-D16B-6245-2CDA3E82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67" y="3696836"/>
            <a:ext cx="3412447" cy="2705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27B2B-3BF3-3D6E-0A76-5CD15CA9498B}"/>
              </a:ext>
            </a:extLst>
          </p:cNvPr>
          <p:cNvSpPr txBox="1"/>
          <p:nvPr/>
        </p:nvSpPr>
        <p:spPr>
          <a:xfrm>
            <a:off x="587767" y="2139267"/>
            <a:ext cx="38347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1000</a:t>
            </a:r>
          </a:p>
          <a:p>
            <a:r>
              <a:rPr lang="en-US" sz="1400" dirty="0"/>
              <a:t>L1	2	3	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95E92-8FFA-DB6B-0092-8B1B1471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03" y="4679618"/>
            <a:ext cx="4899598" cy="2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– Instability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BBFB3-E13C-B6A1-C87E-A951E2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01" y="2728308"/>
            <a:ext cx="3490644" cy="2673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8B5BF-97FE-1105-5270-14BCEE36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821" y="1496496"/>
            <a:ext cx="3490645" cy="2733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EF624-6317-6E30-98AA-F15D4818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946" y="4229572"/>
            <a:ext cx="3383520" cy="2624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F1C8B-8A68-D1C9-91AB-C429C467AE8D}"/>
              </a:ext>
            </a:extLst>
          </p:cNvPr>
          <p:cNvSpPr txBox="1"/>
          <p:nvPr/>
        </p:nvSpPr>
        <p:spPr>
          <a:xfrm>
            <a:off x="587767" y="2139267"/>
            <a:ext cx="38347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</a:t>
            </a:r>
          </a:p>
          <a:p>
            <a:r>
              <a:rPr lang="en-US" sz="1400" dirty="0"/>
              <a:t>L1	2	3	0.1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  <a:p>
            <a:r>
              <a:rPr lang="en-US" sz="1400" dirty="0"/>
              <a:t>I2	3	0	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AD5783-8AE6-F357-66D2-9866CF776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37" y="4601480"/>
            <a:ext cx="4471963" cy="21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4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vs. MNA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94DADA0-0715-C4E1-86A9-EA5E15B2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92093"/>
              </p:ext>
            </p:extLst>
          </p:nvPr>
        </p:nvGraphicFramePr>
        <p:xfrm>
          <a:off x="1115568" y="2891366"/>
          <a:ext cx="4382261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177">
                  <a:extLst>
                    <a:ext uri="{9D8B030D-6E8A-4147-A177-3AD203B41FA5}">
                      <a16:colId xmlns:a16="http://schemas.microsoft.com/office/drawing/2014/main" val="305159656"/>
                    </a:ext>
                  </a:extLst>
                </a:gridCol>
                <a:gridCol w="1325798">
                  <a:extLst>
                    <a:ext uri="{9D8B030D-6E8A-4147-A177-3AD203B41FA5}">
                      <a16:colId xmlns:a16="http://schemas.microsoft.com/office/drawing/2014/main" val="4066692876"/>
                    </a:ext>
                  </a:extLst>
                </a:gridCol>
                <a:gridCol w="1297286">
                  <a:extLst>
                    <a:ext uri="{9D8B030D-6E8A-4147-A177-3AD203B41FA5}">
                      <a16:colId xmlns:a16="http://schemas.microsoft.com/office/drawing/2014/main" val="2427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0.0004999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2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4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4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9065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1B3342F-662F-5049-4A5B-6592FA978A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72003"/>
              </p:ext>
            </p:extLst>
          </p:nvPr>
        </p:nvGraphicFramePr>
        <p:xfrm>
          <a:off x="5917946" y="2573612"/>
          <a:ext cx="5365750" cy="349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6277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</TotalTime>
  <Words>285</Words>
  <Application>Microsoft Macintosh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Open Sans</vt:lpstr>
      <vt:lpstr>AccentBoxVTI</vt:lpstr>
      <vt:lpstr>Implementation of LIM for Fast Time-Domain Simulations</vt:lpstr>
      <vt:lpstr>Aside: Inductors - Example</vt:lpstr>
      <vt:lpstr>LIM - Concept</vt:lpstr>
      <vt:lpstr>LIM - Implementation</vt:lpstr>
      <vt:lpstr>LIM - Example</vt:lpstr>
      <vt:lpstr>LIM – Instability Example</vt:lpstr>
      <vt:lpstr>LIM vs. MNA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48</cp:revision>
  <dcterms:created xsi:type="dcterms:W3CDTF">2023-04-19T00:12:42Z</dcterms:created>
  <dcterms:modified xsi:type="dcterms:W3CDTF">2023-05-17T03:46:39Z</dcterms:modified>
</cp:coreProperties>
</file>