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29"/>
  </p:normalViewPr>
  <p:slideViewPr>
    <p:cSldViewPr snapToGrid="0">
      <p:cViewPr varScale="1">
        <p:scale>
          <a:sx n="91" d="100"/>
          <a:sy n="91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LIM vs. MNA Execution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LIM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Sheet1!$B$1:$H$1</c:f>
              <c:numCache>
                <c:formatCode>General</c:formatCod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cat>
          <c:val>
            <c:numRef>
              <c:f>Sheet1!$B$2:$H$2</c:f>
              <c:numCache>
                <c:formatCode>General</c:formatCode>
                <c:ptCount val="7"/>
                <c:pt idx="0">
                  <c:v>4.9989999999999995E-4</c:v>
                </c:pt>
                <c:pt idx="1">
                  <c:v>2.0370000000000002E-3</c:v>
                </c:pt>
                <c:pt idx="2">
                  <c:v>4.1359999999999999E-3</c:v>
                </c:pt>
                <c:pt idx="3">
                  <c:v>2.1729999999999999E-2</c:v>
                </c:pt>
                <c:pt idx="4">
                  <c:v>3.9260000000000003E-2</c:v>
                </c:pt>
                <c:pt idx="5">
                  <c:v>0.19359999999999999</c:v>
                </c:pt>
                <c:pt idx="6">
                  <c:v>0.38540000000000002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96-E142-92DA-2F3D4F4FA77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Sheet1!$B$1:$H$1</c:f>
              <c:numCache>
                <c:formatCode>General</c:formatCod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cat>
          <c:val>
            <c:numRef>
              <c:f>Sheet1!$B$3:$H$3</c:f>
              <c:numCache>
                <c:formatCode>General</c:formatCode>
                <c:ptCount val="7"/>
                <c:pt idx="0">
                  <c:v>6.6779999999999999E-3</c:v>
                </c:pt>
                <c:pt idx="1">
                  <c:v>3.0329999999999999E-2</c:v>
                </c:pt>
                <c:pt idx="2">
                  <c:v>4.8860000000000001E-2</c:v>
                </c:pt>
                <c:pt idx="3">
                  <c:v>0.25380000000000003</c:v>
                </c:pt>
                <c:pt idx="4">
                  <c:v>0.60540000000000005</c:v>
                </c:pt>
                <c:pt idx="5">
                  <c:v>2.7342</c:v>
                </c:pt>
                <c:pt idx="6">
                  <c:v>5.1824000000000003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96-E142-92DA-2F3D4F4FA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1387200"/>
        <c:axId val="1956194368"/>
      </c:lineChart>
      <c:catAx>
        <c:axId val="1891387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Loops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6194368"/>
        <c:crosses val="autoZero"/>
        <c:auto val="1"/>
        <c:lblAlgn val="ctr"/>
        <c:lblOffset val="100"/>
        <c:noMultiLvlLbl val="0"/>
      </c:catAx>
      <c:valAx>
        <c:axId val="195619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1387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7D2AE-6F0F-1942-B8BE-938C97736A66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F77C5-E7B6-7B4F-A177-629EA050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19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1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3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2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7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1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Electronic circuit board">
            <a:extLst>
              <a:ext uri="{FF2B5EF4-FFF2-40B4-BE49-F238E27FC236}">
                <a16:creationId xmlns:a16="http://schemas.microsoft.com/office/drawing/2014/main" id="{AA391DDE-B5E7-04B5-416C-33803318F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2" r="1961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DC7A4-C701-4B55-79C4-8F74ACDE6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676949" cy="3204134"/>
          </a:xfrm>
        </p:spPr>
        <p:txBody>
          <a:bodyPr anchor="b">
            <a:normAutofit/>
          </a:bodyPr>
          <a:lstStyle/>
          <a:p>
            <a:r>
              <a:rPr lang="en-US" sz="4400" dirty="0"/>
              <a:t>Implementation of LIM for Fast Time-Domain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9C863-01EE-E75A-01CD-B5510BF81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Matt Guo</a:t>
            </a:r>
          </a:p>
          <a:p>
            <a:pPr>
              <a:lnSpc>
                <a:spcPct val="100000"/>
              </a:lnSpc>
            </a:pPr>
            <a:r>
              <a:rPr lang="en-US" sz="1700"/>
              <a:t>EE537</a:t>
            </a:r>
          </a:p>
          <a:p>
            <a:pPr>
              <a:lnSpc>
                <a:spcPct val="100000"/>
              </a:lnSpc>
            </a:pPr>
            <a:r>
              <a:rPr lang="en-US" sz="1700"/>
              <a:t>Spring 2023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16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Inductors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4F139-7AA3-F422-5411-A386B47DBF3D}"/>
              </a:ext>
            </a:extLst>
          </p:cNvPr>
          <p:cNvSpPr txBox="1"/>
          <p:nvPr/>
        </p:nvSpPr>
        <p:spPr>
          <a:xfrm rot="16200000">
            <a:off x="6040311" y="4092332"/>
            <a:ext cx="100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28506-01ED-3854-779E-6DC32F993FD1}"/>
              </a:ext>
            </a:extLst>
          </p:cNvPr>
          <p:cNvSpPr txBox="1"/>
          <p:nvPr/>
        </p:nvSpPr>
        <p:spPr>
          <a:xfrm>
            <a:off x="7818120" y="2286000"/>
            <a:ext cx="198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Inductor Current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804FA-8196-3CA8-0C50-BB471B30FF18}"/>
              </a:ext>
            </a:extLst>
          </p:cNvPr>
          <p:cNvSpPr txBox="1"/>
          <p:nvPr/>
        </p:nvSpPr>
        <p:spPr>
          <a:xfrm>
            <a:off x="960120" y="2400300"/>
            <a:ext cx="3687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V1    1    0    PWL    0   3000   2   1   (0 0 0 1 1)</a:t>
            </a:r>
          </a:p>
          <a:p>
            <a:r>
              <a:rPr lang="en-US" dirty="0"/>
              <a:t>R1	1	2	1000</a:t>
            </a:r>
            <a:br>
              <a:rPr lang="en-US" dirty="0"/>
            </a:br>
            <a:r>
              <a:rPr lang="en-US" dirty="0"/>
              <a:t>L1	2	0	0.0001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93D42-D1ED-9483-4E56-166C26DDF358}"/>
              </a:ext>
            </a:extLst>
          </p:cNvPr>
          <p:cNvSpPr txBox="1"/>
          <p:nvPr/>
        </p:nvSpPr>
        <p:spPr>
          <a:xfrm>
            <a:off x="857250" y="3534371"/>
            <a:ext cx="2895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</a:t>
            </a:r>
          </a:p>
          <a:p>
            <a:r>
              <a:rPr lang="en-US" dirty="0"/>
              <a:t>    - Initial Condition = 0</a:t>
            </a:r>
          </a:p>
          <a:p>
            <a:r>
              <a:rPr lang="en-US" dirty="0"/>
              <a:t>    - Time Duration: 1</a:t>
            </a:r>
          </a:p>
          <a:p>
            <a:r>
              <a:rPr lang="en-US" dirty="0"/>
              <a:t>    - Time Resolution: 3000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D45C9C-26FF-D597-06DD-CA8EDFDE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94" y="5037774"/>
            <a:ext cx="2768600" cy="1651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9D973D-BBF9-A147-7288-853329E47F50}"/>
              </a:ext>
            </a:extLst>
          </p:cNvPr>
          <p:cNvSpPr txBox="1"/>
          <p:nvPr/>
        </p:nvSpPr>
        <p:spPr>
          <a:xfrm>
            <a:off x="1115568" y="56653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BBCFB-BD2B-763D-B3DE-8492D6F8CDBA}"/>
              </a:ext>
            </a:extLst>
          </p:cNvPr>
          <p:cNvSpPr txBox="1"/>
          <p:nvPr/>
        </p:nvSpPr>
        <p:spPr>
          <a:xfrm>
            <a:off x="2704325" y="485310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0C79C-B557-769D-093B-675C02F6DF31}"/>
              </a:ext>
            </a:extLst>
          </p:cNvPr>
          <p:cNvSpPr txBox="1"/>
          <p:nvPr/>
        </p:nvSpPr>
        <p:spPr>
          <a:xfrm>
            <a:off x="3703320" y="559077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100uH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D0938-824F-0F1B-8C2E-7FEFE64F3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966" y="2647287"/>
            <a:ext cx="4269466" cy="32283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7C65FC-284E-8CF1-4B71-3504B3EBAD85}"/>
              </a:ext>
            </a:extLst>
          </p:cNvPr>
          <p:cNvSpPr txBox="1"/>
          <p:nvPr/>
        </p:nvSpPr>
        <p:spPr>
          <a:xfrm>
            <a:off x="5514536" y="6042443"/>
            <a:ext cx="613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issue: Did not use previous values when calculating current value</a:t>
            </a:r>
          </a:p>
        </p:txBody>
      </p:sp>
    </p:spTree>
    <p:extLst>
      <p:ext uri="{BB962C8B-B14F-4D97-AF65-F5344CB8AC3E}">
        <p14:creationId xmlns:p14="http://schemas.microsoft.com/office/powerpoint/2010/main" val="313457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5DE596-D5AA-36BC-0D14-F0FE888B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539" y="4171915"/>
            <a:ext cx="7772400" cy="22282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3C5EE6-1A92-4514-D141-7E0F9135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617" y="5571859"/>
            <a:ext cx="765950" cy="8282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8F83AD-2F78-6A2E-EECB-8B83E34DA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825" y="4514635"/>
            <a:ext cx="705533" cy="10299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4CE6D2-6C7D-BAB9-9082-E325BF314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190" y="3949308"/>
            <a:ext cx="679072" cy="29086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B62826-E8C0-8C6F-2CFB-AC3C73276191}"/>
              </a:ext>
            </a:extLst>
          </p:cNvPr>
          <p:cNvSpPr txBox="1"/>
          <p:nvPr/>
        </p:nvSpPr>
        <p:spPr>
          <a:xfrm rot="16200000">
            <a:off x="267286" y="4951829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AC9F08-315E-D092-2DBB-EB3EBD9D7226}"/>
              </a:ext>
            </a:extLst>
          </p:cNvPr>
          <p:cNvSpPr txBox="1"/>
          <p:nvPr/>
        </p:nvSpPr>
        <p:spPr>
          <a:xfrm rot="16200000">
            <a:off x="412871" y="2543013"/>
            <a:ext cx="95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A37952E-F4AC-ED3F-A04C-B9FB42F1A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539" y="2026060"/>
            <a:ext cx="2237869" cy="19232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6489B7-1097-5B1A-09DE-345880EEBA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8746" y="2593984"/>
            <a:ext cx="2857500" cy="787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D194D9-4E35-DF94-3605-F29DA2E76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8777" y="2073284"/>
            <a:ext cx="3403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2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-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69F81-B14B-C802-1FFD-9DC4411A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874" y="2503891"/>
            <a:ext cx="3201571" cy="2625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B00A6-F705-8FE5-679F-217FC55C6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337" y="826320"/>
            <a:ext cx="3432577" cy="2625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BFD2FF-4389-D16B-6245-2CDA3E82F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467" y="3696836"/>
            <a:ext cx="3412447" cy="2705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27B2B-3BF3-3D6E-0A76-5CD15CA9498B}"/>
              </a:ext>
            </a:extLst>
          </p:cNvPr>
          <p:cNvSpPr txBox="1"/>
          <p:nvPr/>
        </p:nvSpPr>
        <p:spPr>
          <a:xfrm>
            <a:off x="587767" y="2139267"/>
            <a:ext cx="383470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.node</a:t>
            </a:r>
          </a:p>
          <a:p>
            <a:r>
              <a:rPr lang="en-US" sz="1400" dirty="0"/>
              <a:t>I1	1	0	2</a:t>
            </a:r>
          </a:p>
          <a:p>
            <a:r>
              <a:rPr lang="en-US" sz="1400" dirty="0"/>
              <a:t>R1	1	0	1000</a:t>
            </a:r>
          </a:p>
          <a:p>
            <a:r>
              <a:rPr lang="en-US" sz="1400" dirty="0"/>
              <a:t>C1	1	0	0.00001</a:t>
            </a:r>
          </a:p>
          <a:p>
            <a:r>
              <a:rPr lang="en-US" sz="1400" dirty="0"/>
              <a:t>.branch</a:t>
            </a:r>
          </a:p>
          <a:p>
            <a:r>
              <a:rPr lang="en-US" sz="1400" dirty="0"/>
              <a:t>R2	1	2	1000</a:t>
            </a:r>
          </a:p>
          <a:p>
            <a:r>
              <a:rPr lang="en-US" sz="1400" dirty="0"/>
              <a:t>L1	2	3	1</a:t>
            </a:r>
          </a:p>
          <a:p>
            <a:r>
              <a:rPr lang="en-US" sz="1400" dirty="0"/>
              <a:t>.node</a:t>
            </a:r>
          </a:p>
          <a:p>
            <a:r>
              <a:rPr lang="en-US" sz="1400" dirty="0"/>
              <a:t>R3	3	0	1000</a:t>
            </a:r>
          </a:p>
          <a:p>
            <a:r>
              <a:rPr lang="en-US" sz="1400" dirty="0"/>
              <a:t>C2	3	0	0.0000001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95E92-8FFA-DB6B-0092-8B1B14713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03" y="4679618"/>
            <a:ext cx="4899598" cy="21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7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– Instability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BBFB3-E13C-B6A1-C87E-A951E270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701" y="2728308"/>
            <a:ext cx="3490644" cy="2673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68B5BF-97FE-1105-5270-14BCEE361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821" y="1496496"/>
            <a:ext cx="3490645" cy="2733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9EF624-6317-6E30-98AA-F15D48188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946" y="4229572"/>
            <a:ext cx="3383520" cy="26241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3F1C8B-8A68-D1C9-91AB-C429C467AE8D}"/>
              </a:ext>
            </a:extLst>
          </p:cNvPr>
          <p:cNvSpPr txBox="1"/>
          <p:nvPr/>
        </p:nvSpPr>
        <p:spPr>
          <a:xfrm>
            <a:off x="587767" y="2139267"/>
            <a:ext cx="383470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.node</a:t>
            </a:r>
          </a:p>
          <a:p>
            <a:r>
              <a:rPr lang="en-US" sz="1400" dirty="0"/>
              <a:t>I1	1	0	2</a:t>
            </a:r>
          </a:p>
          <a:p>
            <a:r>
              <a:rPr lang="en-US" sz="1400" dirty="0"/>
              <a:t>R1	1	0	100</a:t>
            </a:r>
          </a:p>
          <a:p>
            <a:r>
              <a:rPr lang="en-US" sz="1400" dirty="0"/>
              <a:t>C1	1	0	0.00001</a:t>
            </a:r>
          </a:p>
          <a:p>
            <a:r>
              <a:rPr lang="en-US" sz="1400" dirty="0"/>
              <a:t>.branch</a:t>
            </a:r>
          </a:p>
          <a:p>
            <a:r>
              <a:rPr lang="en-US" sz="1400" dirty="0"/>
              <a:t>R2	1	2	100</a:t>
            </a:r>
          </a:p>
          <a:p>
            <a:r>
              <a:rPr lang="en-US" sz="1400" dirty="0"/>
              <a:t>L1	2	3	0.1</a:t>
            </a:r>
          </a:p>
          <a:p>
            <a:r>
              <a:rPr lang="en-US" sz="1400" dirty="0"/>
              <a:t>.node</a:t>
            </a:r>
          </a:p>
          <a:p>
            <a:r>
              <a:rPr lang="en-US" sz="1400" dirty="0"/>
              <a:t>R3	3	0	1000</a:t>
            </a:r>
          </a:p>
          <a:p>
            <a:r>
              <a:rPr lang="en-US" sz="1400" dirty="0"/>
              <a:t>C2	3	0	0.0000001</a:t>
            </a:r>
          </a:p>
          <a:p>
            <a:r>
              <a:rPr lang="en-US" sz="1400" dirty="0"/>
              <a:t>I2	3	0	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AD5783-8AE6-F357-66D2-9866CF776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37" y="4601480"/>
            <a:ext cx="4471963" cy="213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4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vs. MNA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594DADA0-0715-C4E1-86A9-EA5E15B2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192093"/>
              </p:ext>
            </p:extLst>
          </p:nvPr>
        </p:nvGraphicFramePr>
        <p:xfrm>
          <a:off x="1115568" y="2891366"/>
          <a:ext cx="4382261" cy="3235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9177">
                  <a:extLst>
                    <a:ext uri="{9D8B030D-6E8A-4147-A177-3AD203B41FA5}">
                      <a16:colId xmlns:a16="http://schemas.microsoft.com/office/drawing/2014/main" val="305159656"/>
                    </a:ext>
                  </a:extLst>
                </a:gridCol>
                <a:gridCol w="1325798">
                  <a:extLst>
                    <a:ext uri="{9D8B030D-6E8A-4147-A177-3AD203B41FA5}">
                      <a16:colId xmlns:a16="http://schemas.microsoft.com/office/drawing/2014/main" val="4066692876"/>
                    </a:ext>
                  </a:extLst>
                </a:gridCol>
                <a:gridCol w="1297286">
                  <a:extLst>
                    <a:ext uri="{9D8B030D-6E8A-4147-A177-3AD203B41FA5}">
                      <a16:colId xmlns:a16="http://schemas.microsoft.com/office/drawing/2014/main" val="2427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MNA (sec)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0.0004999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8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2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9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4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54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50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9065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1B3342F-662F-5049-4A5B-6592FA978A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72003"/>
              </p:ext>
            </p:extLst>
          </p:nvPr>
        </p:nvGraphicFramePr>
        <p:xfrm>
          <a:off x="5917946" y="2573612"/>
          <a:ext cx="5365750" cy="349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462776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E72999"/>
      </a:accent1>
      <a:accent2>
        <a:srgbClr val="D417D5"/>
      </a:accent2>
      <a:accent3>
        <a:srgbClr val="9729E7"/>
      </a:accent3>
      <a:accent4>
        <a:srgbClr val="492DD9"/>
      </a:accent4>
      <a:accent5>
        <a:srgbClr val="2959E7"/>
      </a:accent5>
      <a:accent6>
        <a:srgbClr val="1797D5"/>
      </a:accent6>
      <a:hlink>
        <a:srgbClr val="3F4A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5268</TotalTime>
  <Words>256</Words>
  <Application>Microsoft Macintosh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Open Sans</vt:lpstr>
      <vt:lpstr>AccentBoxVTI</vt:lpstr>
      <vt:lpstr>Implementation of LIM for Fast Time-Domain Simulations</vt:lpstr>
      <vt:lpstr>Aside: Inductors - Example</vt:lpstr>
      <vt:lpstr>LIM</vt:lpstr>
      <vt:lpstr>LIM - Example</vt:lpstr>
      <vt:lpstr>LIM – Instability Example</vt:lpstr>
      <vt:lpstr>LIM vs. MNA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Netlist Parser and Linear Circuit Simulator</dc:title>
  <dc:creator>Matt Guo</dc:creator>
  <cp:lastModifiedBy>Matt Guo</cp:lastModifiedBy>
  <cp:revision>45</cp:revision>
  <dcterms:created xsi:type="dcterms:W3CDTF">2023-04-19T00:12:42Z</dcterms:created>
  <dcterms:modified xsi:type="dcterms:W3CDTF">2023-05-17T03:36:20Z</dcterms:modified>
</cp:coreProperties>
</file>