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57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729"/>
  </p:normalViewPr>
  <p:slideViewPr>
    <p:cSldViewPr snapToGrid="0">
      <p:cViewPr varScale="1">
        <p:scale>
          <a:sx n="112" d="100"/>
          <a:sy n="112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7D2AE-6F0F-1942-B8BE-938C97736A66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F77C5-E7B6-7B4F-A177-629EA050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3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19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1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7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3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2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7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9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1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0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Electronic circuit board">
            <a:extLst>
              <a:ext uri="{FF2B5EF4-FFF2-40B4-BE49-F238E27FC236}">
                <a16:creationId xmlns:a16="http://schemas.microsoft.com/office/drawing/2014/main" id="{AA391DDE-B5E7-04B5-416C-33803318F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2" r="1961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DC7A4-C701-4B55-79C4-8F74ACDE6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 dirty="0"/>
              <a:t>Linear-Circuit Time-Domain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9C863-01EE-E75A-01CD-B5510BF81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Matt Guo</a:t>
            </a:r>
          </a:p>
          <a:p>
            <a:pPr>
              <a:lnSpc>
                <a:spcPct val="100000"/>
              </a:lnSpc>
            </a:pPr>
            <a:r>
              <a:rPr lang="en-US" sz="1700"/>
              <a:t>EE537</a:t>
            </a:r>
          </a:p>
          <a:p>
            <a:pPr>
              <a:lnSpc>
                <a:spcPct val="100000"/>
              </a:lnSpc>
            </a:pPr>
            <a:r>
              <a:rPr lang="en-US" sz="1700"/>
              <a:t>Spring 2023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16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DE4F7-AAB0-477E-4FE0-8F16077F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57" y="2406650"/>
            <a:ext cx="6146800" cy="204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D9B7E0-EE7C-9EC9-868F-9B0F2747BF8C}"/>
              </a:ext>
            </a:extLst>
          </p:cNvPr>
          <p:cNvSpPr txBox="1"/>
          <p:nvPr/>
        </p:nvSpPr>
        <p:spPr>
          <a:xfrm>
            <a:off x="691076" y="4451350"/>
            <a:ext cx="36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	2	0	0.0001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C3C08E-CCB9-7968-E62B-CF92CB40638D}"/>
              </a:ext>
            </a:extLst>
          </p:cNvPr>
          <p:cNvCxnSpPr/>
          <p:nvPr/>
        </p:nvCxnSpPr>
        <p:spPr>
          <a:xfrm>
            <a:off x="2386232" y="5123793"/>
            <a:ext cx="0" cy="534573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8C747D-161B-321A-B9B2-13E5FE49FB70}"/>
              </a:ext>
            </a:extLst>
          </p:cNvPr>
          <p:cNvSpPr txBox="1"/>
          <p:nvPr/>
        </p:nvSpPr>
        <p:spPr>
          <a:xfrm>
            <a:off x="691076" y="6037590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RC1	2	0	1/(0.0001/</a:t>
            </a:r>
            <a:r>
              <a:rPr lang="en-US" dirty="0" err="1"/>
              <a:t>Δt</a:t>
            </a:r>
            <a:r>
              <a:rPr lang="en-US" dirty="0"/>
              <a:t>)</a:t>
            </a:r>
          </a:p>
          <a:p>
            <a:r>
              <a:rPr lang="en-US" dirty="0"/>
              <a:t>IC1	2	0	(0.0001/ </a:t>
            </a:r>
            <a:r>
              <a:rPr lang="en-US" dirty="0" err="1"/>
              <a:t>Δt</a:t>
            </a:r>
            <a:r>
              <a:rPr lang="en-US" dirty="0"/>
              <a:t>)*v(t)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E9E2C6-BA6D-923F-38DD-3F562E9992E0}"/>
              </a:ext>
            </a:extLst>
          </p:cNvPr>
          <p:cNvSpPr/>
          <p:nvPr/>
        </p:nvSpPr>
        <p:spPr>
          <a:xfrm>
            <a:off x="7898130" y="2200604"/>
            <a:ext cx="1303020" cy="4854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netlist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9C5154-50A5-449B-5C52-D16A55AB8973}"/>
              </a:ext>
            </a:extLst>
          </p:cNvPr>
          <p:cNvSpPr/>
          <p:nvPr/>
        </p:nvSpPr>
        <p:spPr>
          <a:xfrm>
            <a:off x="7898129" y="2898606"/>
            <a:ext cx="1303020" cy="4854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 LHS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777B2E-EE95-9125-A964-45F29A16255C}"/>
              </a:ext>
            </a:extLst>
          </p:cNvPr>
          <p:cNvSpPr/>
          <p:nvPr/>
        </p:nvSpPr>
        <p:spPr>
          <a:xfrm>
            <a:off x="7898128" y="3555329"/>
            <a:ext cx="1301841" cy="4854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RHS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A69075-2A09-7B5D-0797-00FBF87A3D68}"/>
              </a:ext>
            </a:extLst>
          </p:cNvPr>
          <p:cNvSpPr/>
          <p:nvPr/>
        </p:nvSpPr>
        <p:spPr>
          <a:xfrm>
            <a:off x="7898128" y="4245318"/>
            <a:ext cx="1301842" cy="4854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LU Decomposition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7E0BAE-FBE0-5FEF-1CCE-38AE6C9070F5}"/>
              </a:ext>
            </a:extLst>
          </p:cNvPr>
          <p:cNvSpPr/>
          <p:nvPr/>
        </p:nvSpPr>
        <p:spPr>
          <a:xfrm>
            <a:off x="7898128" y="4916746"/>
            <a:ext cx="1301841" cy="4854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 Solve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0B44C6-9A68-3FE5-97DB-468A008FC560}"/>
              </a:ext>
            </a:extLst>
          </p:cNvPr>
          <p:cNvSpPr/>
          <p:nvPr/>
        </p:nvSpPr>
        <p:spPr>
          <a:xfrm>
            <a:off x="7898128" y="5552144"/>
            <a:ext cx="1301841" cy="4854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Recompute RHS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994089-380C-C07E-CAB5-CE3B5499E9B1}"/>
              </a:ext>
            </a:extLst>
          </p:cNvPr>
          <p:cNvSpPr/>
          <p:nvPr/>
        </p:nvSpPr>
        <p:spPr>
          <a:xfrm>
            <a:off x="7898128" y="6198475"/>
            <a:ext cx="1301841" cy="4854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Finish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F6D62B-9D9A-5834-EE86-800E39D00FB8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flipH="1">
            <a:off x="8549639" y="2686050"/>
            <a:ext cx="1" cy="2125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EA93FB-A0DE-A77B-686C-975734100497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8549049" y="3384052"/>
            <a:ext cx="590" cy="17127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5B10E5-424C-371E-72EC-6C536DC8F395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8549049" y="4040776"/>
            <a:ext cx="0" cy="20454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5CC058-B2CF-7174-8D06-77AA9A0F7789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8549049" y="4730765"/>
            <a:ext cx="0" cy="18598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119CC5-7365-FFB9-2F0E-CC21276D2B16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8549049" y="5402192"/>
            <a:ext cx="0" cy="14995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423DDF-6EAF-18C3-1D7A-6EEDE64B1683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8549049" y="6037590"/>
            <a:ext cx="0" cy="1608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U-Turn Arrow 34">
            <a:extLst>
              <a:ext uri="{FF2B5EF4-FFF2-40B4-BE49-F238E27FC236}">
                <a16:creationId xmlns:a16="http://schemas.microsoft.com/office/drawing/2014/main" id="{6150271B-A5F3-FE7C-9DC1-CC1EF6B710CE}"/>
              </a:ext>
            </a:extLst>
          </p:cNvPr>
          <p:cNvSpPr/>
          <p:nvPr/>
        </p:nvSpPr>
        <p:spPr>
          <a:xfrm rot="5400000" flipH="1">
            <a:off x="9004828" y="5235769"/>
            <a:ext cx="893057" cy="502777"/>
          </a:xfrm>
          <a:prstGeom prst="utur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6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Capacitors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5E733-B4A8-5B87-74D0-C1BB27AD51D5}"/>
              </a:ext>
            </a:extLst>
          </p:cNvPr>
          <p:cNvSpPr txBox="1"/>
          <p:nvPr/>
        </p:nvSpPr>
        <p:spPr>
          <a:xfrm>
            <a:off x="960120" y="2400300"/>
            <a:ext cx="3687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V1    1    0    PWL    0   200   2   1   (0 0 0 1 1)</a:t>
            </a:r>
          </a:p>
          <a:p>
            <a:r>
              <a:rPr lang="en-US" dirty="0"/>
              <a:t>R1	1	2	1000</a:t>
            </a:r>
            <a:br>
              <a:rPr lang="en-US" dirty="0"/>
            </a:br>
            <a:r>
              <a:rPr lang="en-US" dirty="0"/>
              <a:t>C1	2	0	0.0001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F59D8-31E6-407B-CE1C-84FBAFE63F0B}"/>
              </a:ext>
            </a:extLst>
          </p:cNvPr>
          <p:cNvSpPr txBox="1"/>
          <p:nvPr/>
        </p:nvSpPr>
        <p:spPr>
          <a:xfrm>
            <a:off x="857250" y="3534371"/>
            <a:ext cx="2760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Parameters:</a:t>
            </a:r>
          </a:p>
          <a:p>
            <a:r>
              <a:rPr lang="en-US" dirty="0"/>
              <a:t>    - Initial Condition = 0</a:t>
            </a:r>
          </a:p>
          <a:p>
            <a:r>
              <a:rPr lang="en-US" dirty="0"/>
              <a:t>    - Time Duration: 1</a:t>
            </a:r>
          </a:p>
          <a:p>
            <a:r>
              <a:rPr lang="en-US" dirty="0"/>
              <a:t>    - Time Resolution: 200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B3AE87-D1DD-7B20-5B8B-E2739949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418" y="2697480"/>
            <a:ext cx="4443536" cy="32626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24C7B2-1BB6-F82B-71DD-501340BF48C3}"/>
              </a:ext>
            </a:extLst>
          </p:cNvPr>
          <p:cNvSpPr txBox="1"/>
          <p:nvPr/>
        </p:nvSpPr>
        <p:spPr>
          <a:xfrm rot="16200000">
            <a:off x="6096000" y="4134535"/>
            <a:ext cx="99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Voltage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564D7-D268-1588-3414-5600774E02E4}"/>
              </a:ext>
            </a:extLst>
          </p:cNvPr>
          <p:cNvSpPr txBox="1"/>
          <p:nvPr/>
        </p:nvSpPr>
        <p:spPr>
          <a:xfrm>
            <a:off x="7818120" y="2286000"/>
            <a:ext cx="291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Capacitor Voltage Charge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313519-7533-11F8-8BE8-5718824F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" y="4845353"/>
            <a:ext cx="3177540" cy="18866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0CEA4F-EFD0-2936-7DAB-5C004517B9FF}"/>
              </a:ext>
            </a:extLst>
          </p:cNvPr>
          <p:cNvSpPr txBox="1"/>
          <p:nvPr/>
        </p:nvSpPr>
        <p:spPr>
          <a:xfrm>
            <a:off x="3703320" y="559077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100uF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2656E-5097-4881-CCAD-E1BAF8069EE9}"/>
              </a:ext>
            </a:extLst>
          </p:cNvPr>
          <p:cNvSpPr txBox="1"/>
          <p:nvPr/>
        </p:nvSpPr>
        <p:spPr>
          <a:xfrm>
            <a:off x="2418575" y="466844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35B0A0-5D76-493A-82A6-743B902BC4B7}"/>
              </a:ext>
            </a:extLst>
          </p:cNvPr>
          <p:cNvSpPr txBox="1"/>
          <p:nvPr/>
        </p:nvSpPr>
        <p:spPr>
          <a:xfrm>
            <a:off x="640672" y="54193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5380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159198-A8B4-4A69-9303-B79B204F19FD}"/>
              </a:ext>
            </a:extLst>
          </p:cNvPr>
          <p:cNvSpPr/>
          <p:nvPr/>
        </p:nvSpPr>
        <p:spPr>
          <a:xfrm>
            <a:off x="7898130" y="2200604"/>
            <a:ext cx="1303020" cy="4854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netlist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5AE4CC-0256-4715-9D40-CC7EAB43F1AF}"/>
              </a:ext>
            </a:extLst>
          </p:cNvPr>
          <p:cNvSpPr/>
          <p:nvPr/>
        </p:nvSpPr>
        <p:spPr>
          <a:xfrm>
            <a:off x="7898129" y="2898606"/>
            <a:ext cx="1303020" cy="4854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 LHS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1F47B1-26AA-D52C-CBF9-2C49BE925249}"/>
              </a:ext>
            </a:extLst>
          </p:cNvPr>
          <p:cNvSpPr/>
          <p:nvPr/>
        </p:nvSpPr>
        <p:spPr>
          <a:xfrm>
            <a:off x="7898128" y="3555329"/>
            <a:ext cx="1301841" cy="4854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RHS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0729F9-D220-C348-BA3C-F284F4E6FBB2}"/>
              </a:ext>
            </a:extLst>
          </p:cNvPr>
          <p:cNvSpPr/>
          <p:nvPr/>
        </p:nvSpPr>
        <p:spPr>
          <a:xfrm>
            <a:off x="7898128" y="4245318"/>
            <a:ext cx="1301842" cy="4854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LU Decomposition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44DA14-ABAF-4F79-7BD3-515F301A110D}"/>
              </a:ext>
            </a:extLst>
          </p:cNvPr>
          <p:cNvSpPr/>
          <p:nvPr/>
        </p:nvSpPr>
        <p:spPr>
          <a:xfrm>
            <a:off x="7898128" y="4916746"/>
            <a:ext cx="1301841" cy="4854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 Solve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2A6DCD-8E18-E692-EF09-107B920E630F}"/>
              </a:ext>
            </a:extLst>
          </p:cNvPr>
          <p:cNvSpPr/>
          <p:nvPr/>
        </p:nvSpPr>
        <p:spPr>
          <a:xfrm>
            <a:off x="7898128" y="5552144"/>
            <a:ext cx="1301841" cy="4854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Recompute RHS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5CB42-4B90-8FC6-0985-C49B62140788}"/>
              </a:ext>
            </a:extLst>
          </p:cNvPr>
          <p:cNvSpPr/>
          <p:nvPr/>
        </p:nvSpPr>
        <p:spPr>
          <a:xfrm>
            <a:off x="7898128" y="6198475"/>
            <a:ext cx="1301841" cy="4854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Finish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CE13FE-224F-09FC-F96C-206EB6171E6C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8549639" y="2686050"/>
            <a:ext cx="1" cy="2125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DA7B2C-C678-ADD2-21CC-AE7028D5B18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549049" y="3384052"/>
            <a:ext cx="590" cy="17127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428619-5DBC-2CDB-4031-0BA29357BC5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549049" y="4040776"/>
            <a:ext cx="0" cy="20454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95D719-62AB-A655-69AF-AE66A01CF85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8549049" y="4730765"/>
            <a:ext cx="0" cy="18598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5180D3-9188-F650-7803-3E06D4E6979C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549049" y="5402192"/>
            <a:ext cx="0" cy="14995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6459A6-EF8E-2146-F677-9A6A7D4E069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549049" y="6037590"/>
            <a:ext cx="0" cy="1608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-Turn Arrow 15">
            <a:extLst>
              <a:ext uri="{FF2B5EF4-FFF2-40B4-BE49-F238E27FC236}">
                <a16:creationId xmlns:a16="http://schemas.microsoft.com/office/drawing/2014/main" id="{3CF548B6-6580-9848-9BAF-C35C94A3C2D3}"/>
              </a:ext>
            </a:extLst>
          </p:cNvPr>
          <p:cNvSpPr/>
          <p:nvPr/>
        </p:nvSpPr>
        <p:spPr>
          <a:xfrm rot="5400000" flipH="1">
            <a:off x="9004828" y="5235769"/>
            <a:ext cx="893057" cy="502777"/>
          </a:xfrm>
          <a:prstGeom prst="utur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DDAA71-7259-82DD-664C-04177AC3B174}"/>
              </a:ext>
            </a:extLst>
          </p:cNvPr>
          <p:cNvSpPr txBox="1"/>
          <p:nvPr/>
        </p:nvSpPr>
        <p:spPr>
          <a:xfrm>
            <a:off x="691076" y="4451350"/>
            <a:ext cx="36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	2	0	0.0001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30EA15-2222-E79D-8429-9B11814EEF8C}"/>
              </a:ext>
            </a:extLst>
          </p:cNvPr>
          <p:cNvCxnSpPr/>
          <p:nvPr/>
        </p:nvCxnSpPr>
        <p:spPr>
          <a:xfrm>
            <a:off x="2386232" y="5123793"/>
            <a:ext cx="0" cy="534573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5BC822-1F91-F21E-690C-A33C58172697}"/>
              </a:ext>
            </a:extLst>
          </p:cNvPr>
          <p:cNvSpPr txBox="1"/>
          <p:nvPr/>
        </p:nvSpPr>
        <p:spPr>
          <a:xfrm>
            <a:off x="408733" y="5797966"/>
            <a:ext cx="6369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node_amount</a:t>
            </a:r>
            <a:r>
              <a:rPr lang="en-US" dirty="0"/>
              <a:t>++</a:t>
            </a:r>
            <a:br>
              <a:rPr lang="en-US" dirty="0"/>
            </a:br>
            <a:r>
              <a:rPr lang="en-US" dirty="0"/>
              <a:t>RL1	</a:t>
            </a:r>
            <a:r>
              <a:rPr lang="en-US" dirty="0" err="1"/>
              <a:t>node_amount</a:t>
            </a:r>
            <a:r>
              <a:rPr lang="en-US" dirty="0"/>
              <a:t>	</a:t>
            </a:r>
            <a:r>
              <a:rPr lang="en-US" dirty="0" err="1"/>
              <a:t>original_node</a:t>
            </a:r>
            <a:r>
              <a:rPr lang="en-US" dirty="0"/>
              <a:t>[1]	(0.0001/</a:t>
            </a:r>
            <a:r>
              <a:rPr lang="en-US" dirty="0" err="1"/>
              <a:t>Δt</a:t>
            </a:r>
            <a:r>
              <a:rPr lang="en-US" dirty="0"/>
              <a:t>)</a:t>
            </a:r>
          </a:p>
          <a:p>
            <a:r>
              <a:rPr lang="en-US" dirty="0"/>
              <a:t>VL1	</a:t>
            </a:r>
            <a:r>
              <a:rPr lang="en-US" dirty="0" err="1"/>
              <a:t>node_amount</a:t>
            </a:r>
            <a:r>
              <a:rPr lang="en-US" dirty="0"/>
              <a:t>	 </a:t>
            </a:r>
            <a:r>
              <a:rPr lang="en-US" dirty="0" err="1"/>
              <a:t>original_node</a:t>
            </a:r>
            <a:r>
              <a:rPr lang="en-US" dirty="0"/>
              <a:t>[1]	(0.0001/ </a:t>
            </a:r>
            <a:r>
              <a:rPr lang="en-US" dirty="0" err="1"/>
              <a:t>Δt</a:t>
            </a:r>
            <a:r>
              <a:rPr lang="en-US" dirty="0"/>
              <a:t>)*</a:t>
            </a:r>
            <a:r>
              <a:rPr lang="en-US" dirty="0" err="1"/>
              <a:t>i</a:t>
            </a:r>
            <a:r>
              <a:rPr lang="en-US" dirty="0"/>
              <a:t>(t)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F8228-7906-FCB5-D9AE-721296D808F4}"/>
              </a:ext>
            </a:extLst>
          </p:cNvPr>
          <p:cNvSpPr txBox="1"/>
          <p:nvPr/>
        </p:nvSpPr>
        <p:spPr>
          <a:xfrm>
            <a:off x="9850889" y="2386602"/>
            <a:ext cx="1851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Increases num voltage source by 1 from original netlist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580A56-C0A7-CD26-1F64-641FAC66D052}"/>
              </a:ext>
            </a:extLst>
          </p:cNvPr>
          <p:cNvSpPr txBox="1"/>
          <p:nvPr/>
        </p:nvSpPr>
        <p:spPr>
          <a:xfrm>
            <a:off x="9830066" y="3716417"/>
            <a:ext cx="1851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Increases num nodes by 1 from original netlist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2CC7B0-E383-EE0F-3D8A-965671766CA0}"/>
                  </a:ext>
                </a:extLst>
              </p:cNvPr>
              <p:cNvSpPr txBox="1"/>
              <p:nvPr/>
            </p:nvSpPr>
            <p:spPr>
              <a:xfrm>
                <a:off x="4802104" y="4657476"/>
                <a:ext cx="255525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)/(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2CC7B0-E383-EE0F-3D8A-965671766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104" y="4657476"/>
                <a:ext cx="2555250" cy="520399"/>
              </a:xfrm>
              <a:prstGeom prst="rect">
                <a:avLst/>
              </a:prstGeom>
              <a:blipFill>
                <a:blip r:embed="rId2"/>
                <a:stretch>
                  <a:fillRect l="-1980" t="-4762" r="-2475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893D47-3576-F412-CFB8-1D5A863703CC}"/>
                  </a:ext>
                </a:extLst>
              </p:cNvPr>
              <p:cNvSpPr txBox="1"/>
              <p:nvPr/>
            </p:nvSpPr>
            <p:spPr>
              <a:xfrm>
                <a:off x="4717261" y="5176016"/>
                <a:ext cx="3045641" cy="526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𝑜𝑙𝑑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𝑣𝑜𝑙𝑡𝑎𝑔𝑒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893D47-3576-F412-CFB8-1D5A86370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261" y="5176016"/>
                <a:ext cx="3045641" cy="526298"/>
              </a:xfrm>
              <a:prstGeom prst="rect">
                <a:avLst/>
              </a:prstGeom>
              <a:blipFill>
                <a:blip r:embed="rId3"/>
                <a:stretch>
                  <a:fillRect l="-1245" t="-4762" r="-2075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CADD0542-40D7-F50F-CACA-A44692565F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88"/>
          <a:stretch/>
        </p:blipFill>
        <p:spPr>
          <a:xfrm>
            <a:off x="600424" y="2200524"/>
            <a:ext cx="5985667" cy="22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Inductors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4F139-7AA3-F422-5411-A386B47DBF3D}"/>
              </a:ext>
            </a:extLst>
          </p:cNvPr>
          <p:cNvSpPr txBox="1"/>
          <p:nvPr/>
        </p:nvSpPr>
        <p:spPr>
          <a:xfrm rot="16200000">
            <a:off x="6040311" y="4092332"/>
            <a:ext cx="100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28506-01ED-3854-779E-6DC32F993FD1}"/>
              </a:ext>
            </a:extLst>
          </p:cNvPr>
          <p:cNvSpPr txBox="1"/>
          <p:nvPr/>
        </p:nvSpPr>
        <p:spPr>
          <a:xfrm>
            <a:off x="7818120" y="2286000"/>
            <a:ext cx="198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Inductor Current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804FA-8196-3CA8-0C50-BB471B30FF18}"/>
              </a:ext>
            </a:extLst>
          </p:cNvPr>
          <p:cNvSpPr txBox="1"/>
          <p:nvPr/>
        </p:nvSpPr>
        <p:spPr>
          <a:xfrm>
            <a:off x="960120" y="2400300"/>
            <a:ext cx="3687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V1    1    0    PWL    0   3000   2   1   (0 0 0 1 1)</a:t>
            </a:r>
          </a:p>
          <a:p>
            <a:r>
              <a:rPr lang="en-US" dirty="0"/>
              <a:t>R1	1	2	1000</a:t>
            </a:r>
            <a:br>
              <a:rPr lang="en-US" dirty="0"/>
            </a:br>
            <a:r>
              <a:rPr lang="en-US" dirty="0"/>
              <a:t>L1	2	0	0.0001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93D42-D1ED-9483-4E56-166C26DDF358}"/>
              </a:ext>
            </a:extLst>
          </p:cNvPr>
          <p:cNvSpPr txBox="1"/>
          <p:nvPr/>
        </p:nvSpPr>
        <p:spPr>
          <a:xfrm>
            <a:off x="857250" y="3534371"/>
            <a:ext cx="28954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Parameters:</a:t>
            </a:r>
          </a:p>
          <a:p>
            <a:r>
              <a:rPr lang="en-US" dirty="0"/>
              <a:t>    - Initial Condition = 0</a:t>
            </a:r>
          </a:p>
          <a:p>
            <a:r>
              <a:rPr lang="en-US" dirty="0"/>
              <a:t>    - Time Duration: 1</a:t>
            </a:r>
          </a:p>
          <a:p>
            <a:r>
              <a:rPr lang="en-US" dirty="0"/>
              <a:t>    - Time Resolution: 3000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D45C9C-26FF-D597-06DD-CA8EDFDED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394" y="5037774"/>
            <a:ext cx="2768600" cy="165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8A685F-3B26-2FB4-298C-D18F8144E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310" y="2603758"/>
            <a:ext cx="4059443" cy="30615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9D973D-BBF9-A147-7288-853329E47F50}"/>
              </a:ext>
            </a:extLst>
          </p:cNvPr>
          <p:cNvSpPr txBox="1"/>
          <p:nvPr/>
        </p:nvSpPr>
        <p:spPr>
          <a:xfrm>
            <a:off x="1115568" y="56653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BBCFB-BD2B-763D-B3DE-8492D6F8CDBA}"/>
              </a:ext>
            </a:extLst>
          </p:cNvPr>
          <p:cNvSpPr txBox="1"/>
          <p:nvPr/>
        </p:nvSpPr>
        <p:spPr>
          <a:xfrm>
            <a:off x="2704325" y="485310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0C79C-B557-769D-093B-675C02F6DF31}"/>
              </a:ext>
            </a:extLst>
          </p:cNvPr>
          <p:cNvSpPr txBox="1"/>
          <p:nvPr/>
        </p:nvSpPr>
        <p:spPr>
          <a:xfrm>
            <a:off x="3703320" y="5590778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100uH</a:t>
            </a:r>
          </a:p>
        </p:txBody>
      </p:sp>
    </p:spTree>
    <p:extLst>
      <p:ext uri="{BB962C8B-B14F-4D97-AF65-F5344CB8AC3E}">
        <p14:creationId xmlns:p14="http://schemas.microsoft.com/office/powerpoint/2010/main" val="313457764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E72999"/>
      </a:accent1>
      <a:accent2>
        <a:srgbClr val="D417D5"/>
      </a:accent2>
      <a:accent3>
        <a:srgbClr val="9729E7"/>
      </a:accent3>
      <a:accent4>
        <a:srgbClr val="492DD9"/>
      </a:accent4>
      <a:accent5>
        <a:srgbClr val="2959E7"/>
      </a:accent5>
      <a:accent6>
        <a:srgbClr val="1797D5"/>
      </a:accent6>
      <a:hlink>
        <a:srgbClr val="3F4A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5216</TotalTime>
  <Words>278</Words>
  <Application>Microsoft Macintosh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Calibri</vt:lpstr>
      <vt:lpstr>Cambria Math</vt:lpstr>
      <vt:lpstr>Open Sans</vt:lpstr>
      <vt:lpstr>AccentBoxVTI</vt:lpstr>
      <vt:lpstr>Linear-Circuit Time-Domain Simulator</vt:lpstr>
      <vt:lpstr>Capacitors</vt:lpstr>
      <vt:lpstr>Capacitors - Example</vt:lpstr>
      <vt:lpstr>Inductors</vt:lpstr>
      <vt:lpstr>Inductors -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Netlist Parser and Linear Circuit Simulator</dc:title>
  <dc:creator>Matt Guo</dc:creator>
  <cp:lastModifiedBy>Matt Guo</cp:lastModifiedBy>
  <cp:revision>36</cp:revision>
  <dcterms:created xsi:type="dcterms:W3CDTF">2023-04-19T00:12:42Z</dcterms:created>
  <dcterms:modified xsi:type="dcterms:W3CDTF">2023-05-05T18:28:06Z</dcterms:modified>
</cp:coreProperties>
</file>