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64" r:id="rId2"/>
    <p:sldId id="262" r:id="rId3"/>
    <p:sldId id="267" r:id="rId4"/>
    <p:sldId id="280" r:id="rId5"/>
    <p:sldId id="275" r:id="rId6"/>
    <p:sldId id="277" r:id="rId7"/>
    <p:sldId id="265" r:id="rId8"/>
    <p:sldId id="266" r:id="rId9"/>
    <p:sldId id="269" r:id="rId10"/>
    <p:sldId id="274" r:id="rId11"/>
    <p:sldId id="263" r:id="rId12"/>
    <p:sldId id="273" r:id="rId13"/>
    <p:sldId id="259" r:id="rId14"/>
    <p:sldId id="271" r:id="rId15"/>
    <p:sldId id="261" r:id="rId16"/>
    <p:sldId id="268" r:id="rId17"/>
    <p:sldId id="278" r:id="rId18"/>
    <p:sldId id="279" r:id="rId19"/>
    <p:sldId id="281" r:id="rId20"/>
    <p:sldId id="272" r:id="rId21"/>
    <p:sldId id="282" r:id="rId22"/>
    <p:sldId id="258" r:id="rId23"/>
    <p:sldId id="25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660"/>
  </p:normalViewPr>
  <p:slideViewPr>
    <p:cSldViewPr snapToGrid="0">
      <p:cViewPr>
        <p:scale>
          <a:sx n="100" d="100"/>
          <a:sy n="100" d="100"/>
        </p:scale>
        <p:origin x="59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DE92B-A750-4F88-9261-EE66A6E8ED03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03DA-0BBE-4018-B798-15B8A590B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73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E03DA-0BBE-4018-B798-15B8A590BF2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86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9C218-E01E-542A-EA29-99E46010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6545062-65F1-3BDA-2B96-225957731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4659ACC-E3B1-D8BC-7028-9779B5238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A44E60-7557-E870-CDD9-3D3FF275F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E03DA-0BBE-4018-B798-15B8A590BF2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5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E2AAB-1D87-B669-6661-EFDAADD94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DE5B1B7-D133-CB28-A8F4-26D4739877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F809C5F-C1FA-883B-5DEB-E07ECF2A0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14E2C2-C5A5-38AF-69B0-435AC519D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E03DA-0BBE-4018-B798-15B8A590BF2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30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9038F-8183-10DF-B0CC-A68FC5C23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11843A-CC4E-3A70-B248-1A0F1BF2E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F26767-F2F0-41D2-D172-656FD36E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476E-2969-435D-9EB9-DE4294D04EC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621E0-9807-2FD1-9B77-AEDC2E0A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F87001-3E9B-D074-047E-E9DC37C4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D68A-B76A-4AF2-ACF6-78A44F815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39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F4564-7EE0-4E17-FD0A-D3C17305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41A1C8-6555-FD6E-1FF2-E38F6AFC1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38E1D0-0195-1638-AF27-7CC652FC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476E-2969-435D-9EB9-DE4294D04EC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F6E486-D76A-C007-6C71-92745A07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F20603-6896-371F-C9A8-B63CA893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D68A-B76A-4AF2-ACF6-78A44F815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2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CDC30D-6A0E-5C9C-CF03-D52E89344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652BD5-58B1-BD05-92A0-47BB96963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34E4B6-D64F-5BFD-19CE-D0E710A1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476E-2969-435D-9EB9-DE4294D04EC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338BD2-8074-A460-1D90-DFFA8223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7F3BAA-A982-9C2E-850D-89735479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D68A-B76A-4AF2-ACF6-78A44F815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06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14638-45A4-4C5A-A490-2C5D258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52FC4-8BA0-31F1-0A36-FD9B64A8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544AE-9BB0-532A-8C93-DB70A0F0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476E-2969-435D-9EB9-DE4294D04EC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1FB4F-00D2-31DE-92FC-60D2FF6A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07FF33-14F0-9619-6409-F35F0FEC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D68A-B76A-4AF2-ACF6-78A44F815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59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81305-2C0B-BC13-99EF-57D4E72C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60FC2-A3C6-5554-92AE-C1F0B5ED4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B8F2A-58C6-E12E-75C4-9C95A476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476E-2969-435D-9EB9-DE4294D04EC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626D9B-883C-2DDA-8729-80533A1E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FC231A-A80D-47FD-97E5-E91D4A4C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D68A-B76A-4AF2-ACF6-78A44F815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04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6DD14-5F88-D90F-F770-AAA7DAA1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AF0BCE-368D-00F6-CEA8-BA8790C8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89D84F-ED7E-6FA6-6EE4-45E90FF8B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F511B5-47ED-D657-37FF-83603F88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476E-2969-435D-9EB9-DE4294D04EC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E5E3B1-7C33-A591-52F3-D558B2DB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879CD7-FB40-EB23-83A0-C975EFA8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D68A-B76A-4AF2-ACF6-78A44F815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38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43707-361F-BD78-4CCC-FCB794A6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F6F0CC-8176-EE08-C945-8FA49F95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5B14B0-1786-EF8D-8A08-166381F9A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C304FF-4C2B-0182-B27F-C36F575A9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A2C1DB-7C40-C6BE-0F46-A42EB003D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EEADD9-AF7F-E6A2-6F93-C0D25FF6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476E-2969-435D-9EB9-DE4294D04EC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90C0B8-C270-953F-E13D-3F688765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9DCF3E-5548-F85E-ED84-659A2D93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D68A-B76A-4AF2-ACF6-78A44F815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39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BE5D6-1D1F-B8D1-9CBA-326EF132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AFCC8F-CDB3-ED87-D0D2-128D95AE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476E-2969-435D-9EB9-DE4294D04EC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AD2EDF-153E-9EC2-3E8F-DA6F2BAD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CCFE5A-9559-3DB3-DD39-EA16F847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D68A-B76A-4AF2-ACF6-78A44F815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B6021-0821-BA17-C050-8BC5735D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476E-2969-435D-9EB9-DE4294D04EC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F915AF-C242-EF42-4369-6A1FC175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90B2CB-4ED1-C2CF-FC51-0937FD21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D68A-B76A-4AF2-ACF6-78A44F815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0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90042-3021-C2B9-B09E-14BFF011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5EE29-8AF8-D28A-6DBE-569DD98A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6D9D15-2460-772E-7917-3223448F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B53E96-38E2-9486-2CED-7DAE8298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476E-2969-435D-9EB9-DE4294D04EC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DB836-5A2C-154A-DA11-C2E425C7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8D2FCE-F147-2A42-AFEF-806691BF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D68A-B76A-4AF2-ACF6-78A44F815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89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03AE1-7956-AED1-14B3-80D55958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A910EA-E1A0-0796-4420-61D06A2EC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6CDB91-E2BD-8AAB-D15D-134E3EA9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BD5DC3-7628-9FC1-6A35-5EF3E7D8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476E-2969-435D-9EB9-DE4294D04EC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3E0D12-4618-301C-56BE-0C4B17A8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F27049-772C-BC00-EF9B-24C44486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D68A-B76A-4AF2-ACF6-78A44F815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45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46890-96F9-21AE-681C-B27B3232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5E66F7-B31F-6098-84F3-996CC79A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F6FC58-5B88-B908-5EAF-29F29A126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E476E-2969-435D-9EB9-DE4294D04EC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A3FB40-189D-8FF8-0BF0-738E84C5F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4957A4-B1EB-1C0B-857A-17515F3AF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7D68A-B76A-4AF2-ACF6-78A44F815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1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5C5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7A51A-326C-9213-0524-FC083C0C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мультфильм, дизайн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CC625ACE-7BFE-6637-125F-09D5210BD0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" t="6186" r="1922" b="188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88B8202C-CD20-FF33-99AC-4302AE6EE6D3}"/>
              </a:ext>
            </a:extLst>
          </p:cNvPr>
          <p:cNvSpPr/>
          <p:nvPr/>
        </p:nvSpPr>
        <p:spPr>
          <a:xfrm>
            <a:off x="-192507" y="2146434"/>
            <a:ext cx="9057373" cy="1155032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marL="0" indent="0">
              <a:lnSpc>
                <a:spcPts val="5500"/>
              </a:lnSpc>
              <a:buNone/>
            </a:pPr>
            <a:r>
              <a:rPr lang="en-US" sz="6600" dirty="0">
                <a:solidFill>
                  <a:schemeClr val="bg1"/>
                </a:solidFill>
                <a:latin typeface="Nunito Semi Bold" pitchFamily="34" charset="0"/>
              </a:rPr>
              <a:t>    Docker</a:t>
            </a:r>
            <a:r>
              <a:rPr lang="ru-RU" sz="6600" dirty="0">
                <a:solidFill>
                  <a:schemeClr val="bg1"/>
                </a:solidFill>
                <a:latin typeface="Nunito Semi Bold" pitchFamily="34" charset="0"/>
              </a:rPr>
              <a:t>  </a:t>
            </a:r>
            <a:r>
              <a:rPr lang="en-US" sz="6600" dirty="0">
                <a:solidFill>
                  <a:schemeClr val="bg1"/>
                </a:solidFill>
                <a:latin typeface="Nunito Semi Bold" pitchFamily="34" charset="0"/>
              </a:rPr>
              <a:t>Part 1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75ACD-F027-380E-D804-14ACDFB18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A64FD72-A4AB-75AE-5085-DE4950B6F7BF}"/>
              </a:ext>
            </a:extLst>
          </p:cNvPr>
          <p:cNvSpPr/>
          <p:nvPr/>
        </p:nvSpPr>
        <p:spPr>
          <a:xfrm>
            <a:off x="3987971" y="5800296"/>
            <a:ext cx="3267217" cy="4823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C7D17-1250-71C4-49D3-69C740950326}"/>
              </a:ext>
            </a:extLst>
          </p:cNvPr>
          <p:cNvSpPr/>
          <p:nvPr/>
        </p:nvSpPr>
        <p:spPr>
          <a:xfrm>
            <a:off x="3976375" y="4894273"/>
            <a:ext cx="3267216" cy="482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90C211-AAA1-8C9B-FFFD-7911D6C91A75}"/>
              </a:ext>
            </a:extLst>
          </p:cNvPr>
          <p:cNvSpPr/>
          <p:nvPr/>
        </p:nvSpPr>
        <p:spPr>
          <a:xfrm>
            <a:off x="3987971" y="3862034"/>
            <a:ext cx="3267214" cy="550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Hyperviser</a:t>
            </a:r>
            <a:endParaRPr lang="ru-RU" dirty="0"/>
          </a:p>
        </p:txBody>
      </p:sp>
      <p:pic>
        <p:nvPicPr>
          <p:cNvPr id="8" name="Рисунок 7" descr="Изображение выглядит как текст, логотип, Бренд, Цвет электрик&#10;&#10;Автоматически созданное описание">
            <a:extLst>
              <a:ext uri="{FF2B5EF4-FFF2-40B4-BE49-F238E27FC236}">
                <a16:creationId xmlns:a16="http://schemas.microsoft.com/office/drawing/2014/main" id="{C8404659-CC98-51B8-E6C5-69A46A6C4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65" y="3521950"/>
            <a:ext cx="1920753" cy="1080423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6ABD1154-F35F-5B71-6467-59C0BCEFA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438" y="3440831"/>
            <a:ext cx="1163155" cy="116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Yes, you can now run Windows on Big Sur – Computerworld">
            <a:extLst>
              <a:ext uri="{FF2B5EF4-FFF2-40B4-BE49-F238E27FC236}">
                <a16:creationId xmlns:a16="http://schemas.microsoft.com/office/drawing/2014/main" id="{C483CAAA-BF50-BFA0-5392-B2E1A2136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19" y="3440831"/>
            <a:ext cx="1672681" cy="111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6FAF4-95BF-1AC8-6CE6-FE7552A54968}"/>
              </a:ext>
            </a:extLst>
          </p:cNvPr>
          <p:cNvSpPr txBox="1"/>
          <p:nvPr/>
        </p:nvSpPr>
        <p:spPr>
          <a:xfrm>
            <a:off x="9468387" y="2284212"/>
            <a:ext cx="34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VirtualBox</a:t>
            </a:r>
          </a:p>
          <a:p>
            <a:r>
              <a:rPr lang="en-US" dirty="0"/>
              <a:t>VMWare</a:t>
            </a:r>
          </a:p>
          <a:p>
            <a:r>
              <a:rPr lang="en-US" dirty="0"/>
              <a:t>Parallels desktop</a:t>
            </a:r>
            <a:endParaRPr lang="ru-RU" dirty="0"/>
          </a:p>
        </p:txBody>
      </p:sp>
      <p:pic>
        <p:nvPicPr>
          <p:cNvPr id="9226" name="Picture 10" descr="Windows icon (png symbol) blue">
            <a:extLst>
              <a:ext uri="{FF2B5EF4-FFF2-40B4-BE49-F238E27FC236}">
                <a16:creationId xmlns:a16="http://schemas.microsoft.com/office/drawing/2014/main" id="{3C2D4C6A-72F2-6497-A22D-8DFA54139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85" y="4526334"/>
            <a:ext cx="1096281" cy="10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Linux Logo, High Definition, Digital Graphics Transparent PNG">
            <a:extLst>
              <a:ext uri="{FF2B5EF4-FFF2-40B4-BE49-F238E27FC236}">
                <a16:creationId xmlns:a16="http://schemas.microsoft.com/office/drawing/2014/main" id="{7FD24395-2CD6-42F1-6F5E-B6DE281D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69" y="4565007"/>
            <a:ext cx="990216" cy="9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Логотип mac os – Бесплатные иконки: компьютер">
            <a:extLst>
              <a:ext uri="{FF2B5EF4-FFF2-40B4-BE49-F238E27FC236}">
                <a16:creationId xmlns:a16="http://schemas.microsoft.com/office/drawing/2014/main" id="{FFB6C0BB-DDEA-7B79-A155-8FCDED87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9" y="4280496"/>
            <a:ext cx="1342119" cy="13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DD29A12-612C-C5B6-F5B3-5320D0A71E4C}"/>
              </a:ext>
            </a:extLst>
          </p:cNvPr>
          <p:cNvSpPr/>
          <p:nvPr/>
        </p:nvSpPr>
        <p:spPr>
          <a:xfrm>
            <a:off x="4011864" y="2995966"/>
            <a:ext cx="1064925" cy="697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CC60B6C-56AA-EA87-6BB7-9626E1037335}"/>
              </a:ext>
            </a:extLst>
          </p:cNvPr>
          <p:cNvSpPr/>
          <p:nvPr/>
        </p:nvSpPr>
        <p:spPr>
          <a:xfrm>
            <a:off x="4011864" y="2200434"/>
            <a:ext cx="1064925" cy="697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3B7D7C0-3F4C-119D-55DA-803D0860DC82}"/>
              </a:ext>
            </a:extLst>
          </p:cNvPr>
          <p:cNvSpPr/>
          <p:nvPr/>
        </p:nvSpPr>
        <p:spPr>
          <a:xfrm>
            <a:off x="4011864" y="1385257"/>
            <a:ext cx="1064925" cy="697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CDA0327-1B52-5813-CCC1-C1BF4A844817}"/>
              </a:ext>
            </a:extLst>
          </p:cNvPr>
          <p:cNvSpPr/>
          <p:nvPr/>
        </p:nvSpPr>
        <p:spPr>
          <a:xfrm>
            <a:off x="5101062" y="2995966"/>
            <a:ext cx="1064925" cy="697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80596F0-5A63-4AB4-E30F-AE4505D0E900}"/>
              </a:ext>
            </a:extLst>
          </p:cNvPr>
          <p:cNvSpPr/>
          <p:nvPr/>
        </p:nvSpPr>
        <p:spPr>
          <a:xfrm>
            <a:off x="5101062" y="2200434"/>
            <a:ext cx="1064925" cy="697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BD38926-310B-6551-14D6-A3AD6643B3CC}"/>
              </a:ext>
            </a:extLst>
          </p:cNvPr>
          <p:cNvSpPr/>
          <p:nvPr/>
        </p:nvSpPr>
        <p:spPr>
          <a:xfrm>
            <a:off x="5101062" y="1385257"/>
            <a:ext cx="1064925" cy="697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0C55BE5-4DE6-EE7D-5617-B9D6A17B6AD0}"/>
              </a:ext>
            </a:extLst>
          </p:cNvPr>
          <p:cNvSpPr/>
          <p:nvPr/>
        </p:nvSpPr>
        <p:spPr>
          <a:xfrm>
            <a:off x="6190260" y="2995966"/>
            <a:ext cx="1064925" cy="697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 OS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F01098F-878D-2820-6DE8-3EE5EE8A4B76}"/>
              </a:ext>
            </a:extLst>
          </p:cNvPr>
          <p:cNvSpPr/>
          <p:nvPr/>
        </p:nvSpPr>
        <p:spPr>
          <a:xfrm>
            <a:off x="6190260" y="2200434"/>
            <a:ext cx="1064925" cy="697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ED7B534-475A-383F-97F7-34A616E981C8}"/>
              </a:ext>
            </a:extLst>
          </p:cNvPr>
          <p:cNvSpPr/>
          <p:nvPr/>
        </p:nvSpPr>
        <p:spPr>
          <a:xfrm>
            <a:off x="6190260" y="1385257"/>
            <a:ext cx="1064925" cy="697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Apps</a:t>
            </a:r>
            <a:endParaRPr lang="ru-RU" dirty="0"/>
          </a:p>
        </p:txBody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18BA89E2-4DAF-CEEF-D7E8-8203851E9B0A}"/>
              </a:ext>
            </a:extLst>
          </p:cNvPr>
          <p:cNvSpPr/>
          <p:nvPr/>
        </p:nvSpPr>
        <p:spPr>
          <a:xfrm>
            <a:off x="2566297" y="131998"/>
            <a:ext cx="6259894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>
                <a:latin typeface="Nunito Semi Bold" pitchFamily="34" charset="0"/>
              </a:rPr>
              <a:t>Архитектура </a:t>
            </a:r>
            <a:r>
              <a:rPr lang="en-US" sz="4400" dirty="0">
                <a:latin typeface="Nunito Semi Bold" pitchFamily="34" charset="0"/>
              </a:rPr>
              <a:t>VM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5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9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9E682-555B-B317-581B-6390E3FB9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18850DD-AA85-F05F-DCE4-4ADB95684F4A}"/>
              </a:ext>
            </a:extLst>
          </p:cNvPr>
          <p:cNvSpPr/>
          <p:nvPr/>
        </p:nvSpPr>
        <p:spPr>
          <a:xfrm>
            <a:off x="4010310" y="507951"/>
            <a:ext cx="4171380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 err="1">
                <a:latin typeface="Nunito Semi Bold" pitchFamily="34" charset="0"/>
              </a:rPr>
              <a:t>Hyperviser</a:t>
            </a:r>
            <a:r>
              <a:rPr lang="en-US" sz="4400" dirty="0">
                <a:latin typeface="Nunito Semi Bold" pitchFamily="34" charset="0"/>
              </a:rPr>
              <a:t>???</a:t>
            </a:r>
            <a:endParaRPr lang="en-US" sz="4400" dirty="0"/>
          </a:p>
        </p:txBody>
      </p:sp>
      <p:pic>
        <p:nvPicPr>
          <p:cNvPr id="3" name="Рисунок 2" descr="Изображение выглядит как Мультфильм, мультфильм, иллюстрация, Анимация&#10;&#10;Автоматически созданное описание">
            <a:extLst>
              <a:ext uri="{FF2B5EF4-FFF2-40B4-BE49-F238E27FC236}">
                <a16:creationId xmlns:a16="http://schemas.microsoft.com/office/drawing/2014/main" id="{1B4F30A3-6AEA-32C2-CAB4-662569515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0" y="1907540"/>
            <a:ext cx="3528060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3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E46AC-7E00-41E8-82DB-E9C8DC26C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970F237-9D4E-4B1D-4283-14B04E13C99F}"/>
              </a:ext>
            </a:extLst>
          </p:cNvPr>
          <p:cNvSpPr/>
          <p:nvPr/>
        </p:nvSpPr>
        <p:spPr>
          <a:xfrm>
            <a:off x="4010310" y="507951"/>
            <a:ext cx="4171380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 err="1">
                <a:latin typeface="Nunito Semi Bold" pitchFamily="34" charset="0"/>
              </a:rPr>
              <a:t>Hyperviser</a:t>
            </a:r>
            <a:r>
              <a:rPr lang="en-US" sz="4400" dirty="0">
                <a:latin typeface="Nunito Semi Bold" pitchFamily="34" charset="0"/>
              </a:rPr>
              <a:t>???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1C2D9-CCCA-5B62-C737-AF8C2E7F18A8}"/>
              </a:ext>
            </a:extLst>
          </p:cNvPr>
          <p:cNvSpPr txBox="1"/>
          <p:nvPr/>
        </p:nvSpPr>
        <p:spPr>
          <a:xfrm>
            <a:off x="637478" y="2032181"/>
            <a:ext cx="10917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Гипервизор (</a:t>
            </a:r>
            <a:r>
              <a:rPr lang="ru-RU" b="1" dirty="0" err="1"/>
              <a:t>Hypervisor</a:t>
            </a:r>
            <a:r>
              <a:rPr lang="ru-RU" b="1" dirty="0"/>
              <a:t>) </a:t>
            </a:r>
            <a:r>
              <a:rPr lang="ru-RU" dirty="0"/>
              <a:t>— это специализированное программное обеспечение, которое </a:t>
            </a:r>
            <a:r>
              <a:rPr lang="ru-RU" b="1" dirty="0"/>
              <a:t>создаёт и управляет виртуальными машинами (ВМ)</a:t>
            </a:r>
            <a:r>
              <a:rPr lang="ru-RU" dirty="0"/>
              <a:t>, предоставляя им доступ к вычислительным ресурсам физического компьютера (процессор, оперативная память, дисковая подсистема, сеть и другие устройства).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9C690-83E2-B998-9C8E-16F80FD645B9}"/>
              </a:ext>
            </a:extLst>
          </p:cNvPr>
          <p:cNvSpPr txBox="1"/>
          <p:nvPr/>
        </p:nvSpPr>
        <p:spPr>
          <a:xfrm>
            <a:off x="637478" y="3285378"/>
            <a:ext cx="99784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Тип 2 (</a:t>
            </a:r>
            <a:r>
              <a:rPr lang="ru-RU" b="1" dirty="0" err="1"/>
              <a:t>Hosted</a:t>
            </a:r>
            <a:r>
              <a:rPr lang="ru-RU" b="1" dirty="0"/>
              <a:t>) – гипервизоры, работающие внутри ОС</a:t>
            </a:r>
          </a:p>
          <a:p>
            <a:r>
              <a:rPr lang="ru-RU" dirty="0"/>
              <a:t>Это программные гипервизоры, которые устанавливаются </a:t>
            </a:r>
            <a:r>
              <a:rPr lang="ru-RU" b="1" dirty="0"/>
              <a:t>поверх уже работающей операционной системы</a:t>
            </a:r>
            <a:r>
              <a:rPr lang="ru-RU" dirty="0"/>
              <a:t> (Windows, Linux, </a:t>
            </a:r>
            <a:r>
              <a:rPr lang="ru-RU" dirty="0" err="1"/>
              <a:t>macOS</a:t>
            </a:r>
            <a:r>
              <a:rPr lang="ru-RU" dirty="0"/>
              <a:t>). Они удобны для тестирования, работы с виртуальными средами на персональных компьютерах.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09852-3C22-F597-08FB-52E18AF5901A}"/>
              </a:ext>
            </a:extLst>
          </p:cNvPr>
          <p:cNvSpPr txBox="1"/>
          <p:nvPr/>
        </p:nvSpPr>
        <p:spPr>
          <a:xfrm>
            <a:off x="637478" y="4613921"/>
            <a:ext cx="91978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Тип 1 (</a:t>
            </a:r>
            <a:r>
              <a:rPr lang="ru-RU" b="1" dirty="0" err="1"/>
              <a:t>Bare-metal</a:t>
            </a:r>
            <a:r>
              <a:rPr lang="ru-RU" b="1" dirty="0"/>
              <a:t>) – "чистый" гипервизор</a:t>
            </a:r>
          </a:p>
          <a:p>
            <a:r>
              <a:rPr lang="ru-RU" dirty="0"/>
              <a:t>Это гипервизоры, которые работают </a:t>
            </a:r>
            <a:r>
              <a:rPr lang="ru-RU" b="1" dirty="0"/>
              <a:t>напрямую на "голом" железе</a:t>
            </a:r>
            <a:r>
              <a:rPr lang="en-US" b="1" dirty="0"/>
              <a:t> (BIOS)</a:t>
            </a:r>
            <a:r>
              <a:rPr lang="ru-RU" dirty="0"/>
              <a:t>, без операционной системы. Они обеспечивают максимальную производительность и чаще всего применяются в дата-центрах и серверных средах.</a:t>
            </a:r>
          </a:p>
        </p:txBody>
      </p:sp>
    </p:spTree>
    <p:extLst>
      <p:ext uri="{BB962C8B-B14F-4D97-AF65-F5344CB8AC3E}">
        <p14:creationId xmlns:p14="http://schemas.microsoft.com/office/powerpoint/2010/main" val="33696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AD490-2ADD-5F27-0EE2-AECF13DDE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97AB119B-B651-1665-B5BC-4FC8DC8A30DE}"/>
              </a:ext>
            </a:extLst>
          </p:cNvPr>
          <p:cNvSpPr/>
          <p:nvPr/>
        </p:nvSpPr>
        <p:spPr>
          <a:xfrm>
            <a:off x="2830655" y="296656"/>
            <a:ext cx="6530690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latin typeface="Nunito Semi Bold" pitchFamily="34" charset="0"/>
              </a:rPr>
              <a:t>MacOS | Linux | Windows</a:t>
            </a:r>
            <a:endParaRPr lang="en-US" sz="4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4DB455-F643-902D-0C9B-32B4B87ADEA5}"/>
              </a:ext>
            </a:extLst>
          </p:cNvPr>
          <p:cNvSpPr/>
          <p:nvPr/>
        </p:nvSpPr>
        <p:spPr>
          <a:xfrm>
            <a:off x="1861387" y="4863086"/>
            <a:ext cx="2687236" cy="4823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C2B8E7-EF1B-C31D-1D31-8D531832269D}"/>
              </a:ext>
            </a:extLst>
          </p:cNvPr>
          <p:cNvSpPr/>
          <p:nvPr/>
        </p:nvSpPr>
        <p:spPr>
          <a:xfrm>
            <a:off x="1861385" y="4273631"/>
            <a:ext cx="2687235" cy="482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OS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39FBEBC-67C2-0044-FEFC-63DC6AA97006}"/>
              </a:ext>
            </a:extLst>
          </p:cNvPr>
          <p:cNvSpPr/>
          <p:nvPr/>
        </p:nvSpPr>
        <p:spPr>
          <a:xfrm>
            <a:off x="1861387" y="3620563"/>
            <a:ext cx="2687233" cy="550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HyperKit</a:t>
            </a:r>
            <a:br>
              <a:rPr lang="ru-RU" dirty="0"/>
            </a:br>
            <a:r>
              <a:rPr lang="en-US" dirty="0" err="1"/>
              <a:t>Virtualization.framework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528631-1BD8-509B-6F7E-274DCB92FB4B}"/>
              </a:ext>
            </a:extLst>
          </p:cNvPr>
          <p:cNvSpPr/>
          <p:nvPr/>
        </p:nvSpPr>
        <p:spPr>
          <a:xfrm>
            <a:off x="5020828" y="4846178"/>
            <a:ext cx="2150347" cy="4823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BA1E360-7122-BB63-DB25-B6BCB4FF6623}"/>
              </a:ext>
            </a:extLst>
          </p:cNvPr>
          <p:cNvSpPr/>
          <p:nvPr/>
        </p:nvSpPr>
        <p:spPr>
          <a:xfrm>
            <a:off x="5020826" y="4273631"/>
            <a:ext cx="2150347" cy="482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50087FD-78DA-7DAF-AF6E-02A95D9DA830}"/>
              </a:ext>
            </a:extLst>
          </p:cNvPr>
          <p:cNvSpPr/>
          <p:nvPr/>
        </p:nvSpPr>
        <p:spPr>
          <a:xfrm>
            <a:off x="7911820" y="4846178"/>
            <a:ext cx="2150347" cy="4823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007CEB-D540-92A9-07E8-58B5F0183533}"/>
              </a:ext>
            </a:extLst>
          </p:cNvPr>
          <p:cNvSpPr/>
          <p:nvPr/>
        </p:nvSpPr>
        <p:spPr>
          <a:xfrm>
            <a:off x="7911820" y="4273631"/>
            <a:ext cx="2150347" cy="482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B2E7E11-F1DE-B62A-9D91-4B3C4868D9E6}"/>
              </a:ext>
            </a:extLst>
          </p:cNvPr>
          <p:cNvSpPr/>
          <p:nvPr/>
        </p:nvSpPr>
        <p:spPr>
          <a:xfrm>
            <a:off x="7911820" y="3603654"/>
            <a:ext cx="2161334" cy="5676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Hyper-V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WSL2</a:t>
            </a:r>
            <a:endParaRPr lang="ru-RU" dirty="0"/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370A106C-268D-557C-32B8-EBFB2B629529}"/>
              </a:ext>
            </a:extLst>
          </p:cNvPr>
          <p:cNvGrpSpPr/>
          <p:nvPr/>
        </p:nvGrpSpPr>
        <p:grpSpPr>
          <a:xfrm>
            <a:off x="8435732" y="1852381"/>
            <a:ext cx="1204012" cy="635367"/>
            <a:chOff x="5102410" y="1968500"/>
            <a:chExt cx="1204012" cy="635367"/>
          </a:xfrm>
        </p:grpSpPr>
        <p:pic>
          <p:nvPicPr>
            <p:cNvPr id="1026" name="Picture 2" descr="Linux Containers are Here to Stay! - open source for you">
              <a:extLst>
                <a:ext uri="{FF2B5EF4-FFF2-40B4-BE49-F238E27FC236}">
                  <a16:creationId xmlns:a16="http://schemas.microsoft.com/office/drawing/2014/main" id="{1550242C-4890-9865-363F-65A143A6E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2410" y="1993051"/>
              <a:ext cx="1204012" cy="61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B364AAB8-17AC-B2C6-7138-3B64B7310547}"/>
                </a:ext>
              </a:extLst>
            </p:cNvPr>
            <p:cNvGrpSpPr/>
            <p:nvPr/>
          </p:nvGrpSpPr>
          <p:grpSpPr>
            <a:xfrm>
              <a:off x="6020672" y="1968500"/>
              <a:ext cx="285750" cy="193675"/>
              <a:chOff x="495300" y="1651000"/>
              <a:chExt cx="361950" cy="431800"/>
            </a:xfrm>
          </p:grpSpPr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DD6B5112-908B-1E9D-B5D6-25CC1B3D1547}"/>
                  </a:ext>
                </a:extLst>
              </p:cNvPr>
              <p:cNvCxnSpPr/>
              <p:nvPr/>
            </p:nvCxnSpPr>
            <p:spPr>
              <a:xfrm>
                <a:off x="495300" y="1651000"/>
                <a:ext cx="361950" cy="34205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>
                <a:extLst>
                  <a:ext uri="{FF2B5EF4-FFF2-40B4-BE49-F238E27FC236}">
                    <a16:creationId xmlns:a16="http://schemas.microsoft.com/office/drawing/2014/main" id="{0FED4686-CDF0-C08C-DC07-3BB99667C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150" y="1651000"/>
                <a:ext cx="222250" cy="43180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262CB380-3AA1-F695-333E-25F209D21277}"/>
              </a:ext>
            </a:extLst>
          </p:cNvPr>
          <p:cNvGrpSpPr/>
          <p:nvPr/>
        </p:nvGrpSpPr>
        <p:grpSpPr>
          <a:xfrm>
            <a:off x="5518825" y="1852381"/>
            <a:ext cx="1037816" cy="727489"/>
            <a:chOff x="5361667" y="2571416"/>
            <a:chExt cx="1037816" cy="727489"/>
          </a:xfrm>
        </p:grpSpPr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1CB47CA9-40F7-5DBE-01BC-5608FAD62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1667" y="2571416"/>
              <a:ext cx="1037816" cy="727489"/>
            </a:xfrm>
            <a:prstGeom prst="rect">
              <a:avLst/>
            </a:prstGeom>
          </p:spPr>
        </p:pic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69FF632F-D97F-EF3B-536C-A68AAF9A958F}"/>
                </a:ext>
              </a:extLst>
            </p:cNvPr>
            <p:cNvGrpSpPr/>
            <p:nvPr/>
          </p:nvGrpSpPr>
          <p:grpSpPr>
            <a:xfrm>
              <a:off x="5974952" y="2793466"/>
              <a:ext cx="285750" cy="193675"/>
              <a:chOff x="495300" y="1651000"/>
              <a:chExt cx="361950" cy="431800"/>
            </a:xfrm>
          </p:grpSpPr>
          <p:cxnSp>
            <p:nvCxnSpPr>
              <p:cNvPr id="35" name="Прямая соединительная линия 34">
                <a:extLst>
                  <a:ext uri="{FF2B5EF4-FFF2-40B4-BE49-F238E27FC236}">
                    <a16:creationId xmlns:a16="http://schemas.microsoft.com/office/drawing/2014/main" id="{B36FDCF8-133E-6FDF-5EDE-50C394358EC9}"/>
                  </a:ext>
                </a:extLst>
              </p:cNvPr>
              <p:cNvCxnSpPr/>
              <p:nvPr/>
            </p:nvCxnSpPr>
            <p:spPr>
              <a:xfrm>
                <a:off x="495300" y="1651000"/>
                <a:ext cx="361950" cy="34205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>
                <a:extLst>
                  <a:ext uri="{FF2B5EF4-FFF2-40B4-BE49-F238E27FC236}">
                    <a16:creationId xmlns:a16="http://schemas.microsoft.com/office/drawing/2014/main" id="{FDABE1EE-45D3-B063-7143-A5C1E3FC5D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150" y="1651000"/>
                <a:ext cx="222250" cy="43180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5F9DE88-CBA5-9937-908A-6CBFB8C1D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3154" y="4171269"/>
            <a:ext cx="890793" cy="624429"/>
          </a:xfrm>
          <a:prstGeom prst="rect">
            <a:avLst/>
          </a:prstGeom>
        </p:spPr>
      </p:pic>
      <p:pic>
        <p:nvPicPr>
          <p:cNvPr id="51" name="Picture 2" descr="Linux Containers are Here to Stay! - open source for you">
            <a:extLst>
              <a:ext uri="{FF2B5EF4-FFF2-40B4-BE49-F238E27FC236}">
                <a16:creationId xmlns:a16="http://schemas.microsoft.com/office/drawing/2014/main" id="{B9767B79-2B43-C20C-7113-0B1C00551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r="13280"/>
          <a:stretch/>
        </p:blipFill>
        <p:spPr bwMode="auto">
          <a:xfrm>
            <a:off x="5724737" y="3835177"/>
            <a:ext cx="625992" cy="4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4540A109-B5BA-5C4F-528B-93D230C61A67}"/>
              </a:ext>
            </a:extLst>
          </p:cNvPr>
          <p:cNvGrpSpPr/>
          <p:nvPr/>
        </p:nvGrpSpPr>
        <p:grpSpPr>
          <a:xfrm>
            <a:off x="2603847" y="1778622"/>
            <a:ext cx="1037816" cy="727489"/>
            <a:chOff x="5361667" y="2571416"/>
            <a:chExt cx="1037816" cy="727489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B417BD7F-A41C-D37D-A59B-668F2108C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1667" y="2571416"/>
              <a:ext cx="1037816" cy="727489"/>
            </a:xfrm>
            <a:prstGeom prst="rect">
              <a:avLst/>
            </a:prstGeom>
          </p:spPr>
        </p:pic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ECC3B9F0-4B71-4F35-C152-CC4EA16660F8}"/>
                </a:ext>
              </a:extLst>
            </p:cNvPr>
            <p:cNvGrpSpPr/>
            <p:nvPr/>
          </p:nvGrpSpPr>
          <p:grpSpPr>
            <a:xfrm>
              <a:off x="5974952" y="2793466"/>
              <a:ext cx="285750" cy="193675"/>
              <a:chOff x="495300" y="1651000"/>
              <a:chExt cx="361950" cy="431800"/>
            </a:xfrm>
          </p:grpSpPr>
          <p:cxnSp>
            <p:nvCxnSpPr>
              <p:cNvPr id="58" name="Прямая соединительная линия 57">
                <a:extLst>
                  <a:ext uri="{FF2B5EF4-FFF2-40B4-BE49-F238E27FC236}">
                    <a16:creationId xmlns:a16="http://schemas.microsoft.com/office/drawing/2014/main" id="{C0F9BC3B-88C0-83C6-1BA5-3FFAF81FD5F8}"/>
                  </a:ext>
                </a:extLst>
              </p:cNvPr>
              <p:cNvCxnSpPr/>
              <p:nvPr/>
            </p:nvCxnSpPr>
            <p:spPr>
              <a:xfrm>
                <a:off x="495300" y="1651000"/>
                <a:ext cx="361950" cy="342051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>
                <a:extLst>
                  <a:ext uri="{FF2B5EF4-FFF2-40B4-BE49-F238E27FC236}">
                    <a16:creationId xmlns:a16="http://schemas.microsoft.com/office/drawing/2014/main" id="{E09E72BC-1796-483C-8332-B42FD9374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150" y="1651000"/>
                <a:ext cx="222250" cy="43180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315D35BA-5878-BA7A-4BC1-AB489002B916}"/>
              </a:ext>
            </a:extLst>
          </p:cNvPr>
          <p:cNvSpPr/>
          <p:nvPr/>
        </p:nvSpPr>
        <p:spPr>
          <a:xfrm>
            <a:off x="1861388" y="2755900"/>
            <a:ext cx="2687232" cy="757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desktop (engine)</a:t>
            </a:r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3443E72-343D-9C3F-24CD-92B819E358FA}"/>
              </a:ext>
            </a:extLst>
          </p:cNvPr>
          <p:cNvSpPr/>
          <p:nvPr/>
        </p:nvSpPr>
        <p:spPr>
          <a:xfrm>
            <a:off x="4752383" y="2755899"/>
            <a:ext cx="2687232" cy="757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desktop (engine)</a:t>
            </a:r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D34DF243-C2F3-A11D-532B-0D1C4F07E93F}"/>
              </a:ext>
            </a:extLst>
          </p:cNvPr>
          <p:cNvSpPr/>
          <p:nvPr/>
        </p:nvSpPr>
        <p:spPr>
          <a:xfrm>
            <a:off x="7643378" y="2755898"/>
            <a:ext cx="2687232" cy="757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desktop (engine)</a:t>
            </a:r>
            <a:endParaRPr lang="ru-RU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FB5B140-52A6-8DBE-C025-95037E1180F9}"/>
              </a:ext>
            </a:extLst>
          </p:cNvPr>
          <p:cNvSpPr txBox="1"/>
          <p:nvPr/>
        </p:nvSpPr>
        <p:spPr>
          <a:xfrm>
            <a:off x="2438420" y="5592767"/>
            <a:ext cx="801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 </a:t>
            </a:r>
            <a:r>
              <a:rPr lang="ru-RU" dirty="0"/>
              <a:t>позволяет нам </a:t>
            </a:r>
            <a:r>
              <a:rPr lang="ru-RU" b="1" dirty="0"/>
              <a:t>поднять любую </a:t>
            </a:r>
            <a:r>
              <a:rPr lang="en-US" b="1" dirty="0"/>
              <a:t>OS</a:t>
            </a:r>
          </a:p>
          <a:p>
            <a:r>
              <a:rPr lang="en-US" dirty="0"/>
              <a:t>Docker </a:t>
            </a:r>
            <a:r>
              <a:rPr lang="ru-RU" dirty="0"/>
              <a:t>нам позволяет на любой </a:t>
            </a:r>
            <a:r>
              <a:rPr lang="en-US" dirty="0"/>
              <a:t>OS</a:t>
            </a:r>
            <a:r>
              <a:rPr lang="ru-RU" dirty="0"/>
              <a:t> поднять один и тот же контейнер!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9" name="Рисунок 8" descr="Изображение выглядит как Человеческое лицо, человек, улыб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DB78E7B-9AAD-3C84-3E45-CB029213CB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4" y="3875033"/>
            <a:ext cx="1474098" cy="9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4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4" grpId="0" animBg="1"/>
      <p:bldP spid="18" grpId="0" animBg="1"/>
      <p:bldP spid="19" grpId="0" animBg="1"/>
      <p:bldP spid="23" grpId="0" animBg="1"/>
      <p:bldP spid="60" grpId="0" animBg="1"/>
      <p:bldP spid="61" grpId="0" animBg="1"/>
      <p:bldP spid="62" grpId="0" animBg="1"/>
      <p:bldP spid="10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B91D0-316A-376D-C5F5-8ACB00FC5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E4C45AB5-CE54-EEE7-2261-0E7C0B1B927C}"/>
              </a:ext>
            </a:extLst>
          </p:cNvPr>
          <p:cNvSpPr/>
          <p:nvPr/>
        </p:nvSpPr>
        <p:spPr>
          <a:xfrm>
            <a:off x="669074" y="156687"/>
            <a:ext cx="10615960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>
                <a:latin typeface="Nunito Semi Bold" pitchFamily="34" charset="0"/>
              </a:rPr>
              <a:t>Слыхали за </a:t>
            </a:r>
            <a:r>
              <a:rPr lang="en-US" sz="4400" dirty="0">
                <a:latin typeface="Nunito Semi Bold" pitchFamily="34" charset="0"/>
              </a:rPr>
              <a:t>WSL2 ? </a:t>
            </a:r>
            <a:r>
              <a:rPr lang="ru-RU" sz="4400" dirty="0">
                <a:latin typeface="Nunito Semi Bold" pitchFamily="34" charset="0"/>
              </a:rPr>
              <a:t>И чем она лучше?</a:t>
            </a:r>
            <a:r>
              <a:rPr lang="en-US" sz="4400" dirty="0">
                <a:latin typeface="Nunito Semi Bold" pitchFamily="34" charset="0"/>
              </a:rPr>
              <a:t> </a:t>
            </a:r>
            <a:endParaRPr 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DFF07-909A-47CA-77CE-C7FFA27510EA}"/>
              </a:ext>
            </a:extLst>
          </p:cNvPr>
          <p:cNvSpPr txBox="1"/>
          <p:nvPr/>
        </p:nvSpPr>
        <p:spPr>
          <a:xfrm>
            <a:off x="142178" y="1235439"/>
            <a:ext cx="119076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Архитектурная оптимизация</a:t>
            </a:r>
          </a:p>
          <a:p>
            <a:r>
              <a:rPr lang="ru-RU" dirty="0"/>
              <a:t>WSL2 использует легковесное ядро Linux, специально оптимизированное Microsoft для интеграции с Windows. Оно запускается поверх гипервизора Hyper-V, но не требует </a:t>
            </a:r>
            <a:r>
              <a:rPr lang="ru-RU" b="1" dirty="0"/>
              <a:t>полной</a:t>
            </a:r>
            <a:r>
              <a:rPr lang="ru-RU" dirty="0"/>
              <a:t> эмуляции оборудования, как классические ВМ.</a:t>
            </a:r>
          </a:p>
          <a:p>
            <a:r>
              <a:rPr lang="ru-RU" dirty="0"/>
              <a:t>ВМ эмулируют </a:t>
            </a:r>
            <a:r>
              <a:rPr lang="ru-RU" b="1" dirty="0"/>
              <a:t>всё</a:t>
            </a:r>
            <a:r>
              <a:rPr lang="ru-RU" dirty="0"/>
              <a:t> «железо» (CPU, сетевые карты, диски), что создает значительные накладные расходы.</a:t>
            </a:r>
          </a:p>
          <a:p>
            <a:endParaRPr lang="ru-RU" dirty="0"/>
          </a:p>
          <a:p>
            <a:r>
              <a:rPr lang="ru-RU" b="1" dirty="0"/>
              <a:t>Динамическое распределение ресурсов</a:t>
            </a:r>
          </a:p>
          <a:p>
            <a:r>
              <a:rPr lang="ru-RU" dirty="0"/>
              <a:t>WSL2 динамически выделяет ресурсы (CPU, RAM) из </a:t>
            </a:r>
            <a:r>
              <a:rPr lang="ru-RU" dirty="0" err="1"/>
              <a:t>хостовой</a:t>
            </a:r>
            <a:r>
              <a:rPr lang="ru-RU" dirty="0"/>
              <a:t> системы. Память и процессорное время используются только тогда, когда это нужно.</a:t>
            </a:r>
          </a:p>
          <a:p>
            <a:r>
              <a:rPr lang="ru-RU" dirty="0"/>
              <a:t>ВМ резервируют фиксированный объем ресурсов (например, 4 ГБ RAM), даже если они не используются. Это приводит к простаиванию выделенной памяти.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Интеграция с </a:t>
            </a:r>
            <a:r>
              <a:rPr lang="ru-RU" b="1" dirty="0" err="1"/>
              <a:t>хостовой</a:t>
            </a:r>
            <a:r>
              <a:rPr lang="ru-RU" b="1" dirty="0"/>
              <a:t> ОС</a:t>
            </a:r>
          </a:p>
          <a:p>
            <a:r>
              <a:rPr lang="ru-RU" dirty="0"/>
              <a:t>WSL2 тесно интегрирован с Windows:</a:t>
            </a:r>
          </a:p>
          <a:p>
            <a:r>
              <a:rPr lang="ru-RU" dirty="0"/>
              <a:t>Файловая система доступна напрямую через 9p-протокол (меньше задержек, чем в общих папках ВМ).</a:t>
            </a:r>
          </a:p>
          <a:p>
            <a:r>
              <a:rPr lang="ru-RU" dirty="0"/>
              <a:t>Сеть работает через NAT, но порты автоматически пробрасываются на хост.</a:t>
            </a:r>
          </a:p>
          <a:p>
            <a:r>
              <a:rPr lang="ru-RU" dirty="0"/>
              <a:t>ВМ изолированы от хоста, и обмен данными происходит через эмуляцию сетевых интерфейсов или виртуальные диски, что медленнее.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26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E8964-CBC9-8A1A-6F5F-FB87AE90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06543826-A60F-A4A3-4440-E49288EA6581}"/>
              </a:ext>
            </a:extLst>
          </p:cNvPr>
          <p:cNvSpPr/>
          <p:nvPr/>
        </p:nvSpPr>
        <p:spPr>
          <a:xfrm>
            <a:off x="2830655" y="296656"/>
            <a:ext cx="6530690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latin typeface="Nunito Semi Bold" pitchFamily="34" charset="0"/>
              </a:rPr>
              <a:t>MacOS | Linux | Windows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5E2AD-8429-F9C7-3FFC-D1DEE1320C55}"/>
              </a:ext>
            </a:extLst>
          </p:cNvPr>
          <p:cNvSpPr txBox="1"/>
          <p:nvPr/>
        </p:nvSpPr>
        <p:spPr>
          <a:xfrm>
            <a:off x="1964315" y="1589791"/>
            <a:ext cx="8263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unito Semi Bold" panose="020B0604020202020204" charset="-52"/>
              </a:rPr>
              <a:t>Hyperviser</a:t>
            </a:r>
            <a:r>
              <a:rPr lang="ru-RU" dirty="0">
                <a:latin typeface="Nunito Semi Bold" panose="020B0604020202020204" charset="-52"/>
              </a:rPr>
              <a:t>(</a:t>
            </a:r>
            <a:r>
              <a:rPr lang="en-US" dirty="0">
                <a:latin typeface="Nunito Semi Bold" panose="020B0604020202020204" charset="-52"/>
              </a:rPr>
              <a:t>WSL2 / HyperKit) </a:t>
            </a:r>
            <a:r>
              <a:rPr lang="ru-RU" dirty="0">
                <a:latin typeface="Nunito Semi Bold" panose="020B0604020202020204" charset="-52"/>
              </a:rPr>
              <a:t>позволяет нам эмулировать ядро </a:t>
            </a:r>
            <a:r>
              <a:rPr lang="en-US" dirty="0">
                <a:latin typeface="Nunito Semi Bold" panose="020B0604020202020204" charset="-52"/>
              </a:rPr>
              <a:t>Linux.</a:t>
            </a:r>
            <a:endParaRPr lang="ru-RU" dirty="0">
              <a:latin typeface="Nunito Semi Bold" panose="020B0604020202020204" charset="-52"/>
            </a:endParaRPr>
          </a:p>
          <a:p>
            <a:endParaRPr lang="ru-RU" dirty="0">
              <a:latin typeface="Nunito Semi Bold" panose="020B0604020202020204" charset="-52"/>
            </a:endParaRPr>
          </a:p>
          <a:p>
            <a:r>
              <a:rPr lang="en-US" dirty="0">
                <a:latin typeface="Nunito Semi Bold" panose="020B0604020202020204" charset="-52"/>
              </a:rPr>
              <a:t>Docker </a:t>
            </a:r>
            <a:r>
              <a:rPr lang="ru-RU" dirty="0">
                <a:latin typeface="Nunito Semi Bold" panose="020B0604020202020204" charset="-52"/>
              </a:rPr>
              <a:t>напрямую взаимодействует с ядром </a:t>
            </a:r>
            <a:r>
              <a:rPr lang="en-US" dirty="0">
                <a:latin typeface="Nunito Semi Bold" panose="020B0604020202020204" charset="-52"/>
              </a:rPr>
              <a:t>Linux, </a:t>
            </a:r>
            <a:r>
              <a:rPr lang="ru-RU" dirty="0">
                <a:latin typeface="Nunito Semi Bold" panose="020B0604020202020204" charset="-52"/>
              </a:rPr>
              <a:t>используя его встроенные функции:</a:t>
            </a:r>
            <a:endParaRPr lang="ru-RU" b="0" dirty="0">
              <a:effectLst/>
              <a:latin typeface="Nunito Semi Bold" panose="020B0604020202020204" charset="-52"/>
            </a:endParaRPr>
          </a:p>
          <a:p>
            <a:pPr fontAlgn="base"/>
            <a:endParaRPr lang="en-US" b="1" dirty="0">
              <a:latin typeface="Nunito Semi Bold" panose="020B0604020202020204" charset="-52"/>
            </a:endParaRPr>
          </a:p>
          <a:p>
            <a:pPr fontAlgn="base"/>
            <a:r>
              <a:rPr lang="en-US" b="1" dirty="0">
                <a:latin typeface="Nunito Semi Bold" panose="020B0604020202020204" charset="-52"/>
              </a:rPr>
              <a:t>Namespaces</a:t>
            </a:r>
            <a:r>
              <a:rPr lang="en-US" dirty="0">
                <a:latin typeface="Nunito Semi Bold" panose="020B0604020202020204" charset="-52"/>
              </a:rPr>
              <a:t>: </a:t>
            </a:r>
            <a:r>
              <a:rPr lang="ru-RU" dirty="0">
                <a:latin typeface="Nunito Semi Bold" panose="020B0604020202020204" charset="-52"/>
              </a:rPr>
              <a:t>Изолируют процессы, сеть, файловую систему и пользователей.</a:t>
            </a:r>
          </a:p>
          <a:p>
            <a:pPr fontAlgn="base"/>
            <a:r>
              <a:rPr lang="en-US" b="1" dirty="0" err="1">
                <a:latin typeface="Nunito Semi Bold" panose="020B0604020202020204" charset="-52"/>
              </a:rPr>
              <a:t>cgroups</a:t>
            </a:r>
            <a:r>
              <a:rPr lang="en-US" dirty="0">
                <a:latin typeface="Nunito Semi Bold" panose="020B0604020202020204" charset="-52"/>
              </a:rPr>
              <a:t>: </a:t>
            </a:r>
            <a:r>
              <a:rPr lang="ru-RU" dirty="0">
                <a:latin typeface="Nunito Semi Bold" panose="020B0604020202020204" charset="-52"/>
              </a:rPr>
              <a:t>Ограничивают потребление ресурсов (</a:t>
            </a:r>
            <a:r>
              <a:rPr lang="en-US" dirty="0">
                <a:latin typeface="Nunito Semi Bold" panose="020B0604020202020204" charset="-52"/>
              </a:rPr>
              <a:t>CPU, RAM, </a:t>
            </a:r>
            <a:r>
              <a:rPr lang="ru-RU" dirty="0">
                <a:latin typeface="Nunito Semi Bold" panose="020B0604020202020204" charset="-52"/>
              </a:rPr>
              <a:t>диск).</a:t>
            </a:r>
          </a:p>
          <a:p>
            <a:r>
              <a:rPr lang="en-US" b="1" dirty="0">
                <a:latin typeface="Nunito Semi Bold" panose="020B0604020202020204" charset="-52"/>
              </a:rPr>
              <a:t>Union File Systems</a:t>
            </a:r>
            <a:r>
              <a:rPr lang="en-US" dirty="0">
                <a:latin typeface="Nunito Semi Bold" panose="020B0604020202020204" charset="-52"/>
              </a:rPr>
              <a:t>: </a:t>
            </a:r>
            <a:r>
              <a:rPr lang="ru-RU" dirty="0">
                <a:latin typeface="Nunito Semi Bold" panose="020B0604020202020204" charset="-52"/>
              </a:rPr>
              <a:t>Для слоев образов (</a:t>
            </a:r>
            <a:r>
              <a:rPr lang="en-US" dirty="0" err="1">
                <a:latin typeface="Nunito Semi Bold" panose="020B0604020202020204" charset="-52"/>
              </a:rPr>
              <a:t>OverlayFS</a:t>
            </a:r>
            <a:r>
              <a:rPr lang="en-US" dirty="0">
                <a:latin typeface="Nunito Semi Bold" panose="020B0604020202020204" charset="-52"/>
              </a:rPr>
              <a:t>, AUFS).</a:t>
            </a:r>
            <a:endParaRPr lang="ru-RU" dirty="0">
              <a:latin typeface="Nunito Semi Bold" panose="020B0604020202020204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6C14765-3BAF-BB5C-2E9B-227DA4B7E28F}"/>
              </a:ext>
            </a:extLst>
          </p:cNvPr>
          <p:cNvSpPr/>
          <p:nvPr/>
        </p:nvSpPr>
        <p:spPr>
          <a:xfrm>
            <a:off x="4666971" y="6205078"/>
            <a:ext cx="2150347" cy="4823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FCDD884-33B6-4460-56E7-0BF230BA9589}"/>
              </a:ext>
            </a:extLst>
          </p:cNvPr>
          <p:cNvSpPr/>
          <p:nvPr/>
        </p:nvSpPr>
        <p:spPr>
          <a:xfrm>
            <a:off x="4666971" y="5632531"/>
            <a:ext cx="2150347" cy="482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482478-79C8-5DCD-A5C5-6A250E8726DC}"/>
              </a:ext>
            </a:extLst>
          </p:cNvPr>
          <p:cNvSpPr/>
          <p:nvPr/>
        </p:nvSpPr>
        <p:spPr>
          <a:xfrm>
            <a:off x="4661477" y="4962554"/>
            <a:ext cx="2161334" cy="5676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Hyper-V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WSL2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888F066-05CE-84B2-34ED-A47D2085087B}"/>
              </a:ext>
            </a:extLst>
          </p:cNvPr>
          <p:cNvSpPr/>
          <p:nvPr/>
        </p:nvSpPr>
        <p:spPr>
          <a:xfrm>
            <a:off x="4398528" y="4114798"/>
            <a:ext cx="2687232" cy="757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desktop (engine)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78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1FC3F-DB8D-7A5D-3EC4-44210BEFA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процесс 7">
            <a:extLst>
              <a:ext uri="{FF2B5EF4-FFF2-40B4-BE49-F238E27FC236}">
                <a16:creationId xmlns:a16="http://schemas.microsoft.com/office/drawing/2014/main" id="{A5F2E91D-9D78-BA1D-E934-3669F8CE4144}"/>
              </a:ext>
            </a:extLst>
          </p:cNvPr>
          <p:cNvSpPr/>
          <p:nvPr/>
        </p:nvSpPr>
        <p:spPr>
          <a:xfrm>
            <a:off x="94784" y="2881854"/>
            <a:ext cx="10671717" cy="674908"/>
          </a:xfrm>
          <a:prstGeom prst="flowChartProcess">
            <a:avLst/>
          </a:prstGeom>
          <a:solidFill>
            <a:srgbClr val="065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Virtual</a:t>
            </a:r>
            <a:r>
              <a:rPr lang="ru-RU" dirty="0"/>
              <a:t> </a:t>
            </a:r>
            <a:r>
              <a:rPr lang="en-US" dirty="0"/>
              <a:t>Kernel</a:t>
            </a:r>
            <a:endParaRPr lang="ru-RU" dirty="0"/>
          </a:p>
        </p:txBody>
      </p:sp>
      <p:sp>
        <p:nvSpPr>
          <p:cNvPr id="3" name="Блок-схема: процесс 2">
            <a:extLst>
              <a:ext uri="{FF2B5EF4-FFF2-40B4-BE49-F238E27FC236}">
                <a16:creationId xmlns:a16="http://schemas.microsoft.com/office/drawing/2014/main" id="{1468E65B-C557-189D-FEDE-47E7D1AF6FDE}"/>
              </a:ext>
            </a:extLst>
          </p:cNvPr>
          <p:cNvSpPr/>
          <p:nvPr/>
        </p:nvSpPr>
        <p:spPr>
          <a:xfrm>
            <a:off x="94785" y="3839883"/>
            <a:ext cx="10671717" cy="674908"/>
          </a:xfrm>
          <a:prstGeom prst="flowChartProcess">
            <a:avLst/>
          </a:prstGeom>
          <a:solidFill>
            <a:srgbClr val="065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Host OS</a:t>
            </a:r>
            <a:endParaRPr lang="ru-RU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960EADDC-35EF-563E-8A23-D67033034D0C}"/>
              </a:ext>
            </a:extLst>
          </p:cNvPr>
          <p:cNvSpPr/>
          <p:nvPr/>
        </p:nvSpPr>
        <p:spPr>
          <a:xfrm>
            <a:off x="2830655" y="296656"/>
            <a:ext cx="6530690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latin typeface="Nunito Semi Bold" pitchFamily="34" charset="0"/>
              </a:rPr>
              <a:t>MacOS | Linux | Windows</a:t>
            </a:r>
            <a:endParaRPr lang="en-US" sz="4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C26B6DC-15E5-D06E-BEE6-2E55FED42377}"/>
              </a:ext>
            </a:extLst>
          </p:cNvPr>
          <p:cNvSpPr/>
          <p:nvPr/>
        </p:nvSpPr>
        <p:spPr>
          <a:xfrm>
            <a:off x="1861385" y="3948549"/>
            <a:ext cx="2687235" cy="482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OS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23E45A5-AE8F-3DE7-F426-2652957473A1}"/>
              </a:ext>
            </a:extLst>
          </p:cNvPr>
          <p:cNvSpPr/>
          <p:nvPr/>
        </p:nvSpPr>
        <p:spPr>
          <a:xfrm>
            <a:off x="1816782" y="2950695"/>
            <a:ext cx="2687233" cy="550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HyperKit</a:t>
            </a:r>
            <a:br>
              <a:rPr lang="ru-RU" dirty="0"/>
            </a:br>
            <a:r>
              <a:rPr lang="en-US" dirty="0" err="1"/>
              <a:t>Virtualization.framework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D0F8FC1-8868-81E3-A8AE-312525327F22}"/>
              </a:ext>
            </a:extLst>
          </p:cNvPr>
          <p:cNvSpPr/>
          <p:nvPr/>
        </p:nvSpPr>
        <p:spPr>
          <a:xfrm>
            <a:off x="1816782" y="4846178"/>
            <a:ext cx="8408886" cy="4823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4A826A3-89DA-C395-F13A-8ADA52DD2D7C}"/>
              </a:ext>
            </a:extLst>
          </p:cNvPr>
          <p:cNvSpPr/>
          <p:nvPr/>
        </p:nvSpPr>
        <p:spPr>
          <a:xfrm>
            <a:off x="5020826" y="3948549"/>
            <a:ext cx="2150347" cy="482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3F89BBC-A9A9-53BC-61BD-CA88260C95B8}"/>
              </a:ext>
            </a:extLst>
          </p:cNvPr>
          <p:cNvSpPr/>
          <p:nvPr/>
        </p:nvSpPr>
        <p:spPr>
          <a:xfrm>
            <a:off x="7911820" y="3948549"/>
            <a:ext cx="2150347" cy="482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3808B15-93B1-F7FD-0491-FD7F463AE833}"/>
              </a:ext>
            </a:extLst>
          </p:cNvPr>
          <p:cNvSpPr/>
          <p:nvPr/>
        </p:nvSpPr>
        <p:spPr>
          <a:xfrm>
            <a:off x="7906326" y="2923972"/>
            <a:ext cx="2161334" cy="5676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Hyper-V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WSL2</a:t>
            </a:r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1C718AF9-86D1-9F62-687B-7C8DC98348F0}"/>
              </a:ext>
            </a:extLst>
          </p:cNvPr>
          <p:cNvSpPr/>
          <p:nvPr/>
        </p:nvSpPr>
        <p:spPr>
          <a:xfrm>
            <a:off x="1861385" y="1776030"/>
            <a:ext cx="8269498" cy="757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desktop (engine)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823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BBE84-7C61-A556-56A6-FC5CA4425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9199C53F-6905-8EC4-0815-E3D9859218AF}"/>
              </a:ext>
            </a:extLst>
          </p:cNvPr>
          <p:cNvSpPr/>
          <p:nvPr/>
        </p:nvSpPr>
        <p:spPr>
          <a:xfrm>
            <a:off x="669074" y="156687"/>
            <a:ext cx="10615960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/>
              <a:t>Альтернативы </a:t>
            </a:r>
            <a:r>
              <a:rPr lang="en-US" sz="4400" dirty="0"/>
              <a:t>Docker?</a:t>
            </a:r>
          </a:p>
        </p:txBody>
      </p:sp>
      <p:pic>
        <p:nvPicPr>
          <p:cNvPr id="10242" name="Picture 2" descr="GitHub - containers/podman: Podman: A tool for managing OCI ...">
            <a:extLst>
              <a:ext uri="{FF2B5EF4-FFF2-40B4-BE49-F238E27FC236}">
                <a16:creationId xmlns:a16="http://schemas.microsoft.com/office/drawing/2014/main" id="{6AD37DDF-4951-9251-985B-78E80D76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247" y="1151464"/>
            <a:ext cx="2308999" cy="18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Official LXC/LXD svg icon? - Linux Containers Forum">
            <a:extLst>
              <a:ext uri="{FF2B5EF4-FFF2-40B4-BE49-F238E27FC236}">
                <a16:creationId xmlns:a16="http://schemas.microsoft.com/office/drawing/2014/main" id="{15CF2CA3-B0D2-A261-995D-13E8AD76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46" y="1151464"/>
            <a:ext cx="1704278" cy="17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571950-B09F-3EBF-ECC9-A1C9D1B31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824" y="3138497"/>
            <a:ext cx="1033836" cy="1727524"/>
          </a:xfrm>
          <a:prstGeom prst="rect">
            <a:avLst/>
          </a:prstGeom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72B792F6-2CB2-1124-3983-E25A17A0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19" y="3217128"/>
            <a:ext cx="2048781" cy="113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001BC0C-EF6E-1750-7FBD-491B631F2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0977"/>
              </p:ext>
            </p:extLst>
          </p:nvPr>
        </p:nvGraphicFramePr>
        <p:xfrm>
          <a:off x="160773" y="1151464"/>
          <a:ext cx="6315390" cy="5018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6568">
                  <a:extLst>
                    <a:ext uri="{9D8B030D-6E8A-4147-A177-3AD203B41FA5}">
                      <a16:colId xmlns:a16="http://schemas.microsoft.com/office/drawing/2014/main" val="2534350435"/>
                    </a:ext>
                  </a:extLst>
                </a:gridCol>
                <a:gridCol w="4308822">
                  <a:extLst>
                    <a:ext uri="{9D8B030D-6E8A-4147-A177-3AD203B41FA5}">
                      <a16:colId xmlns:a16="http://schemas.microsoft.com/office/drawing/2014/main" val="1550771314"/>
                    </a:ext>
                  </a:extLst>
                </a:gridCol>
              </a:tblGrid>
              <a:tr h="69700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Альтернатива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 чем отличие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29935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pPr algn="l"/>
                      <a:r>
                        <a:rPr lang="en-US" b="1" i="0" u="none" dirty="0">
                          <a:solidFill>
                            <a:srgbClr val="131417"/>
                          </a:solidFill>
                          <a:effectLst/>
                          <a:latin typeface="Nunito Sans" panose="020F0502020204030204" pitchFamily="2" charset="-52"/>
                        </a:rPr>
                        <a:t>LXC</a:t>
                      </a:r>
                      <a:r>
                        <a:rPr lang="ru-RU" b="1" i="0" u="none" dirty="0">
                          <a:solidFill>
                            <a:srgbClr val="131417"/>
                          </a:solidFill>
                          <a:effectLst/>
                          <a:latin typeface="Nunito Sans" panose="020F0502020204030204" pitchFamily="2" charset="-52"/>
                        </a:rPr>
                        <a:t> </a:t>
                      </a:r>
                    </a:p>
                    <a:p>
                      <a:pPr algn="l"/>
                      <a:r>
                        <a:rPr lang="en-US" b="1" i="0" u="none" dirty="0">
                          <a:solidFill>
                            <a:srgbClr val="131417"/>
                          </a:solidFill>
                          <a:effectLst/>
                          <a:latin typeface="Nunito Sans" panose="020F0502020204030204" pitchFamily="2" charset="-52"/>
                        </a:rPr>
                        <a:t>(</a:t>
                      </a:r>
                      <a:r>
                        <a:rPr lang="en-US" b="0" i="1" u="non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Linux Containers</a:t>
                      </a:r>
                      <a:r>
                        <a:rPr lang="en-US" b="1" i="0" u="sng" dirty="0">
                          <a:solidFill>
                            <a:srgbClr val="131417"/>
                          </a:solidFill>
                          <a:effectLst/>
                          <a:latin typeface="Nunito Sans" panose="020F0502020204030204" pitchFamily="2" charset="-5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Это системные контейнеры, ближе к виртуальным машинам, чем к </a:t>
                      </a:r>
                      <a:r>
                        <a:rPr lang="ru-RU" sz="1600" dirty="0" err="1"/>
                        <a:t>Docker</a:t>
                      </a:r>
                      <a:r>
                        <a:rPr lang="ru-RU" sz="1600" dirty="0"/>
                        <a:t>-контейнерам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537027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131417"/>
                          </a:solidFill>
                          <a:latin typeface="Nunito Sans" panose="020F0502020204030204" pitchFamily="2" charset="-52"/>
                        </a:rPr>
                        <a:t>Podman</a:t>
                      </a:r>
                      <a:r>
                        <a:rPr lang="ru-RU" b="1" dirty="0">
                          <a:solidFill>
                            <a:srgbClr val="131417"/>
                          </a:solidFill>
                          <a:latin typeface="Nunito Sans" panose="020F0502020204030204" pitchFamily="2" charset="-52"/>
                        </a:rPr>
                        <a:t> </a:t>
                      </a:r>
                      <a:r>
                        <a:rPr lang="ru-RU" dirty="0"/>
                        <a:t>(от </a:t>
                      </a:r>
                      <a:r>
                        <a:rPr lang="en-US" dirty="0"/>
                        <a:t>RedHat)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dirty="0">
                          <a:solidFill>
                            <a:srgbClr val="4A4D57"/>
                          </a:solidFill>
                          <a:effectLst/>
                          <a:latin typeface="Nunito Sans" panose="020F0502020204030204" pitchFamily="2" charset="-52"/>
                        </a:rPr>
                        <a:t>Полностью без демон-процесса (</a:t>
                      </a:r>
                      <a:r>
                        <a:rPr lang="ru-RU" sz="1600" b="0" i="0" dirty="0" err="1">
                          <a:solidFill>
                            <a:srgbClr val="4A4D57"/>
                          </a:solidFill>
                          <a:effectLst/>
                          <a:latin typeface="Nunito Sans" panose="020F0502020204030204" pitchFamily="2" charset="-52"/>
                        </a:rPr>
                        <a:t>dockerd</a:t>
                      </a:r>
                      <a:r>
                        <a:rPr lang="ru-RU" sz="1600" b="0" i="0" dirty="0">
                          <a:solidFill>
                            <a:srgbClr val="4A4D57"/>
                          </a:solidFill>
                          <a:effectLst/>
                          <a:latin typeface="Nunito Sans" panose="020F0502020204030204" pitchFamily="2" charset="-52"/>
                        </a:rPr>
                        <a:t>), каждый контейнер запускается как обычный процесс.</a:t>
                      </a:r>
                      <a:endParaRPr lang="en-US" sz="1600" dirty="0">
                        <a:solidFill>
                          <a:srgbClr val="4A4D57"/>
                        </a:solidFill>
                        <a:latin typeface="Nunito Sans" panose="020F0502020204030204" pitchFamily="2" charset="-5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525895"/>
                  </a:ext>
                </a:extLst>
              </a:tr>
              <a:tr h="889663">
                <a:tc>
                  <a:txBody>
                    <a:bodyPr/>
                    <a:lstStyle/>
                    <a:p>
                      <a:r>
                        <a:rPr lang="en-US" b="1" dirty="0" err="1"/>
                        <a:t>containerd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Это </a:t>
                      </a:r>
                      <a:r>
                        <a:rPr lang="ru-RU" sz="1600" dirty="0" err="1"/>
                        <a:t>low-level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runtime</a:t>
                      </a:r>
                      <a:r>
                        <a:rPr lang="ru-RU" sz="1600" dirty="0"/>
                        <a:t>, который использует </a:t>
                      </a:r>
                      <a:r>
                        <a:rPr lang="ru-RU" sz="1600" dirty="0" err="1"/>
                        <a:t>Docker</a:t>
                      </a:r>
                      <a:r>
                        <a:rPr lang="ru-RU" sz="1600" dirty="0"/>
                        <a:t>, но может работать и отдельно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710988"/>
                  </a:ext>
                </a:extLst>
              </a:tr>
              <a:tr h="889663">
                <a:tc>
                  <a:txBody>
                    <a:bodyPr/>
                    <a:lstStyle/>
                    <a:p>
                      <a:r>
                        <a:rPr lang="en-US" b="1" u="sng" dirty="0"/>
                        <a:t>CRI-O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Легковесный </a:t>
                      </a:r>
                      <a:r>
                        <a:rPr lang="ru-RU" sz="1600" dirty="0" err="1"/>
                        <a:t>runtime</a:t>
                      </a:r>
                      <a:r>
                        <a:rPr lang="ru-RU" sz="1600" dirty="0"/>
                        <a:t>, созданный специально для </a:t>
                      </a:r>
                      <a:r>
                        <a:rPr lang="ru-RU" sz="1600" dirty="0" err="1"/>
                        <a:t>Kubernetes</a:t>
                      </a:r>
                      <a:r>
                        <a:rPr lang="ru-RU" sz="1600" dirty="0"/>
                        <a:t> (без </a:t>
                      </a:r>
                      <a:r>
                        <a:rPr lang="en-US" sz="1600" dirty="0" err="1"/>
                        <a:t>deamon</a:t>
                      </a:r>
                      <a:r>
                        <a:rPr lang="en-US" sz="1600" dirty="0"/>
                        <a:t>)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74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91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9738E-33CB-F224-BB21-22D0F5C59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A5B657F7-C557-E55A-14F8-962A1519E428}"/>
              </a:ext>
            </a:extLst>
          </p:cNvPr>
          <p:cNvSpPr/>
          <p:nvPr/>
        </p:nvSpPr>
        <p:spPr>
          <a:xfrm>
            <a:off x="669074" y="156687"/>
            <a:ext cx="10615960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/>
              <a:t>А если у нас тысячи контейнеров?</a:t>
            </a:r>
            <a:endParaRPr lang="en-US" sz="4400" dirty="0"/>
          </a:p>
        </p:txBody>
      </p:sp>
      <p:pic>
        <p:nvPicPr>
          <p:cNvPr id="12290" name="Picture 2" descr="Kubernetes Logo, symbol, meaning, history, PNG, brand">
            <a:extLst>
              <a:ext uri="{FF2B5EF4-FFF2-40B4-BE49-F238E27FC236}">
                <a16:creationId xmlns:a16="http://schemas.microsoft.com/office/drawing/2014/main" id="{01FAFE28-179E-79C9-ADDF-EA25EE01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79" y="1282054"/>
            <a:ext cx="2180680" cy="122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openshift&quot; Icon - Download for free – Iconduck">
            <a:extLst>
              <a:ext uri="{FF2B5EF4-FFF2-40B4-BE49-F238E27FC236}">
                <a16:creationId xmlns:a16="http://schemas.microsoft.com/office/drawing/2014/main" id="{4358258A-BEEB-594A-A86B-6D7FA8E3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053" y="1351619"/>
            <a:ext cx="1369317" cy="136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field-workshops-nomad/docs/slides/multi-cloud/nomad-oss/nomad-1.md at main  · hashicorp/field-workshops-nomad · GitHub">
            <a:extLst>
              <a:ext uri="{FF2B5EF4-FFF2-40B4-BE49-F238E27FC236}">
                <a16:creationId xmlns:a16="http://schemas.microsoft.com/office/drawing/2014/main" id="{6933B218-798F-443B-4913-0FC826604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053" y="2985274"/>
            <a:ext cx="1497627" cy="18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🐳 Day 31: Docker Swarm Introduction | by Vinoth Subbiah | Medium">
            <a:extLst>
              <a:ext uri="{FF2B5EF4-FFF2-40B4-BE49-F238E27FC236}">
                <a16:creationId xmlns:a16="http://schemas.microsoft.com/office/drawing/2014/main" id="{4B0F778B-489E-7FE8-C014-78F19C2E5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1" r="33588"/>
          <a:stretch/>
        </p:blipFill>
        <p:spPr bwMode="auto">
          <a:xfrm>
            <a:off x="9896922" y="3170506"/>
            <a:ext cx="894489" cy="133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6" descr="Host AWS images locally · Issue #67 · cncf/filterable-landscape · GitHub">
            <a:extLst>
              <a:ext uri="{FF2B5EF4-FFF2-40B4-BE49-F238E27FC236}">
                <a16:creationId xmlns:a16="http://schemas.microsoft.com/office/drawing/2014/main" id="{B961B199-3E86-BA96-8C2D-8882003C9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292" y="4707988"/>
            <a:ext cx="1634886" cy="16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2351C902-AB68-92B7-6F2D-7BB402CA4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39987"/>
              </p:ext>
            </p:extLst>
          </p:nvPr>
        </p:nvGraphicFramePr>
        <p:xfrm>
          <a:off x="428668" y="2160419"/>
          <a:ext cx="6479436" cy="3211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9718">
                  <a:extLst>
                    <a:ext uri="{9D8B030D-6E8A-4147-A177-3AD203B41FA5}">
                      <a16:colId xmlns:a16="http://schemas.microsoft.com/office/drawing/2014/main" val="2534350435"/>
                    </a:ext>
                  </a:extLst>
                </a:gridCol>
                <a:gridCol w="3239718">
                  <a:extLst>
                    <a:ext uri="{9D8B030D-6E8A-4147-A177-3AD203B41FA5}">
                      <a16:colId xmlns:a16="http://schemas.microsoft.com/office/drawing/2014/main" val="1550771314"/>
                    </a:ext>
                  </a:extLst>
                </a:gridCol>
              </a:tblGrid>
              <a:tr h="53528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Нужен </a:t>
                      </a:r>
                      <a:r>
                        <a:rPr lang="en-US" b="1" dirty="0"/>
                        <a:t>Kubernetes?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Выбор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29935"/>
                  </a:ext>
                </a:extLst>
              </a:tr>
              <a:tr h="535285">
                <a:tc>
                  <a:txBody>
                    <a:bodyPr/>
                    <a:lstStyle/>
                    <a:p>
                      <a:r>
                        <a:rPr lang="ru-RU" b="1" dirty="0"/>
                        <a:t>Да, но попроще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OpenShift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537027"/>
                  </a:ext>
                </a:extLst>
              </a:tr>
              <a:tr h="535285">
                <a:tc>
                  <a:txBody>
                    <a:bodyPr/>
                    <a:lstStyle/>
                    <a:p>
                      <a:r>
                        <a:rPr lang="ru-RU" b="1" dirty="0"/>
                        <a:t>Нет, хочу лёгкость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Nomad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525895"/>
                  </a:ext>
                </a:extLst>
              </a:tr>
              <a:tr h="535285">
                <a:tc>
                  <a:txBody>
                    <a:bodyPr/>
                    <a:lstStyle/>
                    <a:p>
                      <a:r>
                        <a:rPr lang="ru-RU" b="1" dirty="0"/>
                        <a:t>Хочу встроенный в </a:t>
                      </a:r>
                      <a:r>
                        <a:rPr lang="en-US" b="1" dirty="0"/>
                        <a:t>Docker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Swarm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710988"/>
                  </a:ext>
                </a:extLst>
              </a:tr>
              <a:tr h="535285">
                <a:tc>
                  <a:txBody>
                    <a:bodyPr/>
                    <a:lstStyle/>
                    <a:p>
                      <a:r>
                        <a:rPr lang="ru-RU" b="1" dirty="0"/>
                        <a:t>Использую </a:t>
                      </a:r>
                      <a:r>
                        <a:rPr lang="en-US" b="1" dirty="0"/>
                        <a:t>AWS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ECS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746597"/>
                  </a:ext>
                </a:extLst>
              </a:tr>
              <a:tr h="535285">
                <a:tc>
                  <a:txBody>
                    <a:bodyPr/>
                    <a:lstStyle/>
                    <a:p>
                      <a:r>
                        <a:rPr lang="ru-RU" b="1" dirty="0"/>
                        <a:t>Да, полный </a:t>
                      </a:r>
                      <a:r>
                        <a:rPr lang="en-US" b="1" dirty="0"/>
                        <a:t>K8s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Kubernetes (K8s)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38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15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D80F5-2C54-58A3-2407-8D811CEC4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6317C4D-515C-8283-79F9-062F5D6A548A}"/>
              </a:ext>
            </a:extLst>
          </p:cNvPr>
          <p:cNvSpPr/>
          <p:nvPr/>
        </p:nvSpPr>
        <p:spPr>
          <a:xfrm>
            <a:off x="669074" y="156687"/>
            <a:ext cx="10615960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>
                <a:latin typeface="Nunito Semi Bold" pitchFamily="34" charset="0"/>
              </a:rPr>
              <a:t>Так а </a:t>
            </a:r>
            <a:r>
              <a:rPr lang="ru-RU" sz="4400" dirty="0" err="1">
                <a:latin typeface="Nunito Semi Bold" pitchFamily="34" charset="0"/>
              </a:rPr>
              <a:t>шо</a:t>
            </a:r>
            <a:r>
              <a:rPr lang="ru-RU" sz="4400" dirty="0">
                <a:latin typeface="Nunito Semi Bold" pitchFamily="34" charset="0"/>
              </a:rPr>
              <a:t> такое этот ваш </a:t>
            </a:r>
            <a:r>
              <a:rPr lang="en-US" sz="4400" dirty="0">
                <a:latin typeface="Nunito Semi Bold" pitchFamily="34" charset="0"/>
              </a:rPr>
              <a:t>Docker ???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68AC8-FF86-20EE-54BE-9F4E2B8D8B3A}"/>
              </a:ext>
            </a:extLst>
          </p:cNvPr>
          <p:cNvSpPr txBox="1"/>
          <p:nvPr/>
        </p:nvSpPr>
        <p:spPr>
          <a:xfrm>
            <a:off x="1103853" y="2530789"/>
            <a:ext cx="9984293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 err="1">
                <a:solidFill>
                  <a:srgbClr val="404040"/>
                </a:solidFill>
                <a:effectLst/>
                <a:latin typeface="Inter"/>
              </a:rPr>
              <a:t>Docker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 — это платформа для разработки, упаковки и запуска приложений в изолированных средах — </a:t>
            </a:r>
            <a:r>
              <a:rPr lang="ru-RU" b="1" i="0" dirty="0">
                <a:solidFill>
                  <a:srgbClr val="404040"/>
                </a:solidFill>
                <a:effectLst/>
                <a:latin typeface="Inter"/>
              </a:rPr>
              <a:t>контейнерах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Контейнеры позволяют упаковать код, зависимости и настройки в единый переносимый модуль, который работает одинаково на любой ОС.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b="0" i="0" dirty="0" err="1">
                <a:solidFill>
                  <a:srgbClr val="404040"/>
                </a:solidFill>
                <a:effectLst/>
                <a:latin typeface="Inter"/>
              </a:rPr>
              <a:t>Docker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 решает проблему «</a:t>
            </a:r>
            <a:r>
              <a:rPr lang="ru-RU" b="0" i="1" dirty="0">
                <a:solidFill>
                  <a:srgbClr val="404040"/>
                </a:solidFill>
                <a:effectLst/>
                <a:latin typeface="Inter"/>
              </a:rPr>
              <a:t>У меня на машине работает, а на сервере — нет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», устраняя различия между окружениями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83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6227F-1600-2D4E-FF2B-86E85845C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71204A58-1FD8-7202-8167-619E5A6328BD}"/>
              </a:ext>
            </a:extLst>
          </p:cNvPr>
          <p:cNvSpPr/>
          <p:nvPr/>
        </p:nvSpPr>
        <p:spPr>
          <a:xfrm>
            <a:off x="3319004" y="507951"/>
            <a:ext cx="5553993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>
                <a:latin typeface="Nunito Semi Bold" pitchFamily="34" charset="0"/>
              </a:rPr>
              <a:t>Начнем издалека:</a:t>
            </a:r>
            <a:endParaRPr lang="en-US" sz="4400" dirty="0"/>
          </a:p>
        </p:txBody>
      </p:sp>
      <p:pic>
        <p:nvPicPr>
          <p:cNvPr id="3078" name="Picture 6" descr="Коллективные задачи в DnD | Пикабу">
            <a:extLst>
              <a:ext uri="{FF2B5EF4-FFF2-40B4-BE49-F238E27FC236}">
                <a16:creationId xmlns:a16="http://schemas.microsoft.com/office/drawing/2014/main" id="{6D5F191E-B467-AE8C-8C70-C25620E2F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165" y="1876917"/>
            <a:ext cx="7415671" cy="41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Изображение выглядит как графическая вставка, рыба, Графи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E5493785-ABA6-2D5C-A5B4-8EE5FC17B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46" y="3166572"/>
            <a:ext cx="866315" cy="728412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логотип, Бренд, Цвет электрик&#10;&#10;Автоматически созданное описание">
            <a:extLst>
              <a:ext uri="{FF2B5EF4-FFF2-40B4-BE49-F238E27FC236}">
                <a16:creationId xmlns:a16="http://schemas.microsoft.com/office/drawing/2014/main" id="{306CE44C-6F1C-7FF2-74ED-3C648A915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869" y="3158747"/>
            <a:ext cx="1920753" cy="108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2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9E11E-306B-27E6-2B8F-1891AB5A5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857671D-49CD-9BEC-7A6B-10AA95FEA4E0}"/>
              </a:ext>
            </a:extLst>
          </p:cNvPr>
          <p:cNvSpPr/>
          <p:nvPr/>
        </p:nvSpPr>
        <p:spPr>
          <a:xfrm>
            <a:off x="669074" y="156687"/>
            <a:ext cx="10615960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>
                <a:latin typeface="Nunito Semi Bold" pitchFamily="34" charset="0"/>
              </a:rPr>
              <a:t>Так а </a:t>
            </a:r>
            <a:r>
              <a:rPr lang="ru-RU" sz="4400" dirty="0" err="1">
                <a:latin typeface="Nunito Semi Bold" pitchFamily="34" charset="0"/>
              </a:rPr>
              <a:t>шо</a:t>
            </a:r>
            <a:r>
              <a:rPr lang="ru-RU" sz="4400" dirty="0">
                <a:latin typeface="Nunito Semi Bold" pitchFamily="34" charset="0"/>
              </a:rPr>
              <a:t> такое этот ваш </a:t>
            </a:r>
            <a:r>
              <a:rPr lang="en-US" sz="4400" dirty="0">
                <a:latin typeface="Nunito Semi Bold" pitchFamily="34" charset="0"/>
              </a:rPr>
              <a:t>Docker ???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45F5E-C8CE-AA3A-8BE3-2411A12F6E5F}"/>
              </a:ext>
            </a:extLst>
          </p:cNvPr>
          <p:cNvSpPr txBox="1"/>
          <p:nvPr/>
        </p:nvSpPr>
        <p:spPr>
          <a:xfrm>
            <a:off x="3296424" y="3076033"/>
            <a:ext cx="241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image</a:t>
            </a:r>
          </a:p>
          <a:p>
            <a:r>
              <a:rPr lang="en-US" dirty="0"/>
              <a:t>Docker container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A6F911-9CE2-6C1A-1C85-A84BFAA7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730" y="2913169"/>
            <a:ext cx="1014490" cy="11506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AB0DCE-DFF7-0F4D-28C4-A6D96647E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239" y="2913169"/>
            <a:ext cx="1109811" cy="1150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8B2B4B-7373-B7A6-1067-43D56EC59A87}"/>
              </a:ext>
            </a:extLst>
          </p:cNvPr>
          <p:cNvSpPr txBox="1"/>
          <p:nvPr/>
        </p:nvSpPr>
        <p:spPr>
          <a:xfrm>
            <a:off x="4370475" y="1993196"/>
            <a:ext cx="323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 чем же разница??</a:t>
            </a:r>
          </a:p>
        </p:txBody>
      </p:sp>
    </p:spTree>
    <p:extLst>
      <p:ext uri="{BB962C8B-B14F-4D97-AF65-F5344CB8AC3E}">
        <p14:creationId xmlns:p14="http://schemas.microsoft.com/office/powerpoint/2010/main" val="52103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9EE03-E91E-B2F5-CD41-53E23323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5CB54AF-8F28-3DE1-3EBA-85160CFCC042}"/>
              </a:ext>
            </a:extLst>
          </p:cNvPr>
          <p:cNvSpPr/>
          <p:nvPr/>
        </p:nvSpPr>
        <p:spPr>
          <a:xfrm>
            <a:off x="669074" y="156687"/>
            <a:ext cx="10615960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>
                <a:latin typeface="Nunito Semi Bold" pitchFamily="34" charset="0"/>
              </a:rPr>
              <a:t>Так а </a:t>
            </a:r>
            <a:r>
              <a:rPr lang="ru-RU" sz="4400" dirty="0" err="1">
                <a:latin typeface="Nunito Semi Bold" pitchFamily="34" charset="0"/>
              </a:rPr>
              <a:t>шо</a:t>
            </a:r>
            <a:r>
              <a:rPr lang="ru-RU" sz="4400" dirty="0">
                <a:latin typeface="Nunito Semi Bold" pitchFamily="34" charset="0"/>
              </a:rPr>
              <a:t> такое этот ваш </a:t>
            </a:r>
            <a:r>
              <a:rPr lang="en-US" sz="4400" dirty="0">
                <a:latin typeface="Nunito Semi Bold" pitchFamily="34" charset="0"/>
              </a:rPr>
              <a:t>Docker ???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7BEA2-87C4-9C94-279F-469F6DA351DD}"/>
              </a:ext>
            </a:extLst>
          </p:cNvPr>
          <p:cNvSpPr txBox="1"/>
          <p:nvPr/>
        </p:nvSpPr>
        <p:spPr>
          <a:xfrm>
            <a:off x="571500" y="964641"/>
            <a:ext cx="107537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Образ (Image) — шаблон с инструкциями для создания контейнера (например, </a:t>
            </a:r>
            <a:r>
              <a:rPr lang="ru-RU" dirty="0" err="1"/>
              <a:t>nginx:latest</a:t>
            </a:r>
            <a:r>
              <a:rPr lang="ru-RU" dirty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Контейнер — запущенный экземпляр образа, изолированный процесс в системе.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Dockerfile</a:t>
            </a:r>
            <a:r>
              <a:rPr lang="ru-RU" dirty="0"/>
              <a:t> — текстовый файл с командами для сборки образа (инструкции FROM, RUN, COPY).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Hub</a:t>
            </a:r>
            <a:r>
              <a:rPr lang="ru-RU" dirty="0"/>
              <a:t> — публичный реестр образов, как </a:t>
            </a:r>
            <a:r>
              <a:rPr lang="ru-RU" dirty="0" err="1"/>
              <a:t>GitHub</a:t>
            </a:r>
            <a:r>
              <a:rPr lang="ru-RU" dirty="0"/>
              <a:t> для кода (можно использовать готовые образы </a:t>
            </a:r>
            <a:r>
              <a:rPr lang="ru-RU" dirty="0" err="1"/>
              <a:t>PostgreSQL</a:t>
            </a:r>
            <a:r>
              <a:rPr lang="ru-RU" dirty="0"/>
              <a:t>, </a:t>
            </a:r>
            <a:r>
              <a:rPr lang="ru-RU" dirty="0" err="1"/>
              <a:t>Redis</a:t>
            </a:r>
            <a:r>
              <a:rPr lang="ru-RU" dirty="0"/>
              <a:t> и т.д.).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Volume</a:t>
            </a:r>
            <a:r>
              <a:rPr lang="ru-RU" dirty="0"/>
              <a:t> — механизм для сохранения данных контейнера (чтобы не терять их при перезапуске).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Сеть (Network) — виртуальные сети для взаимодействия контейнеров между собой.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Compose</a:t>
            </a:r>
            <a:r>
              <a:rPr lang="ru-RU" dirty="0"/>
              <a:t> — инструмент для управления </a:t>
            </a:r>
            <a:r>
              <a:rPr lang="ru-RU" dirty="0" err="1"/>
              <a:t>многоконтейнерными</a:t>
            </a:r>
            <a:r>
              <a:rPr lang="ru-RU" dirty="0"/>
              <a:t> приложениями через YAML-файл.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Layers</a:t>
            </a:r>
            <a:r>
              <a:rPr lang="ru-RU" dirty="0"/>
              <a:t> (Слои </a:t>
            </a:r>
            <a:r>
              <a:rPr lang="ru-RU" dirty="0" err="1"/>
              <a:t>Docker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Слои — это фундаментальная концепция </a:t>
            </a:r>
            <a:r>
              <a:rPr lang="ru-RU" dirty="0" err="1"/>
              <a:t>Docker</a:t>
            </a:r>
            <a:r>
              <a:rPr lang="ru-RU" dirty="0"/>
              <a:t>, связанная с построением образов. Каждый слой представляет собой набор изменений в файловой системе, которые возникают при выполнении инструкций в </a:t>
            </a:r>
            <a:r>
              <a:rPr lang="ru-RU" dirty="0" err="1"/>
              <a:t>Dockerfile</a:t>
            </a:r>
            <a:r>
              <a:rPr lang="ru-RU" dirty="0"/>
              <a:t>. Слои делают образы легковесными, эффективными и </a:t>
            </a:r>
            <a:r>
              <a:rPr lang="ru-RU" dirty="0" err="1"/>
              <a:t>переиспользуемыми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1077-A02B-9D61-3FAD-DB1ABB872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249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982A0-132C-AA2B-B6ED-4F51BC17A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EDD929F-E539-7140-E1E6-C4058A57E2F4}"/>
              </a:ext>
            </a:extLst>
          </p:cNvPr>
          <p:cNvSpPr/>
          <p:nvPr/>
        </p:nvSpPr>
        <p:spPr>
          <a:xfrm>
            <a:off x="669074" y="156687"/>
            <a:ext cx="10615960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/>
              <a:t>В следующих сериях: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433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28D56D4D-90FF-DC93-91BA-F00BBABA7B98}"/>
              </a:ext>
            </a:extLst>
          </p:cNvPr>
          <p:cNvSpPr/>
          <p:nvPr/>
        </p:nvSpPr>
        <p:spPr>
          <a:xfrm>
            <a:off x="3319004" y="507951"/>
            <a:ext cx="6259894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>
                <a:latin typeface="Nunito Semi Bold" pitchFamily="34" charset="0"/>
              </a:rPr>
              <a:t>Историческая справка: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29F0C-D644-C819-D315-F0665A131758}"/>
              </a:ext>
            </a:extLst>
          </p:cNvPr>
          <p:cNvSpPr txBox="1"/>
          <p:nvPr/>
        </p:nvSpPr>
        <p:spPr>
          <a:xfrm>
            <a:off x="1282390" y="1734016"/>
            <a:ext cx="10203366" cy="423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Inter"/>
              </a:rPr>
              <a:t>Эра виртуальных машин (1960–2000-е):</a:t>
            </a:r>
          </a:p>
          <a:p>
            <a:pPr algn="l"/>
            <a:endParaRPr lang="ru-RU" b="1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Inter"/>
              </a:rPr>
              <a:t>1960-е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: IBM разрабатывает концепцию виртуализации для мейнфреймов, позволяя запускать несколько изолированных окружений на одном физическом сервере.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Inter"/>
              </a:rPr>
              <a:t>1990–2000-е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: Появление гипервизоров (VMware,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Inter"/>
              </a:rPr>
              <a:t>Xen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, Hyper-V), которые стали стандартом для создания </a:t>
            </a:r>
            <a:r>
              <a:rPr lang="ru-RU" b="1" i="0" dirty="0">
                <a:solidFill>
                  <a:srgbClr val="404040"/>
                </a:solidFill>
                <a:effectLst/>
                <a:latin typeface="Inter"/>
              </a:rPr>
              <a:t>виртуальных машин (ВМ)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. Каждая ВМ включала полную копию ОС, что требовало значительных ресурсов.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ru-RU" b="1" i="0" dirty="0">
                <a:solidFill>
                  <a:srgbClr val="404040"/>
                </a:solidFill>
                <a:effectLst/>
                <a:latin typeface="Inter"/>
              </a:rPr>
              <a:t>Зачем нужны были ВМ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Запуск разных ОС на одном железе (например, Windows и Linux).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Изоляция приложений для безопасности и тестирования.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Эффективное использование серверов в дата-центрах.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92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67F9E-1F17-FEDE-5A74-31326938CEC6}"/>
              </a:ext>
            </a:extLst>
          </p:cNvPr>
          <p:cNvSpPr txBox="1"/>
          <p:nvPr/>
        </p:nvSpPr>
        <p:spPr>
          <a:xfrm>
            <a:off x="354980" y="1477537"/>
            <a:ext cx="118370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 появления виртуализации архитектура дата-центров строилась по принципу </a:t>
            </a:r>
            <a:r>
              <a:rPr lang="ru-RU" b="1" dirty="0"/>
              <a:t>"один сервер — одно приложение"</a:t>
            </a:r>
            <a:r>
              <a:rPr lang="ru-RU" dirty="0"/>
              <a:t>, потому что не было эффективных механизмов изоляции и управления ресурсами. Вот основные причины этого:</a:t>
            </a:r>
          </a:p>
          <a:p>
            <a:endParaRPr lang="ru-RU" dirty="0"/>
          </a:p>
          <a:p>
            <a:r>
              <a:rPr lang="ru-RU" b="1" dirty="0"/>
              <a:t>1. Отсутствие изоляции процессов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на одном сервере запускалось несколько приложений, они могли конфликтовать из-за </a:t>
            </a:r>
            <a:r>
              <a:rPr lang="ru-RU" b="1" dirty="0"/>
              <a:t>разделения процессорного времени, оперативной памяти и дисковых ресурсов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Ошибка или утечка памяти в одном приложении могла </a:t>
            </a:r>
            <a:r>
              <a:rPr lang="ru-RU" b="1" dirty="0"/>
              <a:t>обрушить весь сервер</a:t>
            </a:r>
            <a:r>
              <a:rPr lang="ru-RU" dirty="0"/>
              <a:t>.</a:t>
            </a:r>
          </a:p>
          <a:p>
            <a:r>
              <a:rPr lang="ru-RU" b="1" dirty="0"/>
              <a:t>2. Разные требования приложений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Одному приложению мог требоваться </a:t>
            </a:r>
            <a:r>
              <a:rPr lang="ru-RU" b="1" dirty="0"/>
              <a:t>Linux</a:t>
            </a:r>
            <a:r>
              <a:rPr lang="ru-RU" dirty="0"/>
              <a:t>, другому — </a:t>
            </a:r>
            <a:r>
              <a:rPr lang="ru-RU" b="1" dirty="0"/>
              <a:t>Windows</a:t>
            </a:r>
            <a:r>
              <a:rPr lang="ru-RU" dirty="0"/>
              <a:t>, третьему — специфическая версия </a:t>
            </a:r>
            <a:r>
              <a:rPr lang="ru-RU" b="1" dirty="0"/>
              <a:t>Java</a:t>
            </a:r>
            <a:r>
              <a:rPr lang="ru-RU" dirty="0"/>
              <a:t> или </a:t>
            </a:r>
            <a:r>
              <a:rPr lang="ru-RU" b="1" dirty="0"/>
              <a:t>база данных</a:t>
            </a:r>
            <a:r>
              <a:rPr lang="ru-RU" dirty="0"/>
              <a:t>. Без виртуализации это требовало разных физических серверов.</a:t>
            </a:r>
          </a:p>
          <a:p>
            <a:r>
              <a:rPr lang="ru-RU" b="1" dirty="0"/>
              <a:t>3. Проблемы с масштабированием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одно приложение нагружало сервер на </a:t>
            </a:r>
            <a:r>
              <a:rPr lang="ru-RU" b="1" dirty="0"/>
              <a:t>50%</a:t>
            </a:r>
            <a:r>
              <a:rPr lang="ru-RU" dirty="0"/>
              <a:t>, оставшаяся мощность просто </a:t>
            </a:r>
            <a:r>
              <a:rPr lang="ru-RU" b="1" dirty="0"/>
              <a:t>простаивала</a:t>
            </a:r>
            <a:r>
              <a:rPr lang="ru-RU" dirty="0"/>
              <a:t>, потому что её нельзя было эффективно передать другому приложению.</a:t>
            </a:r>
          </a:p>
          <a:p>
            <a:r>
              <a:rPr lang="ru-RU" b="1" dirty="0"/>
              <a:t>4. Безопасность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Запуск нескольких приложений на одном сервере создавал </a:t>
            </a:r>
            <a:r>
              <a:rPr lang="ru-RU" b="1" dirty="0"/>
              <a:t>риск утечки данных</a:t>
            </a:r>
            <a:r>
              <a:rPr lang="ru-RU" dirty="0"/>
              <a:t> или перехвата информации между процессами.</a:t>
            </a: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B8595C74-8D78-80FB-D6C3-BA008EA466C4}"/>
              </a:ext>
            </a:extLst>
          </p:cNvPr>
          <p:cNvSpPr/>
          <p:nvPr/>
        </p:nvSpPr>
        <p:spPr>
          <a:xfrm>
            <a:off x="2207012" y="507951"/>
            <a:ext cx="7777976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>
                <a:latin typeface="Nunito Semi Bold" pitchFamily="34" charset="0"/>
              </a:rPr>
              <a:t>Эффективное использование?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547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22F7F-5C6D-5D33-2271-CF7BA85C6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9FCA9200-79D6-C196-4A7A-FDC692569E3C}"/>
              </a:ext>
            </a:extLst>
          </p:cNvPr>
          <p:cNvSpPr/>
          <p:nvPr/>
        </p:nvSpPr>
        <p:spPr>
          <a:xfrm>
            <a:off x="3319004" y="507951"/>
            <a:ext cx="6259894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>
                <a:latin typeface="Nunito Semi Bold" pitchFamily="34" charset="0"/>
              </a:rPr>
              <a:t>Историческая справка: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86DA9-716C-19BC-DBF9-27DE0B7F2962}"/>
              </a:ext>
            </a:extLst>
          </p:cNvPr>
          <p:cNvSpPr txBox="1"/>
          <p:nvPr/>
        </p:nvSpPr>
        <p:spPr>
          <a:xfrm>
            <a:off x="994317" y="2425392"/>
            <a:ext cx="10203366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Рождение контейнеров (2000–2010-е)</a:t>
            </a:r>
            <a:br>
              <a:rPr lang="ru-RU" b="1" dirty="0">
                <a:effectLst/>
              </a:rPr>
            </a:br>
            <a:endParaRPr lang="ru-RU" b="1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2000-е</a:t>
            </a:r>
            <a:r>
              <a:rPr lang="ru-RU" dirty="0">
                <a:effectLst/>
              </a:rPr>
              <a:t>: В Linux появляются технологии </a:t>
            </a:r>
            <a:r>
              <a:rPr lang="ru-RU" b="1" dirty="0" err="1">
                <a:effectLst/>
              </a:rPr>
              <a:t>cgroups</a:t>
            </a:r>
            <a:r>
              <a:rPr lang="ru-RU" dirty="0">
                <a:effectLst/>
              </a:rPr>
              <a:t> и </a:t>
            </a:r>
            <a:r>
              <a:rPr lang="ru-RU" b="1" dirty="0" err="1">
                <a:effectLst/>
              </a:rPr>
              <a:t>namespaces</a:t>
            </a:r>
            <a:r>
              <a:rPr lang="ru-RU" dirty="0">
                <a:effectLst/>
              </a:rPr>
              <a:t>, позволяющие изолировать процессы и ресурсы без полной виртуализации.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2008</a:t>
            </a:r>
            <a:r>
              <a:rPr lang="ru-RU" dirty="0">
                <a:effectLst/>
              </a:rPr>
              <a:t>: Запуск проекта </a:t>
            </a:r>
            <a:r>
              <a:rPr lang="ru-RU" b="1" dirty="0">
                <a:effectLst/>
              </a:rPr>
              <a:t>LXC</a:t>
            </a:r>
            <a:r>
              <a:rPr lang="ru-RU" dirty="0">
                <a:effectLst/>
              </a:rPr>
              <a:t> (Linux </a:t>
            </a:r>
            <a:r>
              <a:rPr lang="ru-RU" dirty="0" err="1">
                <a:effectLst/>
              </a:rPr>
              <a:t>Containers</a:t>
            </a:r>
            <a:r>
              <a:rPr lang="ru-RU" dirty="0">
                <a:effectLst/>
              </a:rPr>
              <a:t>) — первой реализации контейнеров на ядре Linux.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Inter"/>
              </a:rPr>
              <a:t>2013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: Стартует 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Inter"/>
              </a:rPr>
              <a:t>Docker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 — стартап, который превратил контейнеры из нишевого инструмента в массовую технологию.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A370A-E631-6FFF-A4CF-F4620703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653B0FCE-4065-F9B5-A9B1-D5F493352A80}"/>
              </a:ext>
            </a:extLst>
          </p:cNvPr>
          <p:cNvSpPr/>
          <p:nvPr/>
        </p:nvSpPr>
        <p:spPr>
          <a:xfrm>
            <a:off x="3319004" y="507951"/>
            <a:ext cx="6259894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latin typeface="Nunito Semi Bold" pitchFamily="34" charset="0"/>
              </a:rPr>
              <a:t>Docker vs VM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0DA3-798B-C0BA-6B33-A398BBDF0682}"/>
              </a:ext>
            </a:extLst>
          </p:cNvPr>
          <p:cNvSpPr txBox="1"/>
          <p:nvPr/>
        </p:nvSpPr>
        <p:spPr>
          <a:xfrm>
            <a:off x="994317" y="1823226"/>
            <a:ext cx="10203366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Inter"/>
              </a:rPr>
              <a:t>Виртуальные машины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 всё ещё актуальны: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Для запуска приложений, требующих разных ядер ОС (например, Windows-софт на Linux).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В сценариях с максимальной изоляцией (финансовые системы, безопасность) </a:t>
            </a:r>
            <a:r>
              <a:rPr lang="ru-RU" dirty="0">
                <a:solidFill>
                  <a:srgbClr val="404040"/>
                </a:solidFill>
                <a:latin typeface="Inter"/>
              </a:rPr>
              <a:t>😏😏😏😏</a:t>
            </a:r>
            <a:endParaRPr lang="ru-RU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04040"/>
                </a:solidFill>
                <a:latin typeface="Inter"/>
              </a:rPr>
              <a:t>Создание полноценного рабочего места 😏😏😏😏😏</a:t>
            </a:r>
          </a:p>
          <a:p>
            <a:pPr lvl="1" algn="l">
              <a:spcBef>
                <a:spcPts val="300"/>
              </a:spcBef>
            </a:pPr>
            <a:endParaRPr lang="ru-RU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404040"/>
                </a:solidFill>
                <a:effectLst/>
                <a:latin typeface="Inter"/>
              </a:rPr>
              <a:t>Docker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 доминирует в: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Облачных вычислениях (AWS, Google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Inter"/>
              </a:rPr>
              <a:t>Cloud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  <a:latin typeface="Inter"/>
              </a:rPr>
              <a:t>Микросервисной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 архитектуре.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  <a:latin typeface="Inter"/>
              </a:rPr>
              <a:t>DevOps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-практиках (автоматизация тестирования и деплоя).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09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654E2-0520-B6BA-CCAA-2322F9BA5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YO DAWG, I HEARD YOU LIKE SCREENS SO I PUT A SCREEN, INSIDE YOUR SCREEN, SO  U CAN USE YOUR SCREEN. - Xzibit meme - quickmeme">
            <a:extLst>
              <a:ext uri="{FF2B5EF4-FFF2-40B4-BE49-F238E27FC236}">
                <a16:creationId xmlns:a16="http://schemas.microsoft.com/office/drawing/2014/main" id="{987712C0-590B-CC44-179B-6723F9543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09750"/>
            <a:ext cx="48768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4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C49B2-59C9-9AD1-6EA7-B26E5CC15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C399978-5F50-BA6C-2726-730BE5AC34AC}"/>
              </a:ext>
            </a:extLst>
          </p:cNvPr>
          <p:cNvSpPr/>
          <p:nvPr/>
        </p:nvSpPr>
        <p:spPr>
          <a:xfrm>
            <a:off x="2899111" y="481238"/>
            <a:ext cx="6393778" cy="1337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dirty="0">
                <a:latin typeface="Nunito Semi Bold" pitchFamily="34" charset="0"/>
              </a:rPr>
              <a:t>Ничего не напоминает?</a:t>
            </a:r>
          </a:p>
          <a:p>
            <a:pPr marL="0" indent="0" algn="ctr">
              <a:lnSpc>
                <a:spcPts val="5500"/>
              </a:lnSpc>
              <a:buNone/>
            </a:pPr>
            <a:endParaRPr lang="en-US" sz="440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4CCE7F40-6C7F-DAB6-702C-5E620722F223}"/>
              </a:ext>
            </a:extLst>
          </p:cNvPr>
          <p:cNvSpPr/>
          <p:nvPr/>
        </p:nvSpPr>
        <p:spPr>
          <a:xfrm>
            <a:off x="1970049" y="1768244"/>
            <a:ext cx="8251902" cy="4498741"/>
          </a:xfrm>
          <a:prstGeom prst="rect">
            <a:avLst/>
          </a:prstGeom>
          <a:solidFill>
            <a:srgbClr val="065C5E"/>
          </a:solidFill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latin typeface="Nunito Semi Bold" pitchFamily="34" charset="0"/>
              </a:rPr>
              <a:t> </a:t>
            </a:r>
            <a:endParaRPr lang="ru-RU" sz="4400" dirty="0">
              <a:solidFill>
                <a:schemeClr val="bg1"/>
              </a:solidFill>
              <a:latin typeface="Nunito Semi Bold" pitchFamily="34" charset="0"/>
            </a:endParaRPr>
          </a:p>
          <a:p>
            <a:pPr marL="571500" indent="-571500" algn="ctr">
              <a:lnSpc>
                <a:spcPts val="55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Nunito Semi Bold" pitchFamily="34" charset="0"/>
              </a:rPr>
              <a:t>ALFA</a:t>
            </a:r>
            <a:endParaRPr lang="ru-RU" sz="4400" dirty="0">
              <a:solidFill>
                <a:schemeClr val="bg1"/>
              </a:solidFill>
              <a:latin typeface="Nunito Semi Bold" pitchFamily="34" charset="0"/>
            </a:endParaRPr>
          </a:p>
          <a:p>
            <a:pPr marL="571500" indent="-571500" algn="ctr">
              <a:lnSpc>
                <a:spcPts val="55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Nunito Semi Bold" pitchFamily="34" charset="0"/>
              </a:rPr>
              <a:t>STANDART</a:t>
            </a:r>
            <a:r>
              <a:rPr lang="ru-RU" sz="4400" dirty="0">
                <a:solidFill>
                  <a:schemeClr val="bg1"/>
                </a:solidFill>
                <a:latin typeface="Nunito Semi Bold" pitchFamily="34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Nunito Semi Bold" pitchFamily="34" charset="0"/>
              </a:rPr>
              <a:t>ALFA</a:t>
            </a:r>
            <a:endParaRPr lang="ru-RU" sz="4400" dirty="0">
              <a:solidFill>
                <a:schemeClr val="bg1"/>
              </a:solidFill>
              <a:latin typeface="Nunito Semi Bold" pitchFamily="34" charset="0"/>
            </a:endParaRPr>
          </a:p>
          <a:p>
            <a:pPr marL="571500" indent="-571500" algn="ctr">
              <a:lnSpc>
                <a:spcPts val="55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Nunito Semi Bold" pitchFamily="34" charset="0"/>
              </a:rPr>
              <a:t>STANDART OFFICE ALFA</a:t>
            </a:r>
          </a:p>
          <a:p>
            <a:pPr marL="571500" indent="-571500" algn="ctr">
              <a:lnSpc>
                <a:spcPts val="55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bg1"/>
                </a:solidFill>
                <a:latin typeface="Nunito Semi Bold" pitchFamily="34" charset="0"/>
              </a:rPr>
              <a:t>Бастион</a:t>
            </a:r>
          </a:p>
          <a:p>
            <a:pPr algn="ctr">
              <a:lnSpc>
                <a:spcPts val="5500"/>
              </a:lnSpc>
            </a:pPr>
            <a:r>
              <a:rPr lang="ru-RU" sz="4400" dirty="0">
                <a:latin typeface="Nunito Semi Bold" pitchFamily="34" charset="0"/>
              </a:rPr>
              <a:t>	</a:t>
            </a:r>
            <a:endParaRPr lang="en-US" sz="4400" dirty="0">
              <a:latin typeface="Nunito Semi Bold" pitchFamily="34" charset="0"/>
            </a:endParaRPr>
          </a:p>
          <a:p>
            <a:pPr marL="0" indent="0" algn="ctr">
              <a:lnSpc>
                <a:spcPts val="5500"/>
              </a:lnSpc>
              <a:buNone/>
            </a:pPr>
            <a:endParaRPr lang="ru-RU" sz="4400" dirty="0">
              <a:latin typeface="Nunito Semi Bold" pitchFamily="34" charset="0"/>
            </a:endParaRPr>
          </a:p>
          <a:p>
            <a:pPr marL="0" indent="0" algn="ctr">
              <a:lnSpc>
                <a:spcPts val="5500"/>
              </a:lnSpc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9274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76B25-5195-AA97-A51E-876350F51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155BA2C-2979-6564-7ED8-6C373B9B5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6814"/>
              </p:ext>
            </p:extLst>
          </p:nvPr>
        </p:nvGraphicFramePr>
        <p:xfrm>
          <a:off x="990429" y="3273120"/>
          <a:ext cx="10515600" cy="30175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784324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219449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95465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Критерий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Виртуальные машины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Docker-</a:t>
                      </a:r>
                      <a:r>
                        <a:rPr lang="ru-RU" b="1" dirty="0">
                          <a:effectLst/>
                        </a:rPr>
                        <a:t>контейнеры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973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Ресурсы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Требуют отдельной ОС (гигабайты RAM).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Используют ядро хоста (мегабайты).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5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Запуск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Минуты.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Секунды.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66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Переносимость</a:t>
                      </a:r>
                      <a:endParaRPr lang="ru-RU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Зависит от гипервизора.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Работает везде, где есть Docker.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223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Изоляция</a:t>
                      </a:r>
                      <a:endParaRPr lang="ru-RU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Полная (ОС + приложения).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Изоляция процессов (только приложения).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442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Использование</a:t>
                      </a:r>
                      <a:endParaRPr lang="ru-RU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Для запуска разных ОС и legacy-систем.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Для </a:t>
                      </a:r>
                      <a:r>
                        <a:rPr lang="ru-RU" dirty="0" err="1">
                          <a:effectLst/>
                        </a:rPr>
                        <a:t>микросервисов</a:t>
                      </a:r>
                      <a:r>
                        <a:rPr lang="ru-RU" dirty="0">
                          <a:effectLst/>
                        </a:rPr>
                        <a:t>, CI/CD, облаков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085283"/>
                  </a:ext>
                </a:extLst>
              </a:tr>
            </a:tbl>
          </a:graphicData>
        </a:graphic>
      </p:graphicFrame>
      <p:sp>
        <p:nvSpPr>
          <p:cNvPr id="5" name="Text 0">
            <a:extLst>
              <a:ext uri="{FF2B5EF4-FFF2-40B4-BE49-F238E27FC236}">
                <a16:creationId xmlns:a16="http://schemas.microsoft.com/office/drawing/2014/main" id="{17DD4DF6-9F11-623A-AE12-64B834C290BD}"/>
              </a:ext>
            </a:extLst>
          </p:cNvPr>
          <p:cNvSpPr/>
          <p:nvPr/>
        </p:nvSpPr>
        <p:spPr>
          <a:xfrm>
            <a:off x="2966053" y="203616"/>
            <a:ext cx="6259894" cy="727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latin typeface="Nunito Semi Bold" pitchFamily="34" charset="0"/>
              </a:rPr>
              <a:t>Docker vs VM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A6536-A2BF-00EA-4F30-868FBC685259}"/>
              </a:ext>
            </a:extLst>
          </p:cNvPr>
          <p:cNvSpPr txBox="1"/>
          <p:nvPr/>
        </p:nvSpPr>
        <p:spPr>
          <a:xfrm>
            <a:off x="1275420" y="1838158"/>
            <a:ext cx="98144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Inter"/>
              </a:rPr>
              <a:t>Главная причина успеха 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Inter"/>
              </a:rPr>
              <a:t>Docker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br>
              <a:rPr lang="ru-RU" dirty="0"/>
            </a:b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Контейнеры решали проблему «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Inter"/>
              </a:rPr>
              <a:t>works</a:t>
            </a:r>
            <a:r>
              <a:rPr lang="ru-RU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Inter"/>
              </a:rPr>
              <a:t>on</a:t>
            </a:r>
            <a:r>
              <a:rPr lang="ru-RU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Inter"/>
              </a:rPr>
              <a:t>my</a:t>
            </a:r>
            <a:r>
              <a:rPr lang="ru-RU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Inter"/>
              </a:rPr>
              <a:t>machine</a:t>
            </a:r>
            <a:r>
              <a:rPr lang="ru-RU" b="0" i="0" dirty="0">
                <a:solidFill>
                  <a:srgbClr val="404040"/>
                </a:solidFill>
                <a:effectLst/>
                <a:latin typeface="Inter"/>
              </a:rPr>
              <a:t>» — разработчики могли упаковать приложение со всеми зависимостями в образ, который работал одинаково на любом окружении.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145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1340</Words>
  <Application>Microsoft Office PowerPoint</Application>
  <PresentationFormat>Широкоэкранный</PresentationFormat>
  <Paragraphs>198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Inter</vt:lpstr>
      <vt:lpstr>Nunito Sans</vt:lpstr>
      <vt:lpstr>Nunito Semi 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Мурад Гусейнов</dc:creator>
  <cp:lastModifiedBy>Мурад Гусейнов</cp:lastModifiedBy>
  <cp:revision>13</cp:revision>
  <dcterms:created xsi:type="dcterms:W3CDTF">2025-02-03T08:55:31Z</dcterms:created>
  <dcterms:modified xsi:type="dcterms:W3CDTF">2025-02-04T09:17:27Z</dcterms:modified>
</cp:coreProperties>
</file>