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4" r:id="rId2"/>
    <p:sldId id="316" r:id="rId3"/>
    <p:sldId id="295" r:id="rId4"/>
    <p:sldId id="297" r:id="rId5"/>
    <p:sldId id="298" r:id="rId6"/>
    <p:sldId id="322" r:id="rId7"/>
    <p:sldId id="321" r:id="rId8"/>
    <p:sldId id="310" r:id="rId9"/>
    <p:sldId id="313" r:id="rId10"/>
    <p:sldId id="315" r:id="rId11"/>
    <p:sldId id="308" r:id="rId12"/>
    <p:sldId id="311" r:id="rId13"/>
    <p:sldId id="319" r:id="rId14"/>
    <p:sldId id="318" r:id="rId15"/>
    <p:sldId id="3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02"/>
    <p:restoredTop sz="96327"/>
  </p:normalViewPr>
  <p:slideViewPr>
    <p:cSldViewPr snapToGrid="0">
      <p:cViewPr varScale="1">
        <p:scale>
          <a:sx n="128" d="100"/>
          <a:sy n="128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70DDF-0079-0144-9C29-72E3E5525C3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D5E1E-BC17-9441-AF6E-16EF80673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51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12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82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22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66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5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05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F5F8D-32BF-4888-8175-721711317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E8A788-F02B-3A17-0F8F-6DA952D569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846342-DB6C-FA26-C087-1E41B7694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78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5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19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95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90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644E-97C0-931B-8165-05CB40106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60208-2D39-004F-C2D9-AA2BCB7D0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77BE-8C7C-420D-3E87-8B952C3F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B1-54BE-C744-BC64-E16C7BB4C8A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184F0-C094-7DB7-E6F9-6C3CCBC5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63B1F-5336-40CD-2AA5-6594DF81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22E3-FA6F-4341-911F-A9E26C58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2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904E-DE01-C571-EC01-15F4624A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A261B-1C58-DBF5-1587-1E116F9B4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D8B9-2211-D70A-48BA-CCC6B21D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B1-54BE-C744-BC64-E16C7BB4C8A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CE357-4CA4-8799-D789-3DD4B0DE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431BE-BCEF-DE27-87AC-F9977A37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22E3-FA6F-4341-911F-A9E26C58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8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03A00-04AD-79C0-B58D-E6A86E14A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A9CC8-125A-B1F0-5DCF-2270054B1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98DCD-A77A-06E7-80AE-338926A3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B1-54BE-C744-BC64-E16C7BB4C8A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2E690-FBD2-1859-A9C9-FD73E59D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6D8D7-FB42-D1C9-BC5E-77DA0B8A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22E3-FA6F-4341-911F-A9E26C58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1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3421eeebfb_0_157"/>
          <p:cNvSpPr txBox="1">
            <a:spLocks noGrp="1"/>
          </p:cNvSpPr>
          <p:nvPr>
            <p:ph type="title"/>
          </p:nvPr>
        </p:nvSpPr>
        <p:spPr>
          <a:xfrm>
            <a:off x="838200" y="689419"/>
            <a:ext cx="10515600" cy="71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Helvetica Neue Ligh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3200"/>
            </a:lvl9pPr>
          </a:lstStyle>
          <a:p>
            <a:endParaRPr/>
          </a:p>
        </p:txBody>
      </p:sp>
      <p:sp>
        <p:nvSpPr>
          <p:cNvPr id="29" name="Google Shape;29;g13421eeebfb_0_157"/>
          <p:cNvSpPr txBox="1">
            <a:spLocks noGrp="1"/>
          </p:cNvSpPr>
          <p:nvPr>
            <p:ph type="sldNum" idx="12"/>
          </p:nvPr>
        </p:nvSpPr>
        <p:spPr>
          <a:xfrm>
            <a:off x="5580367" y="6474734"/>
            <a:ext cx="73155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Google Shape;30;g13421eeebfb_0_157"/>
          <p:cNvSpPr txBox="1">
            <a:spLocks noGrp="1"/>
          </p:cNvSpPr>
          <p:nvPr>
            <p:ph type="body" idx="1"/>
          </p:nvPr>
        </p:nvSpPr>
        <p:spPr>
          <a:xfrm>
            <a:off x="720700" y="1711767"/>
            <a:ext cx="9817650" cy="42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228600" lvl="0" indent="-190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457200" lvl="1" indent="-174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2pPr>
            <a:lvl3pPr marL="685800" lvl="2" indent="-174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3pPr>
            <a:lvl4pPr marL="914400" lvl="3" indent="-174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4pPr>
            <a:lvl5pPr marL="1143000" lvl="4" indent="-174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5pPr>
            <a:lvl6pPr marL="1371600" lvl="5" indent="-174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6pPr>
            <a:lvl7pPr marL="1600200" lvl="6" indent="-174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7pPr>
            <a:lvl8pPr marL="1828800" lvl="7" indent="-174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8pPr>
            <a:lvl9pPr marL="2057400" lvl="8" indent="-174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298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88DF-DE89-8B0E-3C1B-8562DCEF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C037-F6B5-6E17-4751-365C8D104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4CD8-B817-9652-91B7-F7BCE62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B1-54BE-C744-BC64-E16C7BB4C8A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6BEC5-6CF3-9611-C66A-DC44882B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FC8D1-3AFE-89FC-35EA-83DF2C7E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22E3-FA6F-4341-911F-A9E26C58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3FF2-7254-A29D-E78E-35FA050B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1A096-B76A-501A-F310-BD2E5774C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A242F-C64D-A560-3B55-D5D1BA1C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B1-54BE-C744-BC64-E16C7BB4C8A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06BF8-1E2B-72BC-A24B-D83A2EF9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681A7-5E05-DAA4-B7A6-625A0138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22E3-FA6F-4341-911F-A9E26C58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5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63A5-A93C-4A99-C9C4-14CC9A52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AF2E-D653-C140-931C-C34CF8C87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83641-FDDE-6837-19E9-9E085CD7D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C64CE-F169-1293-27F6-E3101F24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B1-54BE-C744-BC64-E16C7BB4C8A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322D4-DCE4-90C6-CB4B-BB28270C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EF1C2-7270-DD38-749E-D7ED3B4E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22E3-FA6F-4341-911F-A9E26C58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4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7679-C427-BF6F-837D-17EB97D7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DC455-0ED5-F225-6857-C47C9134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E1CBC-89B7-1DFD-3910-3BC0F10C0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2CD04-B95D-81C8-D4CC-E977C547B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58C3-5734-E8E1-5A64-2A7703067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AD66C-DD9A-23B3-42F8-4F748AF4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B1-54BE-C744-BC64-E16C7BB4C8A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9BA65-C963-6180-639A-92EAC4AB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B113EC-4B46-3F96-14DB-62906645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22E3-FA6F-4341-911F-A9E26C58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9A0F-6D8C-7BB2-67EE-EB8D0150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03D64-D0B8-3312-5695-DABDA750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B1-54BE-C744-BC64-E16C7BB4C8A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97C7F-552F-5F91-6551-828F2635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0CA8D-ED09-0C72-1182-33FC4159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22E3-FA6F-4341-911F-A9E26C58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4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DC02B-50BE-405C-5517-2C610F43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B1-54BE-C744-BC64-E16C7BB4C8A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31D73-0639-A0D2-9871-BFFE276B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67BE0-C230-5EB5-CD01-E16CD731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22E3-FA6F-4341-911F-A9E26C58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B57C-49E9-BECC-9878-A0390D3A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F11D8-D553-EE74-15E8-E60A79EB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931A9-7508-1D3F-0260-2BBDC193C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90FE3-E516-9C0F-F60D-04AAEA92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B1-54BE-C744-BC64-E16C7BB4C8A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41DFC-3BB1-3792-842B-8AF226B6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D9786-C484-910F-33AA-CDCB8A1E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22E3-FA6F-4341-911F-A9E26C58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4814-DE60-FE33-EEE1-EED464BD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6E745-24BD-D335-61D2-5FBD06A46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28C7B-F4F4-F9FF-67A8-54E6F33C3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C92B7-41E5-9110-254A-93BA19FE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84B1-54BE-C744-BC64-E16C7BB4C8A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5510E-6FD7-99C0-8B1F-85A89CF2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9FE98-BA28-EF32-F2AE-7EB5C511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22E3-FA6F-4341-911F-A9E26C58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42DF3-9BEE-8C9F-875F-C3A75FB8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5C890-634A-502D-8527-FBF5012BA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164F-9C33-A2E2-AD35-45D734F3C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C84B1-54BE-C744-BC64-E16C7BB4C8AB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AACF7-C877-7DD8-7D03-33CB58EB5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711EF-DF3B-64CC-0C4E-4E2173755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22E3-FA6F-4341-911F-A9E26C58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pmtrends.com/gatsby-vs-next-vs-remi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rismic.io/blog/nextjs-vs-reac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vercel/next.js/discussions/29628" TargetMode="External"/><Relationship Id="rId4" Type="http://schemas.openxmlformats.org/officeDocument/2006/relationships/hyperlink" Target="https://npmtrends.com/angular-vs-react-vs-vu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@gusmano/ree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@gusmano/re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rcgusmano.com/ReExt/?version=7.7.0&amp;toolkit=classic&amp;theme=classi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hyperlink" Target="http://marcgusmano.com/ReExt/?version=7.7.0&amp;toolkit=modern&amp;theme=materia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sencha.com/#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j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33;g13ece8f6aea_0_85">
            <a:extLst>
              <a:ext uri="{FF2B5EF4-FFF2-40B4-BE49-F238E27FC236}">
                <a16:creationId xmlns:a16="http://schemas.microsoft.com/office/drawing/2014/main" id="{1933D21F-0B67-4E09-E778-C274DF1BCC36}"/>
              </a:ext>
            </a:extLst>
          </p:cNvPr>
          <p:cNvSpPr txBox="1">
            <a:spLocks/>
          </p:cNvSpPr>
          <p:nvPr/>
        </p:nvSpPr>
        <p:spPr>
          <a:xfrm>
            <a:off x="5672667" y="4184302"/>
            <a:ext cx="4995657" cy="116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38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7BB930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BB930"/>
              </a:buClr>
              <a:buSzPts val="1900"/>
              <a:buFont typeface="Merriweather Sans"/>
              <a:buChar char="•"/>
              <a:defRPr sz="3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BB930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BB930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BB930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en-US" sz="4000" b="1" dirty="0">
                <a:latin typeface="Helvetica Neue"/>
                <a:ea typeface="Helvetica Neue"/>
                <a:cs typeface="Helvetica Neue"/>
                <a:sym typeface="Helvetica Neue"/>
              </a:rPr>
              <a:t>Marc Gusmano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sz="2400" b="1" dirty="0">
                <a:latin typeface="Helvetica Neue"/>
                <a:ea typeface="Helvetica Neue"/>
                <a:cs typeface="Helvetica Neue"/>
                <a:sym typeface="Helvetica Neue"/>
              </a:rPr>
              <a:t>marc.gusmano@sencha.com</a:t>
            </a:r>
          </a:p>
        </p:txBody>
      </p:sp>
      <p:sp>
        <p:nvSpPr>
          <p:cNvPr id="10" name="Google Shape;136;g13ece8f6aea_0_85">
            <a:extLst>
              <a:ext uri="{FF2B5EF4-FFF2-40B4-BE49-F238E27FC236}">
                <a16:creationId xmlns:a16="http://schemas.microsoft.com/office/drawing/2014/main" id="{B2047A80-B42A-FCC6-2173-67FB0645284E}"/>
              </a:ext>
            </a:extLst>
          </p:cNvPr>
          <p:cNvSpPr txBox="1"/>
          <p:nvPr/>
        </p:nvSpPr>
        <p:spPr>
          <a:xfrm>
            <a:off x="5149516" y="1772041"/>
            <a:ext cx="5518807" cy="229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rgbClr val="000000"/>
              </a:buClr>
              <a:buSzPts val="6600"/>
            </a:pPr>
            <a:r>
              <a:rPr lang="en-US" sz="4800" b="1" dirty="0">
                <a:solidFill>
                  <a:srgbClr val="054059"/>
                </a:solidFill>
                <a:latin typeface="Helvetica Neue"/>
                <a:ea typeface="Helvetica Neue"/>
                <a:cs typeface="Helvetica Neue"/>
                <a:sym typeface="Helvetica Neue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Get Started with</a:t>
            </a:r>
          </a:p>
          <a:p>
            <a:pPr algn="r">
              <a:buClr>
                <a:srgbClr val="000000"/>
              </a:buClr>
              <a:buSzPts val="6600"/>
            </a:pPr>
            <a:r>
              <a:rPr lang="en-US" sz="4800" b="1" dirty="0">
                <a:solidFill>
                  <a:srgbClr val="054059"/>
                </a:solidFill>
                <a:latin typeface="Helvetica Neue"/>
                <a:ea typeface="Helvetica Neue"/>
                <a:cs typeface="Helvetica Neue"/>
                <a:sym typeface="Helvetica Neue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React ReExt </a:t>
            </a:r>
          </a:p>
          <a:p>
            <a:pPr algn="r">
              <a:buClr>
                <a:srgbClr val="000000"/>
              </a:buClr>
              <a:buSzPts val="6600"/>
            </a:pPr>
            <a:r>
              <a:rPr lang="en-US" sz="4800" b="1" dirty="0">
                <a:solidFill>
                  <a:srgbClr val="054059"/>
                </a:solidFill>
                <a:latin typeface="Helvetica Neue"/>
                <a:ea typeface="Helvetica Neue"/>
                <a:cs typeface="Helvetica Neue"/>
                <a:sym typeface="Helvetica Neue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and Next.js</a:t>
            </a:r>
            <a:endParaRPr sz="4800" b="1" dirty="0">
              <a:solidFill>
                <a:srgbClr val="0540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83288F-224C-B755-4282-88C8C0E2D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20" y="1597889"/>
            <a:ext cx="3941535" cy="1721899"/>
          </a:xfrm>
          <a:prstGeom prst="rect">
            <a:avLst/>
          </a:prstGeom>
        </p:spPr>
      </p:pic>
      <p:pic>
        <p:nvPicPr>
          <p:cNvPr id="1026" name="Picture 2" descr="Understanding how API routes work in Next.js - DEV Community">
            <a:extLst>
              <a:ext uri="{FF2B5EF4-FFF2-40B4-BE49-F238E27FC236}">
                <a16:creationId xmlns:a16="http://schemas.microsoft.com/office/drawing/2014/main" id="{6C7A235D-B892-A5A2-2752-66D2FA57A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139" y="3629035"/>
            <a:ext cx="3074818" cy="172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79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3F00-C814-F854-50D1-898AE708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9886"/>
            <a:ext cx="10515600" cy="774000"/>
          </a:xfrm>
        </p:spPr>
        <p:txBody>
          <a:bodyPr/>
          <a:lstStyle/>
          <a:p>
            <a:r>
              <a:rPr lang="en-US" dirty="0"/>
              <a:t>Getting Started with React – use Next.js?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14890-507E-23AF-C197-FBF3AC0BD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17638"/>
            <a:ext cx="10688053" cy="47181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404756"/>
                </a:solidFill>
                <a:effectLst/>
                <a:latin typeface="Optimistic Display"/>
              </a:rPr>
              <a:t>React - The library for web and native user interfaces</a:t>
            </a:r>
            <a:endParaRPr lang="en-US" b="0" i="0" dirty="0">
              <a:solidFill>
                <a:srgbClr val="23272F"/>
              </a:solidFill>
              <a:effectLst/>
              <a:latin typeface="Optimistic Display"/>
            </a:endParaRPr>
          </a:p>
          <a:p>
            <a:pPr marL="0" indent="0">
              <a:buNone/>
            </a:pPr>
            <a:endParaRPr lang="en-US" dirty="0">
              <a:solidFill>
                <a:srgbClr val="23272F"/>
              </a:solidFill>
              <a:latin typeface="Optimistic Display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3272F"/>
                </a:solidFill>
                <a:latin typeface="Optimistic Display"/>
              </a:rPr>
              <a:t>From </a:t>
            </a:r>
            <a:r>
              <a:rPr lang="en-US" dirty="0" err="1">
                <a:solidFill>
                  <a:srgbClr val="23272F"/>
                </a:solidFill>
                <a:latin typeface="Optimistic Display"/>
              </a:rPr>
              <a:t>react.dev</a:t>
            </a:r>
            <a:r>
              <a:rPr lang="en-US" dirty="0">
                <a:solidFill>
                  <a:srgbClr val="23272F"/>
                </a:solidFill>
                <a:latin typeface="Optimistic Display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23272F"/>
                </a:solidFill>
                <a:latin typeface="Optimistic Display"/>
              </a:rPr>
              <a:t>‘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Display"/>
              </a:rPr>
              <a:t>If you want to build a new app or a new website fully with React, we recommend picking one of the React-powered frameworks popular in the community</a:t>
            </a:r>
            <a:r>
              <a:rPr lang="en-US" dirty="0">
                <a:solidFill>
                  <a:srgbClr val="23272F"/>
                </a:solidFill>
                <a:latin typeface="Optimistic Display"/>
              </a:rPr>
              <a:t>.’</a:t>
            </a:r>
          </a:p>
          <a:p>
            <a:pPr marL="0" indent="0">
              <a:buNone/>
            </a:pPr>
            <a:endParaRPr lang="en-US" dirty="0">
              <a:solidFill>
                <a:srgbClr val="23272F"/>
              </a:solidFill>
              <a:latin typeface="Optimistic Display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https://react.dev/learn/start-a-new-react-project</a:t>
            </a:r>
            <a:endParaRPr lang="en-US" dirty="0"/>
          </a:p>
          <a:p>
            <a:pPr lvl="1"/>
            <a:r>
              <a:rPr lang="en-US" dirty="0"/>
              <a:t>Next.js</a:t>
            </a:r>
          </a:p>
          <a:p>
            <a:pPr lvl="1"/>
            <a:r>
              <a:rPr lang="en-US" dirty="0"/>
              <a:t>Remix</a:t>
            </a:r>
          </a:p>
          <a:p>
            <a:pPr lvl="1"/>
            <a:r>
              <a:rPr lang="en-US" dirty="0"/>
              <a:t>Gatsby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https://npmtrends.com/gatsby-vs-next-vs-remix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074" name="Picture 2" descr="React (software) - Wikipedia">
            <a:extLst>
              <a:ext uri="{FF2B5EF4-FFF2-40B4-BE49-F238E27FC236}">
                <a16:creationId xmlns:a16="http://schemas.microsoft.com/office/drawing/2014/main" id="{2F88272C-A637-A6F7-68FF-320DAB21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700" y="3994688"/>
            <a:ext cx="1492250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95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A946-B191-B392-F3D9-ED6C07CB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4" y="204895"/>
            <a:ext cx="10972800" cy="687889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New Next.js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59E4F-88A1-FD39-740A-2C67A1DE2C08}"/>
              </a:ext>
            </a:extLst>
          </p:cNvPr>
          <p:cNvSpPr txBox="1"/>
          <p:nvPr/>
        </p:nvSpPr>
        <p:spPr>
          <a:xfrm>
            <a:off x="141741" y="642111"/>
            <a:ext cx="4226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__geistMonoFont_448c2d"/>
              </a:rPr>
              <a:t>npx</a:t>
            </a:r>
            <a:r>
              <a:rPr lang="en-US" sz="2800" dirty="0">
                <a:latin typeface="__geistMonoFont_448c2d"/>
              </a:rPr>
              <a:t> </a:t>
            </a:r>
            <a:r>
              <a:rPr lang="en-US" sz="2800" dirty="0" err="1">
                <a:latin typeface="__geistMonoFont_448c2d"/>
              </a:rPr>
              <a:t>create-next-app@latest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756208-EC50-FC78-EA2D-1717E71E2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988" y="1330000"/>
            <a:ext cx="6769772" cy="50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4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804A-22B2-A4DD-E9FC-21584F17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1636"/>
          </a:xfrm>
        </p:spPr>
        <p:txBody>
          <a:bodyPr>
            <a:normAutofit fontScale="90000"/>
          </a:bodyPr>
          <a:lstStyle/>
          <a:p>
            <a:r>
              <a:rPr lang="en-US" dirty="0"/>
              <a:t>Next.js root </a:t>
            </a:r>
            <a:r>
              <a:rPr lang="en-US" dirty="0" err="1"/>
              <a:t>layout.js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60592-5632-6FA5-9CB9-A7630E210798}"/>
              </a:ext>
            </a:extLst>
          </p:cNvPr>
          <p:cNvSpPr txBox="1"/>
          <p:nvPr/>
        </p:nvSpPr>
        <p:spPr>
          <a:xfrm>
            <a:off x="1275348" y="1022684"/>
            <a:ext cx="897555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enlo" panose="020B0609030804020204" pitchFamily="49" charset="0"/>
              </a:rPr>
              <a:t>"use client";</a:t>
            </a:r>
          </a:p>
          <a:p>
            <a:r>
              <a:rPr lang="en-US" sz="1600" dirty="0">
                <a:latin typeface="Menlo" panose="020B0609030804020204" pitchFamily="49" charset="0"/>
              </a:rPr>
              <a:t>import { </a:t>
            </a:r>
            <a:r>
              <a:rPr lang="en-US" sz="1600" dirty="0" err="1">
                <a:latin typeface="Menlo" panose="020B0609030804020204" pitchFamily="49" charset="0"/>
              </a:rPr>
              <a:t>ReExtProvider</a:t>
            </a:r>
            <a:r>
              <a:rPr lang="en-US" sz="1600" dirty="0">
                <a:latin typeface="Menlo" panose="020B0609030804020204" pitchFamily="49" charset="0"/>
              </a:rPr>
              <a:t> } from '@</a:t>
            </a:r>
            <a:r>
              <a:rPr lang="en-US" sz="1600" dirty="0" err="1">
                <a:latin typeface="Menlo" panose="020B0609030804020204" pitchFamily="49" charset="0"/>
              </a:rPr>
              <a:t>gusmano</a:t>
            </a:r>
            <a:r>
              <a:rPr lang="en-US" sz="1600" dirty="0">
                <a:latin typeface="Menlo" panose="020B0609030804020204" pitchFamily="49" charset="0"/>
              </a:rPr>
              <a:t>/</a:t>
            </a:r>
            <a:r>
              <a:rPr lang="en-US" sz="1600" dirty="0" err="1">
                <a:latin typeface="Menlo" panose="020B0609030804020204" pitchFamily="49" charset="0"/>
              </a:rPr>
              <a:t>reext</a:t>
            </a:r>
            <a:r>
              <a:rPr lang="en-US" sz="1600" dirty="0">
                <a:latin typeface="Menlo" panose="020B0609030804020204" pitchFamily="49" charset="0"/>
              </a:rPr>
              <a:t>';</a:t>
            </a:r>
          </a:p>
          <a:p>
            <a:r>
              <a:rPr lang="en-US" sz="1600" dirty="0">
                <a:latin typeface="Menlo" panose="020B0609030804020204" pitchFamily="49" charset="0"/>
              </a:rPr>
              <a:t>import './layout/</a:t>
            </a:r>
            <a:r>
              <a:rPr lang="en-US" sz="1600" dirty="0" err="1">
                <a:latin typeface="Menlo" panose="020B0609030804020204" pitchFamily="49" charset="0"/>
              </a:rPr>
              <a:t>global.css</a:t>
            </a:r>
            <a:r>
              <a:rPr lang="en-US" sz="1600" dirty="0">
                <a:latin typeface="Menlo" panose="020B0609030804020204" pitchFamily="49" charset="0"/>
              </a:rPr>
              <a:t>';</a:t>
            </a:r>
          </a:p>
          <a:p>
            <a:r>
              <a:rPr lang="en-US" sz="1600" dirty="0">
                <a:latin typeface="Menlo" panose="020B0609030804020204" pitchFamily="49" charset="0"/>
              </a:rPr>
              <a:t>import Header from './layout/Header';</a:t>
            </a:r>
          </a:p>
          <a:p>
            <a:r>
              <a:rPr lang="en-US" sz="1600" dirty="0">
                <a:latin typeface="Menlo" panose="020B0609030804020204" pitchFamily="49" charset="0"/>
              </a:rPr>
              <a:t>import Nav from './layout/Nav';</a:t>
            </a:r>
          </a:p>
          <a:p>
            <a:r>
              <a:rPr lang="en-US" sz="1600" dirty="0">
                <a:latin typeface="Menlo" panose="020B0609030804020204" pitchFamily="49" charset="0"/>
              </a:rPr>
              <a:t>import Footer from './layout/Footer';</a:t>
            </a:r>
          </a:p>
          <a:p>
            <a:br>
              <a:rPr lang="en-US" sz="1600" dirty="0">
                <a:latin typeface="Menlo" panose="020B0609030804020204" pitchFamily="49" charset="0"/>
              </a:rPr>
            </a:br>
            <a:r>
              <a:rPr lang="en-US" sz="1600" dirty="0">
                <a:latin typeface="Menlo" panose="020B0609030804020204" pitchFamily="49" charset="0"/>
              </a:rPr>
              <a:t>export default function </a:t>
            </a:r>
            <a:r>
              <a:rPr lang="en-US" sz="1600" dirty="0" err="1">
                <a:latin typeface="Menlo" panose="020B0609030804020204" pitchFamily="49" charset="0"/>
              </a:rPr>
              <a:t>RootLayout</a:t>
            </a:r>
            <a:r>
              <a:rPr lang="en-US" sz="1600" dirty="0">
                <a:latin typeface="Menlo" panose="020B0609030804020204" pitchFamily="49" charset="0"/>
              </a:rPr>
              <a:t>({ children }) {</a:t>
            </a:r>
          </a:p>
          <a:p>
            <a:r>
              <a:rPr lang="en-US" sz="1600" dirty="0">
                <a:latin typeface="Menlo" panose="020B0609030804020204" pitchFamily="49" charset="0"/>
              </a:rPr>
              <a:t>  return (</a:t>
            </a:r>
          </a:p>
          <a:p>
            <a:r>
              <a:rPr lang="en-US" sz="1600" dirty="0">
                <a:latin typeface="Menlo" panose="020B0609030804020204" pitchFamily="49" charset="0"/>
              </a:rPr>
              <a:t>    &lt;html </a:t>
            </a:r>
            <a:r>
              <a:rPr lang="en-US" sz="1600" dirty="0" err="1">
                <a:latin typeface="Menlo" panose="020B0609030804020204" pitchFamily="49" charset="0"/>
              </a:rPr>
              <a:t>className</a:t>
            </a:r>
            <a:r>
              <a:rPr lang="en-US" sz="1600" dirty="0">
                <a:latin typeface="Menlo" panose="020B0609030804020204" pitchFamily="49" charset="0"/>
              </a:rPr>
              <a:t>="</a:t>
            </a:r>
            <a:r>
              <a:rPr lang="en-US" sz="1600" dirty="0" err="1">
                <a:latin typeface="Menlo" panose="020B0609030804020204" pitchFamily="49" charset="0"/>
              </a:rPr>
              <a:t>zcol</a:t>
            </a:r>
            <a:r>
              <a:rPr lang="en-US" sz="1600" dirty="0">
                <a:latin typeface="Menlo" panose="020B0609030804020204" pitchFamily="49" charset="0"/>
              </a:rPr>
              <a:t>" lang="</a:t>
            </a:r>
            <a:r>
              <a:rPr lang="en-US" sz="1600" dirty="0" err="1">
                <a:latin typeface="Menlo" panose="020B0609030804020204" pitchFamily="49" charset="0"/>
              </a:rPr>
              <a:t>en</a:t>
            </a:r>
            <a:r>
              <a:rPr lang="en-US" sz="1600" dirty="0">
                <a:latin typeface="Menlo" panose="020B0609030804020204" pitchFamily="49" charset="0"/>
              </a:rPr>
              <a:t>"&gt;</a:t>
            </a:r>
          </a:p>
          <a:p>
            <a:r>
              <a:rPr lang="en-US" sz="1600" dirty="0">
                <a:latin typeface="Menlo" panose="020B0609030804020204" pitchFamily="49" charset="0"/>
              </a:rPr>
              <a:t>      &lt;body </a:t>
            </a:r>
            <a:r>
              <a:rPr lang="en-US" sz="1600" dirty="0" err="1">
                <a:latin typeface="Menlo" panose="020B0609030804020204" pitchFamily="49" charset="0"/>
              </a:rPr>
              <a:t>className</a:t>
            </a:r>
            <a:r>
              <a:rPr lang="en-US" sz="1600" dirty="0">
                <a:latin typeface="Menlo" panose="020B0609030804020204" pitchFamily="49" charset="0"/>
              </a:rPr>
              <a:t>="</a:t>
            </a:r>
            <a:r>
              <a:rPr lang="en-US" sz="1600" dirty="0" err="1">
                <a:latin typeface="Menlo" panose="020B0609030804020204" pitchFamily="49" charset="0"/>
              </a:rPr>
              <a:t>zcol</a:t>
            </a:r>
            <a:r>
              <a:rPr lang="en-US" sz="1600" dirty="0">
                <a:latin typeface="Menlo" panose="020B0609030804020204" pitchFamily="49" charset="0"/>
              </a:rPr>
              <a:t>"&gt;</a:t>
            </a:r>
          </a:p>
          <a:p>
            <a:r>
              <a:rPr lang="en-US" sz="1600" dirty="0">
                <a:latin typeface="Menlo" panose="020B0609030804020204" pitchFamily="49" charset="0"/>
              </a:rPr>
              <a:t>        &lt;</a:t>
            </a:r>
            <a:r>
              <a:rPr lang="en-US" sz="1600" dirty="0" err="1">
                <a:latin typeface="Menlo" panose="020B0609030804020204" pitchFamily="49" charset="0"/>
              </a:rPr>
              <a:t>ReExtProvider</a:t>
            </a:r>
            <a:r>
              <a:rPr lang="en-US" sz="1600" dirty="0">
                <a:latin typeface="Menlo" panose="020B0609030804020204" pitchFamily="49" charset="0"/>
              </a:rPr>
              <a:t>&gt;</a:t>
            </a:r>
          </a:p>
          <a:p>
            <a:r>
              <a:rPr lang="en-US" sz="1600" dirty="0">
                <a:latin typeface="Menlo" panose="020B0609030804020204" pitchFamily="49" charset="0"/>
              </a:rPr>
              <a:t>          &lt;Header /&gt;</a:t>
            </a:r>
          </a:p>
          <a:p>
            <a:r>
              <a:rPr lang="en-US" sz="1600" dirty="0">
                <a:latin typeface="Menlo" panose="020B0609030804020204" pitchFamily="49" charset="0"/>
              </a:rPr>
              <a:t>          &lt;div </a:t>
            </a:r>
            <a:r>
              <a:rPr lang="en-US" sz="1600" dirty="0" err="1">
                <a:latin typeface="Menlo" panose="020B0609030804020204" pitchFamily="49" charset="0"/>
              </a:rPr>
              <a:t>className</a:t>
            </a:r>
            <a:r>
              <a:rPr lang="en-US" sz="1600" dirty="0">
                <a:latin typeface="Menlo" panose="020B0609030804020204" pitchFamily="49" charset="0"/>
              </a:rPr>
              <a:t>="</a:t>
            </a:r>
            <a:r>
              <a:rPr lang="en-US" sz="1600" dirty="0" err="1">
                <a:latin typeface="Menlo" panose="020B0609030804020204" pitchFamily="49" charset="0"/>
              </a:rPr>
              <a:t>zrow</a:t>
            </a:r>
            <a:r>
              <a:rPr lang="en-US" sz="1600" dirty="0">
                <a:latin typeface="Menlo" panose="020B0609030804020204" pitchFamily="49" charset="0"/>
              </a:rPr>
              <a:t>"&gt;</a:t>
            </a:r>
          </a:p>
          <a:p>
            <a:r>
              <a:rPr lang="en-US" sz="1600" dirty="0">
                <a:latin typeface="Menlo" panose="020B0609030804020204" pitchFamily="49" charset="0"/>
              </a:rPr>
              <a:t>            &lt;Nav /&gt;</a:t>
            </a:r>
          </a:p>
          <a:p>
            <a:r>
              <a:rPr lang="en-US" sz="1600" dirty="0">
                <a:latin typeface="Menlo" panose="020B0609030804020204" pitchFamily="49" charset="0"/>
              </a:rPr>
              <a:t>            &lt;div </a:t>
            </a:r>
            <a:r>
              <a:rPr lang="en-US" sz="1600" dirty="0" err="1">
                <a:latin typeface="Menlo" panose="020B0609030804020204" pitchFamily="49" charset="0"/>
              </a:rPr>
              <a:t>className</a:t>
            </a:r>
            <a:r>
              <a:rPr lang="en-US" sz="1600" dirty="0">
                <a:latin typeface="Menlo" panose="020B0609030804020204" pitchFamily="49" charset="0"/>
              </a:rPr>
              <a:t>="</a:t>
            </a:r>
            <a:r>
              <a:rPr lang="en-US" sz="1600" dirty="0" err="1">
                <a:latin typeface="Menlo" panose="020B0609030804020204" pitchFamily="49" charset="0"/>
              </a:rPr>
              <a:t>zrow</a:t>
            </a:r>
            <a:r>
              <a:rPr lang="en-US" sz="1600" dirty="0">
                <a:latin typeface="Menlo" panose="020B0609030804020204" pitchFamily="49" charset="0"/>
              </a:rPr>
              <a:t>"&gt;{children}&lt;/div&gt;</a:t>
            </a:r>
          </a:p>
          <a:p>
            <a:r>
              <a:rPr lang="en-US" sz="1600" dirty="0">
                <a:latin typeface="Menlo" panose="020B0609030804020204" pitchFamily="49" charset="0"/>
              </a:rPr>
              <a:t>          &lt;/div&gt;</a:t>
            </a:r>
          </a:p>
          <a:p>
            <a:r>
              <a:rPr lang="en-US" sz="1600" dirty="0">
                <a:latin typeface="Menlo" panose="020B0609030804020204" pitchFamily="49" charset="0"/>
              </a:rPr>
              <a:t>         &lt;Footer /&gt;</a:t>
            </a:r>
          </a:p>
          <a:p>
            <a:r>
              <a:rPr lang="en-US" sz="1600" dirty="0">
                <a:latin typeface="Menlo" panose="020B0609030804020204" pitchFamily="49" charset="0"/>
              </a:rPr>
              <a:t>       &lt;/</a:t>
            </a:r>
            <a:r>
              <a:rPr lang="en-US" sz="1600" dirty="0" err="1">
                <a:latin typeface="Menlo" panose="020B0609030804020204" pitchFamily="49" charset="0"/>
              </a:rPr>
              <a:t>ReExtProvider</a:t>
            </a:r>
            <a:r>
              <a:rPr lang="en-US" sz="1600" dirty="0">
                <a:latin typeface="Menlo" panose="020B0609030804020204" pitchFamily="49" charset="0"/>
              </a:rPr>
              <a:t>&gt;</a:t>
            </a:r>
          </a:p>
          <a:p>
            <a:r>
              <a:rPr lang="en-US" sz="1600" dirty="0">
                <a:latin typeface="Menlo" panose="020B0609030804020204" pitchFamily="49" charset="0"/>
              </a:rPr>
              <a:t>      &lt;/body&gt;</a:t>
            </a:r>
          </a:p>
          <a:p>
            <a:r>
              <a:rPr lang="en-US" sz="1600" dirty="0">
                <a:latin typeface="Menlo" panose="020B0609030804020204" pitchFamily="49" charset="0"/>
              </a:rPr>
              <a:t>    &lt;/html&gt;</a:t>
            </a:r>
          </a:p>
          <a:p>
            <a:r>
              <a:rPr lang="en-US" sz="1600" dirty="0">
                <a:latin typeface="Menlo" panose="020B0609030804020204" pitchFamily="49" charset="0"/>
              </a:rPr>
              <a:t>  );</a:t>
            </a:r>
          </a:p>
          <a:p>
            <a:r>
              <a:rPr lang="en-US" sz="1600" dirty="0"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139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38E9-3139-35A7-201C-C22CA956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5BF9-0A93-1F72-D65C-B59E33348E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9EC00-C747-566B-258D-208AAC15E4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2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;g13ece8f6aea_0_85">
            <a:extLst>
              <a:ext uri="{FF2B5EF4-FFF2-40B4-BE49-F238E27FC236}">
                <a16:creationId xmlns:a16="http://schemas.microsoft.com/office/drawing/2014/main" id="{C5014D18-F64B-98D4-33C4-BF112C48102A}"/>
              </a:ext>
            </a:extLst>
          </p:cNvPr>
          <p:cNvSpPr txBox="1"/>
          <p:nvPr/>
        </p:nvSpPr>
        <p:spPr>
          <a:xfrm>
            <a:off x="1332689" y="3893721"/>
            <a:ext cx="9335634" cy="11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600"/>
            </a:pPr>
            <a:r>
              <a:rPr lang="en-US" sz="4800" b="1" dirty="0">
                <a:solidFill>
                  <a:srgbClr val="054059"/>
                </a:solidFill>
                <a:latin typeface="Helvetica Neue"/>
                <a:ea typeface="Helvetica Neue"/>
                <a:cs typeface="Helvetica Neue"/>
                <a:sym typeface="Helvetica Neue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Thank You</a:t>
            </a:r>
            <a:endParaRPr sz="4800" b="1" dirty="0">
              <a:solidFill>
                <a:srgbClr val="0540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Google Shape;133;g13ece8f6aea_0_85">
            <a:extLst>
              <a:ext uri="{FF2B5EF4-FFF2-40B4-BE49-F238E27FC236}">
                <a16:creationId xmlns:a16="http://schemas.microsoft.com/office/drawing/2014/main" id="{A86C6F11-3DEB-A6E6-066B-2FF9093DC7B1}"/>
              </a:ext>
            </a:extLst>
          </p:cNvPr>
          <p:cNvSpPr txBox="1">
            <a:spLocks/>
          </p:cNvSpPr>
          <p:nvPr/>
        </p:nvSpPr>
        <p:spPr>
          <a:xfrm>
            <a:off x="3502678" y="5005568"/>
            <a:ext cx="4995657" cy="116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38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7BB930"/>
              </a:buClr>
              <a:buSzPts val="24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BB930"/>
              </a:buClr>
              <a:buSzPts val="1900"/>
              <a:buFont typeface="Merriweather Sans"/>
              <a:buChar char="•"/>
              <a:defRPr sz="3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BB930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BB930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BB930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4000" b="1" dirty="0">
                <a:latin typeface="Helvetica Neue"/>
                <a:ea typeface="Helvetica Neue"/>
                <a:cs typeface="Helvetica Neue"/>
                <a:sym typeface="Helvetica Neue"/>
              </a:rPr>
              <a:t>Marc Gusmano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b="1" dirty="0">
                <a:latin typeface="Helvetica Neue"/>
                <a:ea typeface="Helvetica Neue"/>
                <a:cs typeface="Helvetica Neue"/>
                <a:sym typeface="Helvetica Neue"/>
              </a:rPr>
              <a:t>marc.gusmano@sencha.com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E115CE-56A0-C3C0-05A1-CFA51AE62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910" y="1615898"/>
            <a:ext cx="3941535" cy="1721899"/>
          </a:xfrm>
          <a:prstGeom prst="rect">
            <a:avLst/>
          </a:prstGeom>
        </p:spPr>
      </p:pic>
      <p:pic>
        <p:nvPicPr>
          <p:cNvPr id="3" name="Picture 2" descr="Understanding how API routes work in Next.js - DEV Community">
            <a:extLst>
              <a:ext uri="{FF2B5EF4-FFF2-40B4-BE49-F238E27FC236}">
                <a16:creationId xmlns:a16="http://schemas.microsoft.com/office/drawing/2014/main" id="{A21269A6-0545-31EC-9445-85EE71097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926" y="1474771"/>
            <a:ext cx="3074818" cy="172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436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F8AD-B23A-69EA-BF95-C19A5041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EB384-690C-F083-EC4E-4C1205B0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17638"/>
            <a:ext cx="10972800" cy="4718100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https://prismic.io/blog/nextjs-vs-react</a:t>
            </a:r>
            <a:endParaRPr lang="en-US" dirty="0"/>
          </a:p>
          <a:p>
            <a:r>
              <a:rPr lang="en-US" dirty="0">
                <a:hlinkClick r:id="rId4"/>
              </a:rPr>
              <a:t>https://npmtrends.com/angular-vs-react-vs-vue</a:t>
            </a:r>
            <a:endParaRPr lang="en-US" dirty="0"/>
          </a:p>
          <a:p>
            <a:r>
              <a:rPr lang="en-US" dirty="0">
                <a:hlinkClick r:id="rId5"/>
              </a:rPr>
              <a:t>https://github.com/vercel/next.js/discussions/29628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DB08-8ED8-788B-D668-EC73EFDB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AD5AF-83E9-C59E-E4F5-005CAD3CB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React ReExt?</a:t>
            </a:r>
          </a:p>
          <a:p>
            <a:r>
              <a:rPr lang="en-US" dirty="0"/>
              <a:t>What is Next.js?</a:t>
            </a:r>
          </a:p>
          <a:p>
            <a:r>
              <a:rPr lang="en-US" dirty="0"/>
              <a:t>Next.js and React – How are they related?</a:t>
            </a:r>
          </a:p>
          <a:p>
            <a:r>
              <a:rPr lang="en-US" dirty="0"/>
              <a:t>Getting Started with React – use Next.js?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98E99-4520-DE98-7860-036FFAA0F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D1B2-F8F1-4581-A898-52597F1F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739"/>
            <a:ext cx="10515600" cy="719250"/>
          </a:xfrm>
        </p:spPr>
        <p:txBody>
          <a:bodyPr/>
          <a:lstStyle/>
          <a:p>
            <a:r>
              <a:rPr lang="en-US" dirty="0"/>
              <a:t>What is React ReExt?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730BC-9D22-CC68-5AC1-E58107657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93429"/>
            <a:ext cx="8255000" cy="4533238"/>
          </a:xfrm>
        </p:spPr>
        <p:txBody>
          <a:bodyPr/>
          <a:lstStyle/>
          <a:p>
            <a:r>
              <a:rPr lang="en-US" sz="2200" dirty="0"/>
              <a:t>A React Library that brings Sencha Ext JS Components to React</a:t>
            </a:r>
          </a:p>
          <a:p>
            <a:r>
              <a:rPr lang="en-US" sz="2200" dirty="0"/>
              <a:t>It’s Simple – 1 component with 5 props and ‘Event’ props</a:t>
            </a:r>
          </a:p>
          <a:p>
            <a:pPr lvl="1"/>
            <a:r>
              <a:rPr lang="en-US" sz="1800" dirty="0"/>
              <a:t>xtype, className, style, config, ready (and </a:t>
            </a:r>
            <a:r>
              <a:rPr lang="en-US" sz="1800" dirty="0" err="1"/>
              <a:t>onX</a:t>
            </a:r>
            <a:r>
              <a:rPr lang="en-US" sz="1800" dirty="0"/>
              <a:t>… event props)</a:t>
            </a:r>
          </a:p>
          <a:p>
            <a:r>
              <a:rPr lang="en-US" sz="2200" dirty="0"/>
              <a:t>The xtype prop exposes all of the Ext JS components</a:t>
            </a:r>
          </a:p>
          <a:p>
            <a:r>
              <a:rPr lang="en-US" sz="2200" dirty="0"/>
              <a:t>Custom xtypes are also supported</a:t>
            </a:r>
          </a:p>
          <a:p>
            <a:r>
              <a:rPr lang="en-US" sz="2200" dirty="0"/>
              <a:t>React ReExt is not Ext JS version, toolkit or theme dependent</a:t>
            </a:r>
          </a:p>
          <a:p>
            <a:r>
              <a:rPr lang="en-US" sz="2200" dirty="0"/>
              <a:t>It is not tied to any build environment</a:t>
            </a:r>
          </a:p>
          <a:p>
            <a:r>
              <a:rPr lang="en-US" sz="2200" dirty="0"/>
              <a:t>It can be used without any changes to the Ext JS sdk</a:t>
            </a:r>
          </a:p>
          <a:p>
            <a:r>
              <a:rPr lang="en-US" sz="2200" dirty="0"/>
              <a:t>React ReExt is available as an NPM package</a:t>
            </a:r>
            <a:endParaRPr lang="en-US" sz="2200" dirty="0">
              <a:hlinkClick r:id="rId3"/>
            </a:endParaRP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39A1F-A3B8-A2DB-13A6-44C5ACC0F842}"/>
              </a:ext>
            </a:extLst>
          </p:cNvPr>
          <p:cNvSpPr txBox="1"/>
          <p:nvPr/>
        </p:nvSpPr>
        <p:spPr>
          <a:xfrm>
            <a:off x="8487474" y="2217528"/>
            <a:ext cx="3378200" cy="32470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</a:rPr>
              <a:t>&lt;ReExt xtype='button’</a:t>
            </a:r>
          </a:p>
          <a:p>
            <a:r>
              <a:rPr lang="en-US" sz="1400" dirty="0">
                <a:latin typeface="Menlo" panose="020B0609030804020204" pitchFamily="49" charset="0"/>
              </a:rPr>
              <a:t>  className=’’</a:t>
            </a:r>
          </a:p>
          <a:p>
            <a:r>
              <a:rPr lang="en-US" sz="1400" dirty="0">
                <a:latin typeface="Menlo" panose="020B0609030804020204" pitchFamily="49" charset="0"/>
              </a:rPr>
              <a:t>  style={{}}</a:t>
            </a:r>
          </a:p>
          <a:p>
            <a:r>
              <a:rPr lang="en-US" sz="1400" dirty="0">
                <a:latin typeface="Menlo" panose="020B0609030804020204" pitchFamily="49" charset="0"/>
              </a:rPr>
              <a:t>  config={{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 text:'button text’,</a:t>
            </a:r>
          </a:p>
          <a:p>
            <a:r>
              <a:rPr lang="en-US" sz="1400" dirty="0">
                <a:latin typeface="Menlo" panose="020B0609030804020204" pitchFamily="49" charset="0"/>
              </a:rPr>
              <a:t>    width:'100px’</a:t>
            </a:r>
          </a:p>
          <a:p>
            <a:r>
              <a:rPr lang="en-US" sz="1400" dirty="0">
                <a:latin typeface="Menlo" panose="020B0609030804020204" pitchFamily="49" charset="0"/>
              </a:rPr>
              <a:t>  }}</a:t>
            </a:r>
          </a:p>
          <a:p>
            <a:r>
              <a:rPr lang="en-US" sz="1400" dirty="0">
                <a:latin typeface="Menlo" panose="020B0609030804020204" pitchFamily="49" charset="0"/>
              </a:rPr>
              <a:t> ready={(cmp)=&gt;{</a:t>
            </a:r>
          </a:p>
          <a:p>
            <a:r>
              <a:rPr lang="en-US" sz="1400" dirty="0">
                <a:latin typeface="Menlo" panose="020B0609030804020204" pitchFamily="49" charset="0"/>
              </a:rPr>
              <a:t>  console.log(cmp)</a:t>
            </a:r>
          </a:p>
          <a:p>
            <a:r>
              <a:rPr lang="en-US" sz="1400" dirty="0">
                <a:latin typeface="Menlo" panose="020B0609030804020204" pitchFamily="49" charset="0"/>
              </a:rPr>
              <a:t> }}</a:t>
            </a:r>
          </a:p>
          <a:p>
            <a:r>
              <a:rPr lang="en-US" sz="1400" dirty="0">
                <a:latin typeface="Menlo" panose="020B0609030804020204" pitchFamily="49" charset="0"/>
              </a:rPr>
              <a:t> onClick={ (button, e) =&gt; {</a:t>
            </a:r>
          </a:p>
          <a:p>
            <a:r>
              <a:rPr lang="en-US" sz="1400" dirty="0">
                <a:latin typeface="Menlo" panose="020B0609030804020204" pitchFamily="49" charset="0"/>
              </a:rPr>
              <a:t>  console.log(button, e);</a:t>
            </a:r>
          </a:p>
          <a:p>
            <a:r>
              <a:rPr lang="en-US" sz="1400" dirty="0">
                <a:latin typeface="Menlo" panose="020B0609030804020204" pitchFamily="49" charset="0"/>
              </a:rPr>
              <a:t> }}</a:t>
            </a:r>
          </a:p>
          <a:p>
            <a:r>
              <a:rPr lang="en-US" sz="1400" dirty="0">
                <a:latin typeface="Menlo" panose="020B0609030804020204" pitchFamily="49" charset="0"/>
              </a:rPr>
              <a:t>/&gt;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7744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6CB4E-FB11-7734-BA9B-14FD36DA4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CBB1-AD80-677D-5F0A-9388A66B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739"/>
            <a:ext cx="10515600" cy="719250"/>
          </a:xfrm>
        </p:spPr>
        <p:txBody>
          <a:bodyPr/>
          <a:lstStyle/>
          <a:p>
            <a:r>
              <a:rPr lang="en-US" dirty="0"/>
              <a:t>React ReExt NPM Package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6FC87-2318-7BF4-DFB0-98ACF7CA0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166" y="832600"/>
            <a:ext cx="10920967" cy="719250"/>
          </a:xfrm>
        </p:spPr>
        <p:txBody>
          <a:bodyPr/>
          <a:lstStyle/>
          <a:p>
            <a:r>
              <a:rPr lang="en-US" sz="2000" dirty="0">
                <a:hlinkClick r:id="rId3"/>
              </a:rPr>
              <a:t>https://www.npmjs.com/package/@gusmano/reext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1451901-9063-B929-5798-39B3E9E82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943" y="1519861"/>
            <a:ext cx="6170114" cy="513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6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A9413-EFED-8C93-F3BD-251F06E43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FD58-F64D-A70B-BF03-D6912062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20" y="51291"/>
            <a:ext cx="10515600" cy="719250"/>
          </a:xfrm>
        </p:spPr>
        <p:txBody>
          <a:bodyPr/>
          <a:lstStyle/>
          <a:p>
            <a:r>
              <a:rPr lang="en-US" dirty="0"/>
              <a:t>ReExt Designer VS Code Extension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C4745A2-D4CB-A98E-5C94-F6F8C26BC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77" y="592667"/>
            <a:ext cx="10821247" cy="634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0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E3A82-E361-9D65-4F7F-7DBB078BB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5C79-095A-A2A8-2184-F620BEC2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739"/>
            <a:ext cx="10515600" cy="719250"/>
          </a:xfrm>
        </p:spPr>
        <p:txBody>
          <a:bodyPr/>
          <a:lstStyle/>
          <a:p>
            <a:r>
              <a:rPr lang="en-US" dirty="0"/>
              <a:t>React ReExt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DFFA1-4CF9-C330-789F-382E04A4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700" y="920989"/>
            <a:ext cx="10920967" cy="1121171"/>
          </a:xfrm>
        </p:spPr>
        <p:txBody>
          <a:bodyPr/>
          <a:lstStyle/>
          <a:p>
            <a:r>
              <a:rPr lang="en-US" sz="2000" dirty="0">
                <a:hlinkClick r:id="rId3"/>
              </a:rPr>
              <a:t>http://marcgusmano.com/ReExt/?version=7.7.0&amp;toolkit=classic&amp;theme=classic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http://marcgusmano.com/ReExt/?version=7.7.0&amp;toolkit=modern&amp;theme=material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AE1F21B-7AFF-FDA4-458B-960AF70AD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8889" y="2042160"/>
            <a:ext cx="8193112" cy="486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2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96E87-9E61-C73D-609E-94F2067DB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4447-85DD-31F8-0138-04C52F89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54" y="412973"/>
            <a:ext cx="10515600" cy="719250"/>
          </a:xfrm>
        </p:spPr>
        <p:txBody>
          <a:bodyPr/>
          <a:lstStyle/>
          <a:p>
            <a:r>
              <a:rPr lang="en-US" dirty="0"/>
              <a:t>Getting other versions of the Sencha 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487B3-C319-6E53-E87F-3C5FDD01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500" y="1457767"/>
            <a:ext cx="10798200" cy="4710814"/>
          </a:xfrm>
        </p:spPr>
        <p:txBody>
          <a:bodyPr/>
          <a:lstStyle/>
          <a:p>
            <a:r>
              <a:rPr lang="en-US" sz="2700" dirty="0"/>
              <a:t>Get a version of the SDK from Sencha Support Portal</a:t>
            </a:r>
          </a:p>
          <a:p>
            <a:pPr lvl="1"/>
            <a:r>
              <a:rPr lang="en-US" sz="2200" dirty="0">
                <a:hlinkClick r:id="rId3"/>
              </a:rPr>
              <a:t>https://support.sencha.com/#download</a:t>
            </a:r>
            <a:endParaRPr lang="en-US" sz="2200" dirty="0"/>
          </a:p>
          <a:p>
            <a:pPr lvl="1"/>
            <a:r>
              <a:rPr lang="en-US" sz="2200" dirty="0"/>
              <a:t>2 zips: ext-7.7.0.zip, epa-7.7.0.zip</a:t>
            </a:r>
          </a:p>
          <a:p>
            <a:r>
              <a:rPr lang="en-US" sz="2700" dirty="0"/>
              <a:t>Unzip 2 sdk files to into vite project public folder</a:t>
            </a:r>
          </a:p>
          <a:p>
            <a:r>
              <a:rPr lang="en-US" sz="2700" dirty="0"/>
              <a:t>Adjust variables in </a:t>
            </a:r>
            <a:r>
              <a:rPr lang="en-US" sz="2700" dirty="0" err="1"/>
              <a:t>ReExtData.json</a:t>
            </a:r>
            <a:r>
              <a:rPr lang="en-US" sz="2700" dirty="0"/>
              <a:t> </a:t>
            </a:r>
          </a:p>
          <a:p>
            <a:endParaRPr lang="en-US" sz="2700" dirty="0"/>
          </a:p>
          <a:p>
            <a:r>
              <a:rPr lang="en-US" sz="2700" dirty="0"/>
              <a:t>Or, use use the ReExt Designer VS Code Extension…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45923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98E99-4520-DE98-7860-036FFAA0F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D1B2-F8F1-4581-A898-52597F1F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739"/>
            <a:ext cx="10515600" cy="852146"/>
          </a:xfrm>
        </p:spPr>
        <p:txBody>
          <a:bodyPr/>
          <a:lstStyle/>
          <a:p>
            <a:r>
              <a:rPr lang="en-US" sz="4400" dirty="0"/>
              <a:t>What is Next.js?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730BC-9D22-CC68-5AC1-E58107657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93429"/>
            <a:ext cx="11093116" cy="4533238"/>
          </a:xfrm>
        </p:spPr>
        <p:txBody>
          <a:bodyPr/>
          <a:lstStyle/>
          <a:p>
            <a:r>
              <a:rPr lang="en-US" sz="3600" dirty="0"/>
              <a:t>The React Framework for the Web</a:t>
            </a:r>
          </a:p>
          <a:p>
            <a:r>
              <a:rPr lang="en-US" sz="3600" dirty="0">
                <a:hlinkClick r:id="rId3"/>
              </a:rPr>
              <a:t>https://nextjs.org/</a:t>
            </a:r>
            <a:endParaRPr lang="en-US" sz="3600" dirty="0"/>
          </a:p>
          <a:p>
            <a:r>
              <a:rPr lang="en-US" sz="3600" dirty="0"/>
              <a:t>Latest version - </a:t>
            </a:r>
            <a:r>
              <a:rPr lang="en-US" sz="3600" dirty="0" err="1"/>
              <a:t>Next.js</a:t>
            </a:r>
            <a:r>
              <a:rPr lang="en-US" sz="3600" dirty="0"/>
              <a:t> 14</a:t>
            </a:r>
          </a:p>
          <a:p>
            <a:pPr marL="3810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8737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E221-93C6-6DFD-CADC-8E2E8F3F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Next.js and React – How are they related?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C3F152-65D7-E474-7E7A-C71870DAB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38" y="1598212"/>
            <a:ext cx="3710552" cy="208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903F10-EC3D-7CBA-198B-3255E2AC602C}"/>
              </a:ext>
            </a:extLst>
          </p:cNvPr>
          <p:cNvSpPr txBox="1"/>
          <p:nvPr/>
        </p:nvSpPr>
        <p:spPr>
          <a:xfrm>
            <a:off x="3803696" y="5457552"/>
            <a:ext cx="4863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www.imaginarycloud.com</a:t>
            </a:r>
            <a:r>
              <a:rPr lang="en-US" sz="1600" dirty="0"/>
              <a:t>/blog/next-</a:t>
            </a:r>
            <a:r>
              <a:rPr lang="en-US" sz="1600" dirty="0" err="1"/>
              <a:t>js</a:t>
            </a:r>
            <a:r>
              <a:rPr lang="en-US" sz="1600" dirty="0"/>
              <a:t>-vs-react/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1A944-16B7-D85E-89E4-226849CB695B}"/>
              </a:ext>
            </a:extLst>
          </p:cNvPr>
          <p:cNvSpPr txBox="1"/>
          <p:nvPr/>
        </p:nvSpPr>
        <p:spPr>
          <a:xfrm>
            <a:off x="974160" y="3989618"/>
            <a:ext cx="9727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Google Sans"/>
              </a:rPr>
              <a:t>Next.js is used on top of React, expanding its capabilities and streamlining the development process.</a:t>
            </a:r>
          </a:p>
          <a:p>
            <a:endParaRPr lang="en-US" dirty="0">
              <a:solidFill>
                <a:srgbClr val="1F1F1F"/>
              </a:solidFill>
              <a:latin typeface="Google Sans"/>
            </a:endParaRP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React doesn't need to work with Next.js, but Next.js uses React to deploy apps.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1D7427-1EE5-6634-2294-D737663347CD}"/>
              </a:ext>
            </a:extLst>
          </p:cNvPr>
          <p:cNvSpPr txBox="1"/>
          <p:nvPr/>
        </p:nvSpPr>
        <p:spPr>
          <a:xfrm>
            <a:off x="4751548" y="1690688"/>
            <a:ext cx="60947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React is a flexible JavaScript library focused purely on building user interfaces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.</a:t>
            </a:r>
          </a:p>
          <a:p>
            <a:pPr lvl="1"/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Next.js is an opinionated framework that builds on React and provides extra functionality like server-side rendering and optimization features out of the box.</a:t>
            </a:r>
            <a:endParaRPr lang="en-US" sz="19100" dirty="0"/>
          </a:p>
        </p:txBody>
      </p:sp>
    </p:spTree>
    <p:extLst>
      <p:ext uri="{BB962C8B-B14F-4D97-AF65-F5344CB8AC3E}">
        <p14:creationId xmlns:p14="http://schemas.microsoft.com/office/powerpoint/2010/main" val="324923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3303</TotalTime>
  <Words>735</Words>
  <Application>Microsoft Macintosh PowerPoint</Application>
  <PresentationFormat>Widescreen</PresentationFormat>
  <Paragraphs>118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__geistMonoFont_448c2d</vt:lpstr>
      <vt:lpstr>Arial</vt:lpstr>
      <vt:lpstr>Calibri</vt:lpstr>
      <vt:lpstr>Calibri Light</vt:lpstr>
      <vt:lpstr>Google Sans</vt:lpstr>
      <vt:lpstr>Helvetica Neue</vt:lpstr>
      <vt:lpstr>Helvetica Neue Light</vt:lpstr>
      <vt:lpstr>Menlo</vt:lpstr>
      <vt:lpstr>Optimistic Display</vt:lpstr>
      <vt:lpstr>Roboto</vt:lpstr>
      <vt:lpstr>Office Theme</vt:lpstr>
      <vt:lpstr>PowerPoint Presentation</vt:lpstr>
      <vt:lpstr>Agenda</vt:lpstr>
      <vt:lpstr>What is React ReExt?</vt:lpstr>
      <vt:lpstr>React ReExt NPM Package Page</vt:lpstr>
      <vt:lpstr>ReExt Designer VS Code Extension</vt:lpstr>
      <vt:lpstr>React ReExt Examples</vt:lpstr>
      <vt:lpstr>Getting other versions of the Sencha SDK</vt:lpstr>
      <vt:lpstr>What is Next.js?</vt:lpstr>
      <vt:lpstr>Next.js and React – How are they related?</vt:lpstr>
      <vt:lpstr>Getting Started with React – use Next.js?</vt:lpstr>
      <vt:lpstr>Creating a New Next.js Project</vt:lpstr>
      <vt:lpstr>Next.js root layout.js</vt:lpstr>
      <vt:lpstr>Demo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Gusmano</dc:creator>
  <cp:lastModifiedBy>Marc Gusmano</cp:lastModifiedBy>
  <cp:revision>9</cp:revision>
  <dcterms:created xsi:type="dcterms:W3CDTF">2024-03-23T13:28:33Z</dcterms:created>
  <dcterms:modified xsi:type="dcterms:W3CDTF">2024-03-25T20:47:13Z</dcterms:modified>
</cp:coreProperties>
</file>