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2E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00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5AB8-8DAF-DC4E-9F67-6AE616D067FE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3CF9-CB88-9547-A10D-4C035185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2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5AB8-8DAF-DC4E-9F67-6AE616D067FE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3CF9-CB88-9547-A10D-4C035185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0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5AB8-8DAF-DC4E-9F67-6AE616D067FE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3CF9-CB88-9547-A10D-4C035185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7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5AB8-8DAF-DC4E-9F67-6AE616D067FE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3CF9-CB88-9547-A10D-4C035185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0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5AB8-8DAF-DC4E-9F67-6AE616D067FE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3CF9-CB88-9547-A10D-4C035185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9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5AB8-8DAF-DC4E-9F67-6AE616D067FE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3CF9-CB88-9547-A10D-4C035185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9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5AB8-8DAF-DC4E-9F67-6AE616D067FE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3CF9-CB88-9547-A10D-4C035185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4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5AB8-8DAF-DC4E-9F67-6AE616D067FE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3CF9-CB88-9547-A10D-4C035185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5AB8-8DAF-DC4E-9F67-6AE616D067FE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3CF9-CB88-9547-A10D-4C035185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1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5AB8-8DAF-DC4E-9F67-6AE616D067FE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3CF9-CB88-9547-A10D-4C035185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51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5AB8-8DAF-DC4E-9F67-6AE616D067FE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3CF9-CB88-9547-A10D-4C035185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2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55AB8-8DAF-DC4E-9F67-6AE616D067FE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A3CF9-CB88-9547-A10D-4C035185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6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9263" y="1740808"/>
            <a:ext cx="2825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Welcome to something new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42E5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Muli"/>
                <a:cs typeface="Muli"/>
              </a:rPr>
              <a:t>Welcome to something new</a:t>
            </a:r>
            <a:endParaRPr lang="en-US" sz="4400" dirty="0">
              <a:latin typeface="Muli"/>
              <a:cs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932962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ways_big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8673" y="1971785"/>
            <a:ext cx="4368668" cy="32765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1144" y="3124893"/>
            <a:ext cx="4302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Muli"/>
                <a:cs typeface="Muli"/>
              </a:rPr>
              <a:t>Welcome to</a:t>
            </a:r>
            <a:endParaRPr lang="en-US" sz="5400" dirty="0">
              <a:latin typeface="Muli"/>
              <a:cs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76254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436" y="1703353"/>
            <a:ext cx="2933700" cy="7048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812" y="2995612"/>
            <a:ext cx="3762375" cy="8667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148" y="4284426"/>
            <a:ext cx="29622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358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18094"/>
            <a:ext cx="9144000" cy="482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440611" y="1017917"/>
            <a:ext cx="2820838" cy="1483743"/>
          </a:xfrm>
          <a:prstGeom prst="roundRect">
            <a:avLst/>
          </a:prstGeom>
          <a:solidFill>
            <a:schemeClr val="accent4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Software As A Service</a:t>
            </a:r>
            <a:endParaRPr lang="en-PH" dirty="0"/>
          </a:p>
        </p:txBody>
      </p:sp>
      <p:sp>
        <p:nvSpPr>
          <p:cNvPr id="3" name="TextBox 2"/>
          <p:cNvSpPr txBox="1"/>
          <p:nvPr/>
        </p:nvSpPr>
        <p:spPr>
          <a:xfrm>
            <a:off x="4779034" y="1344289"/>
            <a:ext cx="29282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/>
              <a:t>A whole business application</a:t>
            </a:r>
          </a:p>
          <a:p>
            <a:r>
              <a:rPr lang="en-AU" sz="1600" dirty="0" smtClean="0"/>
              <a:t>Fully supported by vendor</a:t>
            </a:r>
          </a:p>
          <a:p>
            <a:r>
              <a:rPr lang="en-AU" sz="1600" dirty="0" smtClean="0"/>
              <a:t>No internal IT resources required</a:t>
            </a:r>
            <a:endParaRPr lang="en-PH" sz="1600" dirty="0"/>
          </a:p>
        </p:txBody>
      </p:sp>
      <p:sp>
        <p:nvSpPr>
          <p:cNvPr id="4" name="Rounded Rectangle 3"/>
          <p:cNvSpPr/>
          <p:nvPr/>
        </p:nvSpPr>
        <p:spPr>
          <a:xfrm>
            <a:off x="1446361" y="2731702"/>
            <a:ext cx="2820838" cy="1483743"/>
          </a:xfrm>
          <a:prstGeom prst="roundRect">
            <a:avLst/>
          </a:prstGeom>
          <a:solidFill>
            <a:schemeClr val="tx2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Platform As A Service</a:t>
            </a:r>
            <a:endParaRPr lang="en-PH" dirty="0"/>
          </a:p>
        </p:txBody>
      </p:sp>
      <p:sp>
        <p:nvSpPr>
          <p:cNvPr id="5" name="TextBox 4"/>
          <p:cNvSpPr txBox="1"/>
          <p:nvPr/>
        </p:nvSpPr>
        <p:spPr>
          <a:xfrm>
            <a:off x="4784784" y="3058074"/>
            <a:ext cx="3821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/>
              <a:t>A component of a system (e.g. database)</a:t>
            </a:r>
          </a:p>
          <a:p>
            <a:r>
              <a:rPr lang="en-AU" sz="1600" dirty="0"/>
              <a:t>S</a:t>
            </a:r>
            <a:r>
              <a:rPr lang="en-AU" sz="1600" dirty="0" smtClean="0"/>
              <a:t>upported by vendor</a:t>
            </a:r>
          </a:p>
          <a:p>
            <a:r>
              <a:rPr lang="en-AU" sz="1600" dirty="0" smtClean="0"/>
              <a:t>Used by IT department to build applications</a:t>
            </a:r>
            <a:endParaRPr lang="en-PH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1452111" y="4445487"/>
            <a:ext cx="2820838" cy="1483743"/>
          </a:xfrm>
          <a:prstGeom prst="roundRect">
            <a:avLst/>
          </a:prstGeom>
          <a:solidFill>
            <a:schemeClr val="tx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Infrastructure As A Service</a:t>
            </a:r>
            <a:endParaRPr lang="en-PH" dirty="0"/>
          </a:p>
        </p:txBody>
      </p:sp>
      <p:sp>
        <p:nvSpPr>
          <p:cNvPr id="7" name="TextBox 6"/>
          <p:cNvSpPr txBox="1"/>
          <p:nvPr/>
        </p:nvSpPr>
        <p:spPr>
          <a:xfrm>
            <a:off x="4790534" y="4771859"/>
            <a:ext cx="4074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/>
              <a:t>Base infrastructure</a:t>
            </a:r>
          </a:p>
          <a:p>
            <a:r>
              <a:rPr lang="en-AU" sz="1600" dirty="0" smtClean="0"/>
              <a:t>Limited vendor support</a:t>
            </a:r>
          </a:p>
          <a:p>
            <a:r>
              <a:rPr lang="en-AU" sz="1600" dirty="0" smtClean="0"/>
              <a:t>Skilled IT department needed to make use of it</a:t>
            </a:r>
            <a:endParaRPr lang="en-PH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365573" y="6490759"/>
            <a:ext cx="15071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 smtClean="0"/>
              <a:t>© 17 Ways Pty Ltd 2015</a:t>
            </a:r>
            <a:endParaRPr lang="en-PH" sz="1050" dirty="0"/>
          </a:p>
        </p:txBody>
      </p:sp>
    </p:spTree>
    <p:extLst>
      <p:ext uri="{BB962C8B-B14F-4D97-AF65-F5344CB8AC3E}">
        <p14:creationId xmlns:p14="http://schemas.microsoft.com/office/powerpoint/2010/main" val="3950396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04" y="241081"/>
            <a:ext cx="3534498" cy="21244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03" y="2554656"/>
            <a:ext cx="3534499" cy="21244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769" y="241081"/>
            <a:ext cx="3534499" cy="21244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4769" y="2543961"/>
            <a:ext cx="3534499" cy="2120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7803" y="5003321"/>
            <a:ext cx="79835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/>
              <a:t>20-25% of IT Budget going into Cloud</a:t>
            </a:r>
          </a:p>
          <a:p>
            <a:r>
              <a:rPr lang="en-AU" sz="2400" dirty="0" smtClean="0"/>
              <a:t>$305M spent on Public Cloud by Australian Companies in 2014</a:t>
            </a:r>
            <a:endParaRPr lang="en-PH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365573" y="6490759"/>
            <a:ext cx="15071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 smtClean="0"/>
              <a:t>© 17 Ways Pty Ltd 2015</a:t>
            </a:r>
            <a:endParaRPr lang="en-PH" sz="1050" dirty="0"/>
          </a:p>
        </p:txBody>
      </p:sp>
    </p:spTree>
    <p:extLst>
      <p:ext uri="{BB962C8B-B14F-4D97-AF65-F5344CB8AC3E}">
        <p14:creationId xmlns:p14="http://schemas.microsoft.com/office/powerpoint/2010/main" val="55943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415396" y="4157932"/>
            <a:ext cx="3321170" cy="241539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Cloud 1"/>
          <p:cNvSpPr/>
          <p:nvPr/>
        </p:nvSpPr>
        <p:spPr>
          <a:xfrm>
            <a:off x="2855344" y="1380226"/>
            <a:ext cx="2881222" cy="1285336"/>
          </a:xfrm>
          <a:prstGeom prst="cloud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Cube 2"/>
          <p:cNvSpPr/>
          <p:nvPr/>
        </p:nvSpPr>
        <p:spPr>
          <a:xfrm>
            <a:off x="3942272" y="1846052"/>
            <a:ext cx="603849" cy="461513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Your VM</a:t>
            </a:r>
            <a:endParaRPr lang="en-PH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476163" y="1005226"/>
            <a:ext cx="156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Cloud Provider</a:t>
            </a:r>
            <a:endParaRPr lang="en-P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775" y="4961625"/>
            <a:ext cx="975863" cy="130115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161706" y="2424023"/>
            <a:ext cx="134249" cy="2467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ube 8"/>
          <p:cNvSpPr/>
          <p:nvPr/>
        </p:nvSpPr>
        <p:spPr>
          <a:xfrm>
            <a:off x="4743963" y="1578633"/>
            <a:ext cx="603849" cy="461513"/>
          </a:xfrm>
          <a:prstGeom prst="cube">
            <a:avLst/>
          </a:prstGeom>
          <a:solidFill>
            <a:schemeClr val="bg2"/>
          </a:solidFill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Other VM</a:t>
            </a:r>
            <a:endParaRPr lang="en-PH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9682" y="4135564"/>
            <a:ext cx="112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Corporate</a:t>
            </a:r>
            <a:endParaRPr lang="en-PH" dirty="0"/>
          </a:p>
        </p:txBody>
      </p:sp>
      <p:sp>
        <p:nvSpPr>
          <p:cNvPr id="11" name="TextBox 10"/>
          <p:cNvSpPr txBox="1"/>
          <p:nvPr/>
        </p:nvSpPr>
        <p:spPr>
          <a:xfrm>
            <a:off x="7365573" y="6490759"/>
            <a:ext cx="15071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 smtClean="0"/>
              <a:t>© 17 Ways Pty Ltd 2015</a:t>
            </a:r>
            <a:endParaRPr lang="en-PH" sz="1050" dirty="0"/>
          </a:p>
        </p:txBody>
      </p:sp>
    </p:spTree>
    <p:extLst>
      <p:ext uri="{BB962C8B-B14F-4D97-AF65-F5344CB8AC3E}">
        <p14:creationId xmlns:p14="http://schemas.microsoft.com/office/powerpoint/2010/main" val="2518848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415396" y="4157932"/>
            <a:ext cx="3321170" cy="241539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775" y="4961625"/>
            <a:ext cx="975863" cy="13011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39682" y="4135564"/>
            <a:ext cx="112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Corporate</a:t>
            </a:r>
            <a:endParaRPr lang="en-PH" dirty="0"/>
          </a:p>
        </p:txBody>
      </p:sp>
      <p:sp>
        <p:nvSpPr>
          <p:cNvPr id="11" name="Cube 10"/>
          <p:cNvSpPr/>
          <p:nvPr/>
        </p:nvSpPr>
        <p:spPr>
          <a:xfrm>
            <a:off x="4909631" y="4405221"/>
            <a:ext cx="603849" cy="461513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Your VM</a:t>
            </a:r>
            <a:endParaRPr lang="en-PH" sz="12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314106" y="4796287"/>
            <a:ext cx="458188" cy="2472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65573" y="6490759"/>
            <a:ext cx="15071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 smtClean="0"/>
              <a:t>© 17 Ways Pty Ltd 2015</a:t>
            </a:r>
            <a:endParaRPr lang="en-PH" sz="1050" dirty="0"/>
          </a:p>
        </p:txBody>
      </p:sp>
    </p:spTree>
    <p:extLst>
      <p:ext uri="{BB962C8B-B14F-4D97-AF65-F5344CB8AC3E}">
        <p14:creationId xmlns:p14="http://schemas.microsoft.com/office/powerpoint/2010/main" val="619829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415396" y="4157932"/>
            <a:ext cx="3321170" cy="241539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Cloud 1"/>
          <p:cNvSpPr/>
          <p:nvPr/>
        </p:nvSpPr>
        <p:spPr>
          <a:xfrm>
            <a:off x="2855344" y="1380226"/>
            <a:ext cx="2881222" cy="1285336"/>
          </a:xfrm>
          <a:prstGeom prst="cloud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Cube 2"/>
          <p:cNvSpPr/>
          <p:nvPr/>
        </p:nvSpPr>
        <p:spPr>
          <a:xfrm>
            <a:off x="3942272" y="1846052"/>
            <a:ext cx="603849" cy="461513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Your VM</a:t>
            </a:r>
            <a:endParaRPr lang="en-PH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476163" y="1005226"/>
            <a:ext cx="175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Cloud Provider A</a:t>
            </a:r>
            <a:endParaRPr lang="en-P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775" y="4961625"/>
            <a:ext cx="975863" cy="130115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161706" y="2424023"/>
            <a:ext cx="134249" cy="2467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ube 8"/>
          <p:cNvSpPr/>
          <p:nvPr/>
        </p:nvSpPr>
        <p:spPr>
          <a:xfrm>
            <a:off x="4743963" y="1578633"/>
            <a:ext cx="603849" cy="461513"/>
          </a:xfrm>
          <a:prstGeom prst="cube">
            <a:avLst/>
          </a:prstGeom>
          <a:solidFill>
            <a:schemeClr val="bg2"/>
          </a:solidFill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Other VM</a:t>
            </a:r>
            <a:endParaRPr lang="en-PH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9682" y="4135564"/>
            <a:ext cx="112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Corporate</a:t>
            </a:r>
            <a:endParaRPr lang="en-PH" dirty="0"/>
          </a:p>
        </p:txBody>
      </p:sp>
      <p:sp>
        <p:nvSpPr>
          <p:cNvPr id="11" name="Cube 10"/>
          <p:cNvSpPr/>
          <p:nvPr/>
        </p:nvSpPr>
        <p:spPr>
          <a:xfrm>
            <a:off x="4909631" y="4405221"/>
            <a:ext cx="603849" cy="461513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Your VM</a:t>
            </a:r>
            <a:endParaRPr lang="en-PH" sz="12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314106" y="4796287"/>
            <a:ext cx="458188" cy="2472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loud 12"/>
          <p:cNvSpPr/>
          <p:nvPr/>
        </p:nvSpPr>
        <p:spPr>
          <a:xfrm>
            <a:off x="6042265" y="1265207"/>
            <a:ext cx="2881222" cy="1285336"/>
          </a:xfrm>
          <a:prstGeom prst="cloud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Cube 13"/>
          <p:cNvSpPr/>
          <p:nvPr/>
        </p:nvSpPr>
        <p:spPr>
          <a:xfrm>
            <a:off x="7129193" y="1731033"/>
            <a:ext cx="603849" cy="461513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Your VM</a:t>
            </a:r>
            <a:endParaRPr lang="en-PH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663084" y="890207"/>
            <a:ext cx="174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Cloud Provider B</a:t>
            </a:r>
            <a:endParaRPr lang="en-PH" dirty="0"/>
          </a:p>
        </p:txBody>
      </p:sp>
      <p:sp>
        <p:nvSpPr>
          <p:cNvPr id="16" name="Cube 15"/>
          <p:cNvSpPr/>
          <p:nvPr/>
        </p:nvSpPr>
        <p:spPr>
          <a:xfrm>
            <a:off x="7930884" y="1463614"/>
            <a:ext cx="603849" cy="461513"/>
          </a:xfrm>
          <a:prstGeom prst="cube">
            <a:avLst/>
          </a:prstGeom>
          <a:solidFill>
            <a:schemeClr val="bg2"/>
          </a:solidFill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Other VM</a:t>
            </a:r>
            <a:endParaRPr lang="en-PH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295955" y="2307565"/>
            <a:ext cx="2993366" cy="2654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65573" y="6490759"/>
            <a:ext cx="15071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 smtClean="0"/>
              <a:t>© 17 Ways Pty Ltd 2015</a:t>
            </a:r>
            <a:endParaRPr lang="en-PH" sz="1050" dirty="0"/>
          </a:p>
        </p:txBody>
      </p:sp>
    </p:spTree>
    <p:extLst>
      <p:ext uri="{BB962C8B-B14F-4D97-AF65-F5344CB8AC3E}">
        <p14:creationId xmlns:p14="http://schemas.microsoft.com/office/powerpoint/2010/main" val="1734281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9657</TotalTime>
  <Words>145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Muli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Guthrie</dc:creator>
  <cp:lastModifiedBy>Microsoft account</cp:lastModifiedBy>
  <cp:revision>28</cp:revision>
  <dcterms:created xsi:type="dcterms:W3CDTF">2015-02-02T12:49:39Z</dcterms:created>
  <dcterms:modified xsi:type="dcterms:W3CDTF">2015-04-01T04:34:11Z</dcterms:modified>
</cp:coreProperties>
</file>