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0885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A051C38-2A04-6140-974A-0DDAA6DFEC56}">
          <p14:sldIdLst/>
        </p14:section>
        <p14:section name="Untitled Section" id="{D3B5ECAB-6931-2F41-89CC-F2BED1BAD19A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1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040" autoAdjust="0"/>
    <p:restoredTop sz="96208"/>
  </p:normalViewPr>
  <p:slideViewPr>
    <p:cSldViewPr snapToGrid="0" showGuides="1">
      <p:cViewPr varScale="1">
        <p:scale>
          <a:sx n="111" d="100"/>
          <a:sy n="111" d="100"/>
        </p:scale>
        <p:origin x="2772" y="96"/>
      </p:cViewPr>
      <p:guideLst>
        <p:guide orient="horz" pos="2136"/>
        <p:guide pos="21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642" y="1122363"/>
            <a:ext cx="857527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071" y="3602038"/>
            <a:ext cx="756642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990-4945-4228-9DF3-946E4FA3331D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8BD9-53F5-41A6-970D-89CE9B629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3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990-4945-4228-9DF3-946E4FA3331D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8BD9-53F5-41A6-970D-89CE9B629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4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9629" y="365125"/>
            <a:ext cx="217534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589" y="365125"/>
            <a:ext cx="639993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990-4945-4228-9DF3-946E4FA3331D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8BD9-53F5-41A6-970D-89CE9B629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990-4945-4228-9DF3-946E4FA3331D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8BD9-53F5-41A6-970D-89CE9B629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9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335" y="1709740"/>
            <a:ext cx="870138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335" y="4589465"/>
            <a:ext cx="870138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990-4945-4228-9DF3-946E4FA3331D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8BD9-53F5-41A6-970D-89CE9B629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5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589" y="1825625"/>
            <a:ext cx="428763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7335" y="1825625"/>
            <a:ext cx="428763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990-4945-4228-9DF3-946E4FA3331D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8BD9-53F5-41A6-970D-89CE9B629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2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03" y="365127"/>
            <a:ext cx="870138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904" y="1681163"/>
            <a:ext cx="42679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904" y="2505075"/>
            <a:ext cx="426793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7336" y="1681163"/>
            <a:ext cx="428895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7336" y="2505075"/>
            <a:ext cx="428895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990-4945-4228-9DF3-946E4FA3331D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8BD9-53F5-41A6-970D-89CE9B629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990-4945-4228-9DF3-946E4FA3331D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8BD9-53F5-41A6-970D-89CE9B629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4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990-4945-4228-9DF3-946E4FA3331D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8BD9-53F5-41A6-970D-89CE9B629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8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03" y="457200"/>
            <a:ext cx="325382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8953" y="987427"/>
            <a:ext cx="510733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903" y="2057400"/>
            <a:ext cx="325382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990-4945-4228-9DF3-946E4FA3331D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8BD9-53F5-41A6-970D-89CE9B629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4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03" y="457200"/>
            <a:ext cx="325382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8953" y="987427"/>
            <a:ext cx="510733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903" y="2057400"/>
            <a:ext cx="325382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990-4945-4228-9DF3-946E4FA3331D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C8BD9-53F5-41A6-970D-89CE9B629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4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589" y="365127"/>
            <a:ext cx="87013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589" y="1825625"/>
            <a:ext cx="87013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589" y="6356352"/>
            <a:ext cx="2269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5990-4945-4228-9DF3-946E4FA3331D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41837" y="6356352"/>
            <a:ext cx="3404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5047" y="6356352"/>
            <a:ext cx="2269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C8BD9-53F5-41A6-970D-89CE9B629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NS Operating Schedule for FY 2023 - Q1-Q2 Official, Q3-4 Unofficial">
            <a:extLst>
              <a:ext uri="{FF2B5EF4-FFF2-40B4-BE49-F238E27FC236}">
                <a16:creationId xmlns:a16="http://schemas.microsoft.com/office/drawing/2014/main" id="{089B6FB5-740D-2ECA-B3FE-FDC8442E0A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2" t="6390" r="58187" b="10188"/>
          <a:stretch/>
        </p:blipFill>
        <p:spPr bwMode="auto">
          <a:xfrm>
            <a:off x="111014" y="28996"/>
            <a:ext cx="1111389" cy="683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NS Operating Schedule for FY 2023 - Q1-Q2 Official, Q3-4 Unofficial">
            <a:extLst>
              <a:ext uri="{FF2B5EF4-FFF2-40B4-BE49-F238E27FC236}">
                <a16:creationId xmlns:a16="http://schemas.microsoft.com/office/drawing/2014/main" id="{3FEEF33E-7FEA-9667-4955-2DF143319C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24" t="6525" r="8423" b="10188"/>
          <a:stretch/>
        </p:blipFill>
        <p:spPr bwMode="auto">
          <a:xfrm>
            <a:off x="1206992" y="31431"/>
            <a:ext cx="3256183" cy="682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30708CFF-5BF9-4CB6-B40B-FF0AD8EE6ED6}"/>
              </a:ext>
            </a:extLst>
          </p:cNvPr>
          <p:cNvGrpSpPr/>
          <p:nvPr/>
        </p:nvGrpSpPr>
        <p:grpSpPr>
          <a:xfrm>
            <a:off x="4726200" y="215695"/>
            <a:ext cx="3332635" cy="6079438"/>
            <a:chOff x="8146473" y="615654"/>
            <a:chExt cx="3332635" cy="607943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824A88A-9FFA-49D0-9599-A4938036BB92}"/>
                </a:ext>
              </a:extLst>
            </p:cNvPr>
            <p:cNvSpPr txBox="1"/>
            <p:nvPr/>
          </p:nvSpPr>
          <p:spPr>
            <a:xfrm>
              <a:off x="8146473" y="985837"/>
              <a:ext cx="3332635" cy="5709255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txBody>
            <a:bodyPr wrap="square" lIns="182880" rIns="182880" bIns="0" rtlCol="0">
              <a:spAutoFit/>
            </a:bodyPr>
            <a:lstStyle/>
            <a:p>
              <a:r>
                <a:rPr lang="en-US" sz="1600" dirty="0"/>
                <a:t>   </a:t>
              </a:r>
              <a:r>
                <a:rPr lang="en-US" sz="1600" u="sng" dirty="0"/>
                <a:t>Beamtime allocation:</a:t>
              </a:r>
            </a:p>
            <a:p>
              <a:pPr algn="r"/>
              <a:r>
                <a:rPr lang="en-US" sz="1600" dirty="0"/>
                <a:t>GUP                                             50 d</a:t>
              </a:r>
            </a:p>
            <a:p>
              <a:pPr algn="r"/>
              <a:r>
                <a:rPr lang="en-US" sz="1600" dirty="0"/>
                <a:t>Commissioning, </a:t>
              </a:r>
              <a:r>
                <a:rPr lang="en-US" sz="1600" dirty="0" err="1"/>
                <a:t>calib</a:t>
              </a:r>
              <a:r>
                <a:rPr lang="en-US" sz="1600" dirty="0"/>
                <a:t>., </a:t>
              </a:r>
              <a:r>
                <a:rPr lang="en-US" sz="1600" dirty="0" err="1"/>
                <a:t>PoP</a:t>
              </a:r>
              <a:r>
                <a:rPr lang="en-US" sz="1600" dirty="0"/>
                <a:t>        2 d</a:t>
              </a:r>
            </a:p>
            <a:p>
              <a:pPr algn="r"/>
              <a:r>
                <a:rPr lang="en-US" sz="1600" u="sng" dirty="0"/>
                <a:t>Discretionary                              13 d</a:t>
              </a:r>
            </a:p>
            <a:p>
              <a:pPr algn="r"/>
              <a:r>
                <a:rPr lang="en-US" sz="1600" dirty="0"/>
                <a:t>Total                                             65 d</a:t>
              </a:r>
            </a:p>
            <a:p>
              <a:endParaRPr lang="en-US" sz="1600" baseline="30000" dirty="0"/>
            </a:p>
            <a:p>
              <a:r>
                <a:rPr lang="en-US" sz="1600" baseline="30000" dirty="0"/>
                <a:t>1</a:t>
              </a:r>
              <a:r>
                <a:rPr lang="en-US" sz="1600" dirty="0"/>
                <a:t>  RT DAC</a:t>
              </a:r>
            </a:p>
            <a:p>
              <a:r>
                <a:rPr lang="en-US" sz="1600" baseline="30000" dirty="0"/>
                <a:t>2</a:t>
              </a:r>
              <a:r>
                <a:rPr lang="en-US" sz="1600" dirty="0"/>
                <a:t>  LT DAC</a:t>
              </a:r>
            </a:p>
            <a:p>
              <a:r>
                <a:rPr lang="en-US" sz="1600" baseline="30000" dirty="0"/>
                <a:t>3</a:t>
              </a:r>
              <a:r>
                <a:rPr lang="en-US" sz="1600" dirty="0"/>
                <a:t>  HT DAC</a:t>
              </a:r>
            </a:p>
            <a:p>
              <a:r>
                <a:rPr lang="en-US" sz="1600" baseline="30000" dirty="0"/>
                <a:t>4</a:t>
              </a:r>
              <a:r>
                <a:rPr lang="en-US" sz="1600" dirty="0"/>
                <a:t>  LT ST</a:t>
              </a:r>
            </a:p>
            <a:p>
              <a:r>
                <a:rPr lang="en-US" sz="1600" baseline="30000" dirty="0"/>
                <a:t>5</a:t>
              </a:r>
              <a:r>
                <a:rPr lang="en-US" sz="1600" dirty="0"/>
                <a:t>  RT ST</a:t>
              </a:r>
            </a:p>
            <a:p>
              <a:r>
                <a:rPr lang="en-US" sz="1600" baseline="30000" dirty="0"/>
                <a:t>6</a:t>
              </a:r>
              <a:r>
                <a:rPr lang="en-US" sz="1600" dirty="0"/>
                <a:t>  HT ST</a:t>
              </a:r>
            </a:p>
            <a:p>
              <a:r>
                <a:rPr lang="en-US" sz="1600" baseline="30000" dirty="0"/>
                <a:t>7</a:t>
              </a:r>
              <a:r>
                <a:rPr lang="en-US" sz="1600" dirty="0"/>
                <a:t>  Furnace</a:t>
              </a:r>
              <a:endParaRPr lang="en-US" sz="1600" baseline="30000" dirty="0"/>
            </a:p>
            <a:p>
              <a:r>
                <a:rPr lang="en-US" sz="1600" baseline="30000" dirty="0"/>
                <a:t>8</a:t>
              </a:r>
              <a:r>
                <a:rPr lang="en-US" sz="1600" dirty="0"/>
                <a:t>  RT DT</a:t>
              </a:r>
            </a:p>
            <a:p>
              <a:endParaRPr lang="en-US" sz="1600" dirty="0"/>
            </a:p>
            <a:p>
              <a:endParaRPr lang="en-US" sz="1600" baseline="30000" dirty="0"/>
            </a:p>
            <a:p>
              <a:endParaRPr lang="en-US" sz="1600" baseline="30000" dirty="0"/>
            </a:p>
            <a:p>
              <a:r>
                <a:rPr lang="en-US" sz="1600" baseline="30000" dirty="0"/>
                <a:t>A</a:t>
              </a:r>
              <a:r>
                <a:rPr lang="en-US" sz="1600" dirty="0"/>
                <a:t>  local contact is Antonio</a:t>
              </a:r>
            </a:p>
            <a:p>
              <a:r>
                <a:rPr lang="en-US" sz="1600" baseline="30000" dirty="0"/>
                <a:t>C</a:t>
              </a:r>
              <a:r>
                <a:rPr lang="en-US" sz="1600" dirty="0"/>
                <a:t>  local contact is Chris</a:t>
              </a:r>
            </a:p>
            <a:p>
              <a:r>
                <a:rPr lang="en-US" sz="1600" baseline="30000" dirty="0"/>
                <a:t>B</a:t>
              </a:r>
              <a:r>
                <a:rPr lang="en-US" sz="1600" dirty="0"/>
                <a:t>  local contact is Bianca</a:t>
              </a:r>
            </a:p>
            <a:p>
              <a:r>
                <a:rPr lang="en-US" sz="1600" baseline="30000" dirty="0"/>
                <a:t>M</a:t>
              </a:r>
              <a:r>
                <a:rPr lang="en-US" sz="1600" dirty="0"/>
                <a:t> local contact is Malcolm</a:t>
              </a:r>
            </a:p>
            <a:p>
              <a:r>
                <a:rPr lang="en-US" sz="1600" b="1" dirty="0"/>
                <a:t>Bold is confirmed</a:t>
              </a:r>
            </a:p>
            <a:p>
              <a:r>
                <a:rPr lang="en-US" sz="1600" dirty="0">
                  <a:latin typeface="American Typewriter" panose="02090604020004020304" pitchFamily="18" charset="77"/>
                </a:rPr>
                <a:t>Typewriter is imaging</a:t>
              </a:r>
            </a:p>
            <a:p>
              <a:endParaRPr lang="en-US" sz="1600" dirty="0">
                <a:latin typeface="Impact" panose="020B080603090205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F829E8-AC7D-4655-A3D8-BB583B0F87B4}"/>
                </a:ext>
              </a:extLst>
            </p:cNvPr>
            <p:cNvSpPr txBox="1"/>
            <p:nvPr/>
          </p:nvSpPr>
          <p:spPr>
            <a:xfrm>
              <a:off x="8898390" y="615654"/>
              <a:ext cx="1828800" cy="369332"/>
            </a:xfrm>
            <a:prstGeom prst="rect">
              <a:avLst/>
            </a:prstGeom>
            <a:noFill/>
            <a:ln w="444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SNS 2022-B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E4BD440-7C12-4DDC-8D64-5D98D6D093BC}"/>
                </a:ext>
              </a:extLst>
            </p:cNvPr>
            <p:cNvSpPr txBox="1"/>
            <p:nvPr/>
          </p:nvSpPr>
          <p:spPr>
            <a:xfrm>
              <a:off x="9498162" y="2394162"/>
              <a:ext cx="1974916" cy="1980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aseline="30000" dirty="0"/>
                <a:t>9</a:t>
              </a:r>
              <a:r>
                <a:rPr lang="en-US" sz="1600" dirty="0"/>
                <a:t>   LT DT</a:t>
              </a:r>
            </a:p>
            <a:p>
              <a:r>
                <a:rPr lang="en-US" sz="1600" baseline="30000" dirty="0"/>
                <a:t>10</a:t>
              </a:r>
              <a:r>
                <a:rPr lang="en-US" sz="1600" dirty="0"/>
                <a:t>  RT clamp cell</a:t>
              </a:r>
            </a:p>
            <a:p>
              <a:r>
                <a:rPr lang="en-US" sz="1600" baseline="30000" dirty="0"/>
                <a:t>11</a:t>
              </a:r>
              <a:r>
                <a:rPr lang="en-US" sz="1600" dirty="0"/>
                <a:t>  LT clamp cell</a:t>
              </a:r>
            </a:p>
            <a:p>
              <a:r>
                <a:rPr lang="en-US" sz="1600" baseline="30000" dirty="0"/>
                <a:t>12</a:t>
              </a:r>
              <a:r>
                <a:rPr lang="en-US" sz="1600" dirty="0"/>
                <a:t>  RT gas cell</a:t>
              </a:r>
            </a:p>
            <a:p>
              <a:r>
                <a:rPr lang="en-US" sz="1600" baseline="30000" dirty="0"/>
                <a:t>13</a:t>
              </a:r>
              <a:r>
                <a:rPr lang="en-US" sz="1600" dirty="0"/>
                <a:t>  LT gas cell</a:t>
              </a:r>
            </a:p>
            <a:p>
              <a:r>
                <a:rPr lang="en-US" sz="1600" baseline="30000" dirty="0"/>
                <a:t>14</a:t>
              </a:r>
              <a:r>
                <a:rPr lang="en-US" sz="1600" dirty="0"/>
                <a:t>  Can/Capillary</a:t>
              </a:r>
            </a:p>
            <a:p>
              <a:r>
                <a:rPr lang="en-US" sz="1600" baseline="30000" dirty="0"/>
                <a:t>15</a:t>
              </a:r>
              <a:r>
                <a:rPr lang="en-US" sz="1600" dirty="0"/>
                <a:t>  LT Can/Capillary</a:t>
              </a:r>
            </a:p>
            <a:p>
              <a:endParaRPr lang="en-US" sz="1600" baseline="300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AC2E09-58F3-49F4-886D-126AD90D324E}"/>
              </a:ext>
            </a:extLst>
          </p:cNvPr>
          <p:cNvSpPr txBox="1"/>
          <p:nvPr/>
        </p:nvSpPr>
        <p:spPr>
          <a:xfrm>
            <a:off x="8239110" y="400361"/>
            <a:ext cx="16693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LC Breakdown:</a:t>
            </a:r>
          </a:p>
          <a:p>
            <a:r>
              <a:rPr lang="en-US" dirty="0"/>
              <a:t>Chris	– 14</a:t>
            </a:r>
          </a:p>
          <a:p>
            <a:r>
              <a:rPr lang="en-US" dirty="0"/>
              <a:t>Antonio	– 16</a:t>
            </a:r>
          </a:p>
          <a:p>
            <a:r>
              <a:rPr lang="en-US" dirty="0"/>
              <a:t>Bianca	– 5</a:t>
            </a:r>
          </a:p>
          <a:p>
            <a:r>
              <a:rPr lang="en-US" dirty="0"/>
              <a:t>Hassina	– 10</a:t>
            </a:r>
          </a:p>
          <a:p>
            <a:r>
              <a:rPr lang="en-US" dirty="0"/>
              <a:t>Malcolm	–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9450C1-D4F4-AA68-27F6-E588ACDDAF98}"/>
              </a:ext>
            </a:extLst>
          </p:cNvPr>
          <p:cNvSpPr txBox="1"/>
          <p:nvPr/>
        </p:nvSpPr>
        <p:spPr>
          <a:xfrm>
            <a:off x="396808" y="3124036"/>
            <a:ext cx="822960" cy="2267712"/>
          </a:xfrm>
          <a:prstGeom prst="rect">
            <a:avLst/>
          </a:prstGeom>
          <a:solidFill>
            <a:schemeClr val="bg1">
              <a:alpha val="40000"/>
            </a:schemeClr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400" dirty="0">
                <a:latin typeface="American Typewriter" panose="02090604020004020304"/>
                <a:cs typeface="Simplified Arabic Fixed" panose="020B0604020202020204" pitchFamily="49" charset="-78"/>
              </a:rPr>
              <a:t>Imaging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FF83E7-D7AF-49D9-51F8-D257754B5CFC}"/>
              </a:ext>
            </a:extLst>
          </p:cNvPr>
          <p:cNvSpPr txBox="1"/>
          <p:nvPr/>
        </p:nvSpPr>
        <p:spPr>
          <a:xfrm>
            <a:off x="2565830" y="5383122"/>
            <a:ext cx="804672" cy="821618"/>
          </a:xfrm>
          <a:prstGeom prst="rect">
            <a:avLst/>
          </a:prstGeom>
          <a:solidFill>
            <a:schemeClr val="bg1">
              <a:alpha val="40000"/>
            </a:schemeClr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400" dirty="0" err="1"/>
              <a:t>30415</a:t>
            </a:r>
            <a:r>
              <a:rPr lang="en-US" sz="1400" baseline="30000" dirty="0" err="1"/>
              <a:t>A13</a:t>
            </a:r>
            <a:endParaRPr lang="en-US" sz="1400" baseline="30000" dirty="0"/>
          </a:p>
          <a:p>
            <a:pPr algn="ctr"/>
            <a:r>
              <a:rPr lang="en-US" sz="1400" dirty="0"/>
              <a:t>Wilkinson</a:t>
            </a:r>
          </a:p>
          <a:p>
            <a:pPr algn="ctr"/>
            <a:r>
              <a:rPr lang="en-US" sz="1400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F6114B-934D-1831-3C2B-4FA187F7D434}"/>
              </a:ext>
            </a:extLst>
          </p:cNvPr>
          <p:cNvSpPr txBox="1"/>
          <p:nvPr/>
        </p:nvSpPr>
        <p:spPr>
          <a:xfrm>
            <a:off x="3642153" y="466267"/>
            <a:ext cx="804672" cy="1017466"/>
          </a:xfrm>
          <a:prstGeom prst="rect">
            <a:avLst/>
          </a:prstGeom>
          <a:solidFill>
            <a:schemeClr val="bg1">
              <a:alpha val="40000"/>
            </a:schemeClr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400" dirty="0" err="1"/>
              <a:t>30578</a:t>
            </a:r>
            <a:r>
              <a:rPr lang="en-US" sz="1400" baseline="30000" dirty="0" err="1"/>
              <a:t>C11</a:t>
            </a:r>
            <a:endParaRPr lang="en-US" sz="1400" baseline="30000" dirty="0"/>
          </a:p>
          <a:p>
            <a:pPr algn="ctr"/>
            <a:r>
              <a:rPr lang="en-US" sz="1400" dirty="0"/>
              <a:t>Clancy</a:t>
            </a:r>
          </a:p>
          <a:p>
            <a:pPr algn="ctr"/>
            <a:r>
              <a:rPr lang="en-US" sz="1400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25A44D-4306-7F98-C374-AFFDA70ED03D}"/>
              </a:ext>
            </a:extLst>
          </p:cNvPr>
          <p:cNvSpPr txBox="1"/>
          <p:nvPr/>
        </p:nvSpPr>
        <p:spPr>
          <a:xfrm>
            <a:off x="391556" y="2104690"/>
            <a:ext cx="822960" cy="821618"/>
          </a:xfrm>
          <a:prstGeom prst="rect">
            <a:avLst/>
          </a:prstGeom>
          <a:solidFill>
            <a:schemeClr val="bg1">
              <a:alpha val="40000"/>
            </a:schemeClr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400" dirty="0" err="1"/>
              <a:t>30776</a:t>
            </a:r>
            <a:r>
              <a:rPr lang="en-US" sz="1400" baseline="30000" dirty="0" err="1"/>
              <a:t>C11</a:t>
            </a:r>
            <a:endParaRPr lang="en-US" sz="1400" baseline="30000" dirty="0"/>
          </a:p>
          <a:p>
            <a:pPr algn="ctr"/>
            <a:r>
              <a:rPr lang="en-US" sz="1400" dirty="0"/>
              <a:t>Duan</a:t>
            </a:r>
          </a:p>
          <a:p>
            <a:pPr algn="ctr"/>
            <a:r>
              <a:rPr lang="en-US" sz="1400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0573B6-42EB-264D-B925-67EBD44A8263}"/>
              </a:ext>
            </a:extLst>
          </p:cNvPr>
          <p:cNvSpPr txBox="1"/>
          <p:nvPr/>
        </p:nvSpPr>
        <p:spPr>
          <a:xfrm>
            <a:off x="396808" y="451520"/>
            <a:ext cx="822960" cy="1032213"/>
          </a:xfrm>
          <a:prstGeom prst="rect">
            <a:avLst/>
          </a:prstGeom>
          <a:solidFill>
            <a:schemeClr val="bg1">
              <a:alpha val="40000"/>
            </a:schemeClr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400" dirty="0" err="1"/>
              <a:t>30870</a:t>
            </a:r>
            <a:r>
              <a:rPr lang="en-US" sz="1400" baseline="30000" dirty="0" err="1"/>
              <a:t>A2</a:t>
            </a:r>
            <a:endParaRPr lang="en-US" sz="1400" baseline="30000" dirty="0"/>
          </a:p>
          <a:p>
            <a:pPr algn="ctr"/>
            <a:r>
              <a:rPr lang="en-US" sz="1400" dirty="0" err="1"/>
              <a:t>Wildes</a:t>
            </a:r>
            <a:endParaRPr lang="en-US" sz="1400" dirty="0"/>
          </a:p>
          <a:p>
            <a:pPr algn="ctr"/>
            <a:r>
              <a:rPr lang="en-US" sz="1400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B85C74-FCA3-2323-4DFC-2F33924DAF5D}"/>
              </a:ext>
            </a:extLst>
          </p:cNvPr>
          <p:cNvSpPr txBox="1"/>
          <p:nvPr/>
        </p:nvSpPr>
        <p:spPr>
          <a:xfrm>
            <a:off x="2565830" y="1286150"/>
            <a:ext cx="804672" cy="1017466"/>
          </a:xfrm>
          <a:prstGeom prst="rect">
            <a:avLst/>
          </a:prstGeom>
          <a:solidFill>
            <a:schemeClr val="bg1">
              <a:alpha val="40000"/>
            </a:schemeClr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400" dirty="0" err="1"/>
              <a:t>30264</a:t>
            </a:r>
            <a:r>
              <a:rPr lang="en-US" sz="1400" baseline="30000" dirty="0" err="1"/>
              <a:t>M1</a:t>
            </a:r>
            <a:endParaRPr lang="en-US" sz="1400" baseline="30000" dirty="0"/>
          </a:p>
          <a:p>
            <a:pPr algn="ctr"/>
            <a:r>
              <a:rPr lang="en-US" sz="1400" dirty="0"/>
              <a:t>Guthrie</a:t>
            </a:r>
          </a:p>
          <a:p>
            <a:pPr algn="ctr"/>
            <a:r>
              <a:rPr lang="en-US" sz="1400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55924C-3C01-E095-92DF-53622B2E6915}"/>
              </a:ext>
            </a:extLst>
          </p:cNvPr>
          <p:cNvSpPr txBox="1"/>
          <p:nvPr/>
        </p:nvSpPr>
        <p:spPr>
          <a:xfrm>
            <a:off x="2565830" y="4176752"/>
            <a:ext cx="804672" cy="1017466"/>
          </a:xfrm>
          <a:prstGeom prst="rect">
            <a:avLst/>
          </a:prstGeom>
          <a:solidFill>
            <a:schemeClr val="bg1">
              <a:alpha val="40000"/>
            </a:schemeClr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400" dirty="0" err="1"/>
              <a:t>30230</a:t>
            </a:r>
            <a:r>
              <a:rPr lang="en-US" sz="1400" baseline="30000" dirty="0" err="1"/>
              <a:t>A2</a:t>
            </a:r>
            <a:endParaRPr lang="en-US" sz="1400" baseline="30000" dirty="0"/>
          </a:p>
          <a:p>
            <a:pPr algn="ctr"/>
            <a:r>
              <a:rPr lang="en-US" sz="1400" dirty="0"/>
              <a:t>Vohra</a:t>
            </a:r>
          </a:p>
          <a:p>
            <a:pPr algn="ctr"/>
            <a:r>
              <a:rPr lang="en-US" sz="1400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1F63F2-BF01-D4D5-4DC9-B6C5D04E093F}"/>
              </a:ext>
            </a:extLst>
          </p:cNvPr>
          <p:cNvSpPr txBox="1"/>
          <p:nvPr/>
        </p:nvSpPr>
        <p:spPr>
          <a:xfrm>
            <a:off x="1473157" y="5786400"/>
            <a:ext cx="804672" cy="623026"/>
          </a:xfrm>
          <a:prstGeom prst="rect">
            <a:avLst/>
          </a:prstGeom>
          <a:solidFill>
            <a:schemeClr val="bg1">
              <a:alpha val="40000"/>
            </a:schemeClr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400" dirty="0" err="1"/>
              <a:t>30766</a:t>
            </a:r>
            <a:r>
              <a:rPr lang="en-US" sz="1400" baseline="30000" dirty="0" err="1"/>
              <a:t>B1</a:t>
            </a:r>
            <a:endParaRPr lang="en-US" sz="1400" baseline="30000" dirty="0"/>
          </a:p>
          <a:p>
            <a:pPr algn="ctr"/>
            <a:r>
              <a:rPr lang="en-US" sz="1400" dirty="0" err="1"/>
              <a:t>Salke</a:t>
            </a:r>
            <a:endParaRPr lang="en-US" sz="1400" dirty="0"/>
          </a:p>
          <a:p>
            <a:pPr algn="ctr"/>
            <a:r>
              <a:rPr lang="en-US" sz="1400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716629-6D80-28F5-9030-3380E55592D4}"/>
              </a:ext>
            </a:extLst>
          </p:cNvPr>
          <p:cNvSpPr txBox="1"/>
          <p:nvPr/>
        </p:nvSpPr>
        <p:spPr>
          <a:xfrm>
            <a:off x="391181" y="1682136"/>
            <a:ext cx="822960" cy="423229"/>
          </a:xfrm>
          <a:prstGeom prst="rect">
            <a:avLst/>
          </a:prstGeom>
          <a:solidFill>
            <a:schemeClr val="bg1">
              <a:alpha val="40000"/>
            </a:schemeClr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400" dirty="0" err="1"/>
              <a:t>30221</a:t>
            </a:r>
            <a:r>
              <a:rPr lang="en-US" sz="1400" baseline="30000" dirty="0" err="1"/>
              <a:t>A8</a:t>
            </a:r>
            <a:endParaRPr lang="en-US" sz="1400" baseline="30000" dirty="0"/>
          </a:p>
          <a:p>
            <a:pPr algn="ctr"/>
            <a:r>
              <a:rPr lang="en-US" sz="1400" dirty="0"/>
              <a:t>Li     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CF5E15-4D18-DFB1-8AA2-88901B505A4F}"/>
              </a:ext>
            </a:extLst>
          </p:cNvPr>
          <p:cNvSpPr txBox="1"/>
          <p:nvPr/>
        </p:nvSpPr>
        <p:spPr>
          <a:xfrm>
            <a:off x="2565830" y="2515499"/>
            <a:ext cx="804672" cy="1017466"/>
          </a:xfrm>
          <a:prstGeom prst="rect">
            <a:avLst/>
          </a:prstGeom>
          <a:solidFill>
            <a:schemeClr val="bg1">
              <a:alpha val="40000"/>
            </a:schemeClr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400" dirty="0" err="1"/>
              <a:t>31056</a:t>
            </a:r>
            <a:r>
              <a:rPr lang="en-US" sz="1400" baseline="30000" dirty="0" err="1"/>
              <a:t>CD</a:t>
            </a:r>
            <a:endParaRPr lang="en-US" sz="1400" baseline="30000" dirty="0"/>
          </a:p>
          <a:p>
            <a:pPr algn="ctr"/>
            <a:r>
              <a:rPr lang="en-US" sz="1400" dirty="0" err="1"/>
              <a:t>Gudipati</a:t>
            </a:r>
            <a:endParaRPr lang="en-US" sz="1400" dirty="0"/>
          </a:p>
          <a:p>
            <a:pPr algn="ctr"/>
            <a:r>
              <a:rPr lang="en-US" sz="1400" dirty="0"/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285BB-9EDC-959C-2100-3EFCEFC12264}"/>
              </a:ext>
            </a:extLst>
          </p:cNvPr>
          <p:cNvSpPr txBox="1"/>
          <p:nvPr/>
        </p:nvSpPr>
        <p:spPr>
          <a:xfrm>
            <a:off x="2565830" y="258793"/>
            <a:ext cx="804672" cy="399998"/>
          </a:xfrm>
          <a:prstGeom prst="rect">
            <a:avLst/>
          </a:prstGeom>
          <a:solidFill>
            <a:schemeClr val="bg1">
              <a:alpha val="40000"/>
            </a:schemeClr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en-US" sz="1400" dirty="0" err="1"/>
              <a:t>30766</a:t>
            </a:r>
            <a:r>
              <a:rPr lang="en-US" sz="1400" baseline="30000" dirty="0" err="1"/>
              <a:t>B1</a:t>
            </a:r>
            <a:endParaRPr lang="en-US" sz="1400" baseline="30000" dirty="0"/>
          </a:p>
          <a:p>
            <a:pPr algn="ctr"/>
            <a:r>
              <a:rPr lang="en-US" sz="1400" dirty="0" err="1"/>
              <a:t>Salke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56505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205559</TotalTime>
  <Words>152</Words>
  <Application>Microsoft Office PowerPoint</Application>
  <PresentationFormat>Custom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American Typewriter</vt:lpstr>
      <vt:lpstr>Arial</vt:lpstr>
      <vt:lpstr>Calibri</vt:lpstr>
      <vt:lpstr>Calibri Light</vt:lpstr>
      <vt:lpstr>Impact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Moreira Dos Santos, Antonio</dc:creator>
  <cp:lastModifiedBy>Molaison, Jamie</cp:lastModifiedBy>
  <cp:revision>236</cp:revision>
  <dcterms:created xsi:type="dcterms:W3CDTF">2019-12-17T14:51:21Z</dcterms:created>
  <dcterms:modified xsi:type="dcterms:W3CDTF">2022-12-29T18:51:26Z</dcterms:modified>
</cp:coreProperties>
</file>