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73" r:id="rId3"/>
    <p:sldId id="276" r:id="rId4"/>
    <p:sldId id="284" r:id="rId5"/>
    <p:sldId id="282" r:id="rId6"/>
    <p:sldId id="283" r:id="rId7"/>
    <p:sldId id="281" r:id="rId8"/>
    <p:sldId id="285" r:id="rId9"/>
    <p:sldId id="286" r:id="rId10"/>
    <p:sldId id="287" r:id="rId11"/>
    <p:sldId id="288" r:id="rId12"/>
    <p:sldId id="267" r:id="rId13"/>
    <p:sldId id="275" r:id="rId14"/>
    <p:sldId id="277" r:id="rId15"/>
    <p:sldId id="279" r:id="rId16"/>
    <p:sldId id="280" r:id="rId17"/>
    <p:sldId id="278" r:id="rId18"/>
    <p:sldId id="274" r:id="rId19"/>
    <p:sldId id="268" r:id="rId20"/>
    <p:sldId id="269" r:id="rId21"/>
    <p:sldId id="271" r:id="rId22"/>
    <p:sldId id="258" r:id="rId23"/>
    <p:sldId id="260" r:id="rId24"/>
    <p:sldId id="261" r:id="rId25"/>
    <p:sldId id="262" r:id="rId26"/>
    <p:sldId id="272" r:id="rId27"/>
    <p:sldId id="264" r:id="rId28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howGuides="1">
      <p:cViewPr varScale="1">
        <p:scale>
          <a:sx n="115" d="100"/>
          <a:sy n="115" d="100"/>
        </p:scale>
        <p:origin x="144" y="84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2" d="100"/>
          <a:sy n="72" d="100"/>
        </p:scale>
        <p:origin x="3108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58-4312-B239-36101E057B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58-4312-B239-36101E057B8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558-4312-B239-36101E057B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11351296"/>
        <c:axId val="601055720"/>
      </c:barChart>
      <c:catAx>
        <c:axId val="6113512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197" b="0" i="0" u="none" strike="noStrike" kern="120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601055720"/>
        <c:crosses val="autoZero"/>
        <c:auto val="1"/>
        <c:lblAlgn val="ctr"/>
        <c:lblOffset val="100"/>
        <c:noMultiLvlLbl val="0"/>
      </c:catAx>
      <c:valAx>
        <c:axId val="6010557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197" b="0" i="0" u="none" strike="noStrike" kern="120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611351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ES" sz="1197" b="0" i="0" u="none" strike="noStrike" kern="1200" baseline="0" noProof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P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s-ES" noProof="0"/>
      </a:pPr>
      <a:endParaRPr lang="es-P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83185A-2A53-4D8C-8F32-C845F2F70CBF}" type="doc">
      <dgm:prSet loTypeId="urn:microsoft.com/office/officeart/2005/8/layout/chevron2" loCatId="list" qsTypeId="urn:microsoft.com/office/officeart/2005/8/quickstyle/simple1" qsCatId="simple" csTypeId="urn:microsoft.com/office/officeart/2005/8/colors/accent0_1" csCatId="mainScheme" phldr="1"/>
      <dgm:spPr/>
      <dgm:t>
        <a:bodyPr rtlCol="0"/>
        <a:lstStyle/>
        <a:p>
          <a:pPr rtl="0"/>
          <a:endParaRPr lang="en-US"/>
        </a:p>
      </dgm:t>
    </dgm:pt>
    <dgm:pt modelId="{758CBA3A-9936-4C67-965C-A8DD3074879B}">
      <dgm:prSet phldrT="[Text]"/>
      <dgm:spPr/>
      <dgm:t>
        <a:bodyPr rtlCol="0"/>
        <a:lstStyle/>
        <a:p>
          <a:pPr rtl="0"/>
          <a:r>
            <a:rPr lang="es-ES" noProof="0" dirty="0"/>
            <a:t>A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39812E31-9C15-4A6C-B8B9-78CE6FB555B1}" type="parTrans" cxnId="{F717B596-7122-4C3F-9238-14763508386B}">
      <dgm:prSet/>
      <dgm:spPr/>
      <dgm:t>
        <a:bodyPr rtlCol="0"/>
        <a:lstStyle/>
        <a:p>
          <a:pPr rtl="0"/>
          <a:endParaRPr lang="es-ES" noProof="0" dirty="0"/>
        </a:p>
      </dgm:t>
    </dgm:pt>
    <dgm:pt modelId="{290E9CBE-1634-47AD-B973-508944073D35}" type="sibTrans" cxnId="{F717B596-7122-4C3F-9238-14763508386B}">
      <dgm:prSet/>
      <dgm:spPr/>
      <dgm:t>
        <a:bodyPr rtlCol="0"/>
        <a:lstStyle/>
        <a:p>
          <a:pPr rtl="0"/>
          <a:endParaRPr lang="es-ES" noProof="0" dirty="0"/>
        </a:p>
      </dgm:t>
    </dgm:pt>
    <dgm:pt modelId="{E90264E4-81CE-47E1-80E3-2624D8E5DFEE}">
      <dgm:prSet phldrT="[Text]"/>
      <dgm:spPr/>
      <dgm:t>
        <a:bodyPr rtlCol="0"/>
        <a:lstStyle/>
        <a:p>
          <a:pPr rtl="0"/>
          <a:r>
            <a:rPr lang="es-ES" noProof="0" dirty="0"/>
            <a:t>Tarea 1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A"/>
        </a:ext>
      </dgm:extLst>
    </dgm:pt>
    <dgm:pt modelId="{79881485-DDC4-4A70-AA7E-393B9FD5747B}" type="parTrans" cxnId="{F3B89C52-602F-49F7-B10E-F3B64BCDF706}">
      <dgm:prSet/>
      <dgm:spPr/>
      <dgm:t>
        <a:bodyPr rtlCol="0"/>
        <a:lstStyle/>
        <a:p>
          <a:pPr rtl="0"/>
          <a:endParaRPr lang="es-ES" noProof="0" dirty="0"/>
        </a:p>
      </dgm:t>
    </dgm:pt>
    <dgm:pt modelId="{F41EE2E3-AB57-4E33-8FAD-2DCFFB467FDC}" type="sibTrans" cxnId="{F3B89C52-602F-49F7-B10E-F3B64BCDF706}">
      <dgm:prSet/>
      <dgm:spPr/>
      <dgm:t>
        <a:bodyPr rtlCol="0"/>
        <a:lstStyle/>
        <a:p>
          <a:pPr rtl="0"/>
          <a:endParaRPr lang="es-ES" noProof="0" dirty="0"/>
        </a:p>
      </dgm:t>
    </dgm:pt>
    <dgm:pt modelId="{B8D53E29-122A-46E1-B481-B57598D97444}">
      <dgm:prSet phldrT="[Text]"/>
      <dgm:spPr/>
      <dgm:t>
        <a:bodyPr rtlCol="0"/>
        <a:lstStyle/>
        <a:p>
          <a:pPr rtl="0"/>
          <a:r>
            <a:rPr lang="es-ES" noProof="0" dirty="0"/>
            <a:t>Tarea 2</a:t>
          </a:r>
        </a:p>
      </dgm:t>
    </dgm:pt>
    <dgm:pt modelId="{EF8E1F9D-EFFE-4283-A7B6-A44D3292ACA4}" type="parTrans" cxnId="{C5FFCAE6-64D2-4A77-B85B-A376B2EE8E4F}">
      <dgm:prSet/>
      <dgm:spPr/>
      <dgm:t>
        <a:bodyPr rtlCol="0"/>
        <a:lstStyle/>
        <a:p>
          <a:pPr rtl="0"/>
          <a:endParaRPr lang="es-ES" noProof="0" dirty="0"/>
        </a:p>
      </dgm:t>
    </dgm:pt>
    <dgm:pt modelId="{99B04B81-08CA-46AC-951C-217069AEF451}" type="sibTrans" cxnId="{C5FFCAE6-64D2-4A77-B85B-A376B2EE8E4F}">
      <dgm:prSet/>
      <dgm:spPr/>
      <dgm:t>
        <a:bodyPr rtlCol="0"/>
        <a:lstStyle/>
        <a:p>
          <a:pPr rtl="0"/>
          <a:endParaRPr lang="es-ES" noProof="0" dirty="0"/>
        </a:p>
      </dgm:t>
    </dgm:pt>
    <dgm:pt modelId="{15031D9C-993C-4715-A26F-56D8831933EB}">
      <dgm:prSet phldrT="[Text]"/>
      <dgm:spPr/>
      <dgm:t>
        <a:bodyPr rtlCol="0"/>
        <a:lstStyle/>
        <a:p>
          <a:pPr rtl="0"/>
          <a:r>
            <a:rPr lang="es-ES" noProof="0" dirty="0"/>
            <a:t>B</a:t>
          </a:r>
        </a:p>
      </dgm:t>
      <dgm:extLst>
        <a:ext uri="{E40237B7-FDA0-4F09-8148-C483321AD2D9}">
          <dgm14:cNvPr xmlns:dgm14="http://schemas.microsoft.com/office/drawing/2010/diagram" id="0" name="" title="Group B"/>
        </a:ext>
      </dgm:extLst>
    </dgm:pt>
    <dgm:pt modelId="{77530735-8AD3-469C-AEC2-B5B17A08AF65}" type="parTrans" cxnId="{C8C2ADA0-316E-46E3-A4D5-49BD4A9A4B0B}">
      <dgm:prSet/>
      <dgm:spPr/>
      <dgm:t>
        <a:bodyPr rtlCol="0"/>
        <a:lstStyle/>
        <a:p>
          <a:pPr rtl="0"/>
          <a:endParaRPr lang="es-ES" noProof="0" dirty="0"/>
        </a:p>
      </dgm:t>
    </dgm:pt>
    <dgm:pt modelId="{FB1D36D5-798A-40AA-91C3-3F3E5AF1A86F}" type="sibTrans" cxnId="{C8C2ADA0-316E-46E3-A4D5-49BD4A9A4B0B}">
      <dgm:prSet/>
      <dgm:spPr/>
      <dgm:t>
        <a:bodyPr rtlCol="0"/>
        <a:lstStyle/>
        <a:p>
          <a:pPr rtl="0"/>
          <a:endParaRPr lang="es-ES" noProof="0" dirty="0"/>
        </a:p>
      </dgm:t>
    </dgm:pt>
    <dgm:pt modelId="{07B93839-AE15-473C-B47B-27FA5DBEE4E9}">
      <dgm:prSet phldrT="[Text]"/>
      <dgm:spPr/>
      <dgm:t>
        <a:bodyPr rtlCol="0"/>
        <a:lstStyle/>
        <a:p>
          <a:pPr rtl="0"/>
          <a:r>
            <a:rPr lang="es-ES" noProof="0" dirty="0"/>
            <a:t>Tarea 1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B"/>
        </a:ext>
      </dgm:extLst>
    </dgm:pt>
    <dgm:pt modelId="{2BEFC288-C4D1-45AF-B679-7A41333941DE}" type="parTrans" cxnId="{4D38D698-DC6D-4926-9520-43A255B536D4}">
      <dgm:prSet/>
      <dgm:spPr/>
      <dgm:t>
        <a:bodyPr rtlCol="0"/>
        <a:lstStyle/>
        <a:p>
          <a:pPr rtl="0"/>
          <a:endParaRPr lang="es-ES" noProof="0" dirty="0"/>
        </a:p>
      </dgm:t>
    </dgm:pt>
    <dgm:pt modelId="{0468DBFC-CB2D-4B3A-AAE7-09352D12344E}" type="sibTrans" cxnId="{4D38D698-DC6D-4926-9520-43A255B536D4}">
      <dgm:prSet/>
      <dgm:spPr/>
      <dgm:t>
        <a:bodyPr rtlCol="0"/>
        <a:lstStyle/>
        <a:p>
          <a:pPr rtl="0"/>
          <a:endParaRPr lang="es-ES" noProof="0" dirty="0"/>
        </a:p>
      </dgm:t>
    </dgm:pt>
    <dgm:pt modelId="{23C50191-A44D-4110-97C1-1DC6F9FD79CA}">
      <dgm:prSet phldrT="[Text]"/>
      <dgm:spPr/>
      <dgm:t>
        <a:bodyPr rtlCol="0"/>
        <a:lstStyle/>
        <a:p>
          <a:pPr rtl="0"/>
          <a:r>
            <a:rPr lang="es-ES" noProof="0" dirty="0"/>
            <a:t>Tarea 2</a:t>
          </a:r>
        </a:p>
      </dgm:t>
    </dgm:pt>
    <dgm:pt modelId="{E183CF6D-105A-4EAB-A780-A97B120C1182}" type="parTrans" cxnId="{A71F00B0-D098-4236-AD79-95FC48F754F5}">
      <dgm:prSet/>
      <dgm:spPr/>
      <dgm:t>
        <a:bodyPr rtlCol="0"/>
        <a:lstStyle/>
        <a:p>
          <a:pPr rtl="0"/>
          <a:endParaRPr lang="es-ES" noProof="0" dirty="0"/>
        </a:p>
      </dgm:t>
    </dgm:pt>
    <dgm:pt modelId="{8625F877-DCE4-4E39-929E-7FA0A761B660}" type="sibTrans" cxnId="{A71F00B0-D098-4236-AD79-95FC48F754F5}">
      <dgm:prSet/>
      <dgm:spPr/>
      <dgm:t>
        <a:bodyPr rtlCol="0"/>
        <a:lstStyle/>
        <a:p>
          <a:pPr rtl="0"/>
          <a:endParaRPr lang="es-ES" noProof="0" dirty="0"/>
        </a:p>
      </dgm:t>
    </dgm:pt>
    <dgm:pt modelId="{2936D842-720E-4365-AD39-F6EAEC441633}">
      <dgm:prSet phldrT="[Text]"/>
      <dgm:spPr/>
      <dgm:t>
        <a:bodyPr rtlCol="0"/>
        <a:lstStyle/>
        <a:p>
          <a:pPr rtl="0"/>
          <a:r>
            <a:rPr lang="es-ES" noProof="0" dirty="0"/>
            <a:t>C</a:t>
          </a:r>
        </a:p>
      </dgm:t>
      <dgm:extLst>
        <a:ext uri="{E40237B7-FDA0-4F09-8148-C483321AD2D9}">
          <dgm14:cNvPr xmlns:dgm14="http://schemas.microsoft.com/office/drawing/2010/diagram" id="0" name="" title="Group C"/>
        </a:ext>
      </dgm:extLst>
    </dgm:pt>
    <dgm:pt modelId="{13139645-28B0-41D9-8ED9-DA67D736E51B}" type="parTrans" cxnId="{3A8ECB28-E23B-45B6-8C84-8AF5114507DE}">
      <dgm:prSet/>
      <dgm:spPr/>
      <dgm:t>
        <a:bodyPr rtlCol="0"/>
        <a:lstStyle/>
        <a:p>
          <a:pPr rtl="0"/>
          <a:endParaRPr lang="es-ES" noProof="0" dirty="0"/>
        </a:p>
      </dgm:t>
    </dgm:pt>
    <dgm:pt modelId="{96C19FF6-672B-4588-9D93-2A932D4ACF8D}" type="sibTrans" cxnId="{3A8ECB28-E23B-45B6-8C84-8AF5114507DE}">
      <dgm:prSet/>
      <dgm:spPr/>
      <dgm:t>
        <a:bodyPr rtlCol="0"/>
        <a:lstStyle/>
        <a:p>
          <a:pPr rtl="0"/>
          <a:endParaRPr lang="es-ES" noProof="0" dirty="0"/>
        </a:p>
      </dgm:t>
    </dgm:pt>
    <dgm:pt modelId="{A05E8D05-15E6-4BEC-B725-D745A48258D3}">
      <dgm:prSet phldrT="[Text]"/>
      <dgm:spPr/>
      <dgm:t>
        <a:bodyPr rtlCol="0"/>
        <a:lstStyle/>
        <a:p>
          <a:pPr rtl="0"/>
          <a:r>
            <a:rPr lang="es-ES" noProof="0" dirty="0"/>
            <a:t>Tarea 1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C"/>
        </a:ext>
      </dgm:extLst>
    </dgm:pt>
    <dgm:pt modelId="{29C49A6E-36B2-41D1-83D5-6B58713D5DAF}" type="parTrans" cxnId="{EFE22C42-C667-4B7A-8208-6758BAEC1445}">
      <dgm:prSet/>
      <dgm:spPr/>
      <dgm:t>
        <a:bodyPr rtlCol="0"/>
        <a:lstStyle/>
        <a:p>
          <a:pPr rtl="0"/>
          <a:endParaRPr lang="es-ES" noProof="0" dirty="0"/>
        </a:p>
      </dgm:t>
    </dgm:pt>
    <dgm:pt modelId="{EA09E308-F440-47C6-8C86-B63BABC170D9}" type="sibTrans" cxnId="{EFE22C42-C667-4B7A-8208-6758BAEC1445}">
      <dgm:prSet/>
      <dgm:spPr/>
      <dgm:t>
        <a:bodyPr rtlCol="0"/>
        <a:lstStyle/>
        <a:p>
          <a:pPr rtl="0"/>
          <a:endParaRPr lang="es-ES" noProof="0" dirty="0"/>
        </a:p>
      </dgm:t>
    </dgm:pt>
    <dgm:pt modelId="{501543CC-DA58-457B-906B-32038F856438}">
      <dgm:prSet phldrT="[Text]"/>
      <dgm:spPr/>
      <dgm:t>
        <a:bodyPr rtlCol="0"/>
        <a:lstStyle/>
        <a:p>
          <a:pPr rtl="0"/>
          <a:r>
            <a:rPr lang="es-ES" noProof="0" dirty="0"/>
            <a:t>Tarea 2</a:t>
          </a:r>
        </a:p>
      </dgm:t>
    </dgm:pt>
    <dgm:pt modelId="{5E67377B-1C69-4BC4-AA80-867A0F76CC63}" type="parTrans" cxnId="{828862EB-D32C-4FA8-A0B8-53A1BB9A1CA8}">
      <dgm:prSet/>
      <dgm:spPr/>
      <dgm:t>
        <a:bodyPr rtlCol="0"/>
        <a:lstStyle/>
        <a:p>
          <a:pPr rtl="0"/>
          <a:endParaRPr lang="es-ES" noProof="0" dirty="0"/>
        </a:p>
      </dgm:t>
    </dgm:pt>
    <dgm:pt modelId="{C9786BDC-DE69-4580-9357-6DFCD292EB5B}" type="sibTrans" cxnId="{828862EB-D32C-4FA8-A0B8-53A1BB9A1CA8}">
      <dgm:prSet/>
      <dgm:spPr/>
      <dgm:t>
        <a:bodyPr rtlCol="0"/>
        <a:lstStyle/>
        <a:p>
          <a:pPr rtl="0"/>
          <a:endParaRPr lang="es-ES" noProof="0" dirty="0"/>
        </a:p>
      </dgm:t>
    </dgm:pt>
    <dgm:pt modelId="{E80E23AD-ECAE-46D2-92A5-71CA9074EED7}" type="pres">
      <dgm:prSet presAssocID="{3183185A-2A53-4D8C-8F32-C845F2F70CBF}" presName="linearFlow" presStyleCnt="0">
        <dgm:presLayoutVars>
          <dgm:dir/>
          <dgm:animLvl val="lvl"/>
          <dgm:resizeHandles val="exact"/>
        </dgm:presLayoutVars>
      </dgm:prSet>
      <dgm:spPr/>
    </dgm:pt>
    <dgm:pt modelId="{63DDCCD6-3F31-4095-8E42-5BBFC31B83BE}" type="pres">
      <dgm:prSet presAssocID="{758CBA3A-9936-4C67-965C-A8DD3074879B}" presName="composite" presStyleCnt="0"/>
      <dgm:spPr/>
    </dgm:pt>
    <dgm:pt modelId="{C0AF5CB7-6C4F-49BC-8738-E4DE0AC00B72}" type="pres">
      <dgm:prSet presAssocID="{758CBA3A-9936-4C67-965C-A8DD3074879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0E09DE89-66C0-478D-8170-8F0BC920F1EB}" type="pres">
      <dgm:prSet presAssocID="{758CBA3A-9936-4C67-965C-A8DD3074879B}" presName="descendantText" presStyleLbl="alignAcc1" presStyleIdx="0" presStyleCnt="3">
        <dgm:presLayoutVars>
          <dgm:bulletEnabled val="1"/>
        </dgm:presLayoutVars>
      </dgm:prSet>
      <dgm:spPr/>
    </dgm:pt>
    <dgm:pt modelId="{52E78D13-8FB5-4AEC-B5C0-881B683FCF22}" type="pres">
      <dgm:prSet presAssocID="{290E9CBE-1634-47AD-B973-508944073D35}" presName="sp" presStyleCnt="0"/>
      <dgm:spPr/>
    </dgm:pt>
    <dgm:pt modelId="{E529DD28-A6C8-4185-BA28-3A73741EACF4}" type="pres">
      <dgm:prSet presAssocID="{15031D9C-993C-4715-A26F-56D8831933EB}" presName="composite" presStyleCnt="0"/>
      <dgm:spPr/>
    </dgm:pt>
    <dgm:pt modelId="{29EA1718-F619-46D8-B505-CF1DDA71B8BF}" type="pres">
      <dgm:prSet presAssocID="{15031D9C-993C-4715-A26F-56D8831933EB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96267EA-EF01-411B-8D37-95F44BBB68D3}" type="pres">
      <dgm:prSet presAssocID="{15031D9C-993C-4715-A26F-56D8831933EB}" presName="descendantText" presStyleLbl="alignAcc1" presStyleIdx="1" presStyleCnt="3">
        <dgm:presLayoutVars>
          <dgm:bulletEnabled val="1"/>
        </dgm:presLayoutVars>
      </dgm:prSet>
      <dgm:spPr/>
    </dgm:pt>
    <dgm:pt modelId="{4CCED8E1-297A-4834-9FC1-39D8E59A67B1}" type="pres">
      <dgm:prSet presAssocID="{FB1D36D5-798A-40AA-91C3-3F3E5AF1A86F}" presName="sp" presStyleCnt="0"/>
      <dgm:spPr/>
    </dgm:pt>
    <dgm:pt modelId="{95036E43-6C97-4BF5-8CB3-7871077B6900}" type="pres">
      <dgm:prSet presAssocID="{2936D842-720E-4365-AD39-F6EAEC441633}" presName="composite" presStyleCnt="0"/>
      <dgm:spPr/>
    </dgm:pt>
    <dgm:pt modelId="{E7C44091-B50A-4CB0-98F0-E70A01DD36F4}" type="pres">
      <dgm:prSet presAssocID="{2936D842-720E-4365-AD39-F6EAEC44163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8EF0610-07B4-40C7-AD99-F2285099C2E4}" type="pres">
      <dgm:prSet presAssocID="{2936D842-720E-4365-AD39-F6EAEC44163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71B43602-5819-468F-A340-DA5A96BA033E}" type="presOf" srcId="{758CBA3A-9936-4C67-965C-A8DD3074879B}" destId="{C0AF5CB7-6C4F-49BC-8738-E4DE0AC00B72}" srcOrd="0" destOrd="0" presId="urn:microsoft.com/office/officeart/2005/8/layout/chevron2"/>
    <dgm:cxn modelId="{4684350B-06FE-48D5-B3C1-163A56F1155A}" type="presOf" srcId="{07B93839-AE15-473C-B47B-27FA5DBEE4E9}" destId="{C96267EA-EF01-411B-8D37-95F44BBB68D3}" srcOrd="0" destOrd="0" presId="urn:microsoft.com/office/officeart/2005/8/layout/chevron2"/>
    <dgm:cxn modelId="{2AAAB321-6446-48E6-A15F-5701A9441C34}" type="presOf" srcId="{501543CC-DA58-457B-906B-32038F856438}" destId="{68EF0610-07B4-40C7-AD99-F2285099C2E4}" srcOrd="0" destOrd="1" presId="urn:microsoft.com/office/officeart/2005/8/layout/chevron2"/>
    <dgm:cxn modelId="{B16F9628-8397-4FE5-BC4D-5FC1A248AC83}" type="presOf" srcId="{15031D9C-993C-4715-A26F-56D8831933EB}" destId="{29EA1718-F619-46D8-B505-CF1DDA71B8BF}" srcOrd="0" destOrd="0" presId="urn:microsoft.com/office/officeart/2005/8/layout/chevron2"/>
    <dgm:cxn modelId="{3A8ECB28-E23B-45B6-8C84-8AF5114507DE}" srcId="{3183185A-2A53-4D8C-8F32-C845F2F70CBF}" destId="{2936D842-720E-4365-AD39-F6EAEC441633}" srcOrd="2" destOrd="0" parTransId="{13139645-28B0-41D9-8ED9-DA67D736E51B}" sibTransId="{96C19FF6-672B-4588-9D93-2A932D4ACF8D}"/>
    <dgm:cxn modelId="{CC2F2B2A-04B7-4809-A4A4-4104809974E6}" type="presOf" srcId="{A05E8D05-15E6-4BEC-B725-D745A48258D3}" destId="{68EF0610-07B4-40C7-AD99-F2285099C2E4}" srcOrd="0" destOrd="0" presId="urn:microsoft.com/office/officeart/2005/8/layout/chevron2"/>
    <dgm:cxn modelId="{EFE22C42-C667-4B7A-8208-6758BAEC1445}" srcId="{2936D842-720E-4365-AD39-F6EAEC441633}" destId="{A05E8D05-15E6-4BEC-B725-D745A48258D3}" srcOrd="0" destOrd="0" parTransId="{29C49A6E-36B2-41D1-83D5-6B58713D5DAF}" sibTransId="{EA09E308-F440-47C6-8C86-B63BABC170D9}"/>
    <dgm:cxn modelId="{46D65943-0A7C-46F6-A9D3-BDC8883577AD}" type="presOf" srcId="{23C50191-A44D-4110-97C1-1DC6F9FD79CA}" destId="{C96267EA-EF01-411B-8D37-95F44BBB68D3}" srcOrd="0" destOrd="1" presId="urn:microsoft.com/office/officeart/2005/8/layout/chevron2"/>
    <dgm:cxn modelId="{B3B75767-F5F8-4491-90D5-5742EB2BC878}" type="presOf" srcId="{E90264E4-81CE-47E1-80E3-2624D8E5DFEE}" destId="{0E09DE89-66C0-478D-8170-8F0BC920F1EB}" srcOrd="0" destOrd="0" presId="urn:microsoft.com/office/officeart/2005/8/layout/chevron2"/>
    <dgm:cxn modelId="{CCB2FC69-48E6-4186-BB69-434FE6081740}" type="presOf" srcId="{B8D53E29-122A-46E1-B481-B57598D97444}" destId="{0E09DE89-66C0-478D-8170-8F0BC920F1EB}" srcOrd="0" destOrd="1" presId="urn:microsoft.com/office/officeart/2005/8/layout/chevron2"/>
    <dgm:cxn modelId="{F3B89C52-602F-49F7-B10E-F3B64BCDF706}" srcId="{758CBA3A-9936-4C67-965C-A8DD3074879B}" destId="{E90264E4-81CE-47E1-80E3-2624D8E5DFEE}" srcOrd="0" destOrd="0" parTransId="{79881485-DDC4-4A70-AA7E-393B9FD5747B}" sibTransId="{F41EE2E3-AB57-4E33-8FAD-2DCFFB467FDC}"/>
    <dgm:cxn modelId="{4333FB74-FEDF-4697-9A39-612F6D8B9AB6}" type="presOf" srcId="{2936D842-720E-4365-AD39-F6EAEC441633}" destId="{E7C44091-B50A-4CB0-98F0-E70A01DD36F4}" srcOrd="0" destOrd="0" presId="urn:microsoft.com/office/officeart/2005/8/layout/chevron2"/>
    <dgm:cxn modelId="{5F92077A-D266-43D8-B1E4-282FB69A0EF5}" type="presOf" srcId="{3183185A-2A53-4D8C-8F32-C845F2F70CBF}" destId="{E80E23AD-ECAE-46D2-92A5-71CA9074EED7}" srcOrd="0" destOrd="0" presId="urn:microsoft.com/office/officeart/2005/8/layout/chevron2"/>
    <dgm:cxn modelId="{F717B596-7122-4C3F-9238-14763508386B}" srcId="{3183185A-2A53-4D8C-8F32-C845F2F70CBF}" destId="{758CBA3A-9936-4C67-965C-A8DD3074879B}" srcOrd="0" destOrd="0" parTransId="{39812E31-9C15-4A6C-B8B9-78CE6FB555B1}" sibTransId="{290E9CBE-1634-47AD-B973-508944073D35}"/>
    <dgm:cxn modelId="{4D38D698-DC6D-4926-9520-43A255B536D4}" srcId="{15031D9C-993C-4715-A26F-56D8831933EB}" destId="{07B93839-AE15-473C-B47B-27FA5DBEE4E9}" srcOrd="0" destOrd="0" parTransId="{2BEFC288-C4D1-45AF-B679-7A41333941DE}" sibTransId="{0468DBFC-CB2D-4B3A-AAE7-09352D12344E}"/>
    <dgm:cxn modelId="{C8C2ADA0-316E-46E3-A4D5-49BD4A9A4B0B}" srcId="{3183185A-2A53-4D8C-8F32-C845F2F70CBF}" destId="{15031D9C-993C-4715-A26F-56D8831933EB}" srcOrd="1" destOrd="0" parTransId="{77530735-8AD3-469C-AEC2-B5B17A08AF65}" sibTransId="{FB1D36D5-798A-40AA-91C3-3F3E5AF1A86F}"/>
    <dgm:cxn modelId="{A71F00B0-D098-4236-AD79-95FC48F754F5}" srcId="{15031D9C-993C-4715-A26F-56D8831933EB}" destId="{23C50191-A44D-4110-97C1-1DC6F9FD79CA}" srcOrd="1" destOrd="0" parTransId="{E183CF6D-105A-4EAB-A780-A97B120C1182}" sibTransId="{8625F877-DCE4-4E39-929E-7FA0A761B660}"/>
    <dgm:cxn modelId="{C5FFCAE6-64D2-4A77-B85B-A376B2EE8E4F}" srcId="{758CBA3A-9936-4C67-965C-A8DD3074879B}" destId="{B8D53E29-122A-46E1-B481-B57598D97444}" srcOrd="1" destOrd="0" parTransId="{EF8E1F9D-EFFE-4283-A7B6-A44D3292ACA4}" sibTransId="{99B04B81-08CA-46AC-951C-217069AEF451}"/>
    <dgm:cxn modelId="{828862EB-D32C-4FA8-A0B8-53A1BB9A1CA8}" srcId="{2936D842-720E-4365-AD39-F6EAEC441633}" destId="{501543CC-DA58-457B-906B-32038F856438}" srcOrd="1" destOrd="0" parTransId="{5E67377B-1C69-4BC4-AA80-867A0F76CC63}" sibTransId="{C9786BDC-DE69-4580-9357-6DFCD292EB5B}"/>
    <dgm:cxn modelId="{135E7873-A46E-4154-8EE3-52AAA60564FD}" type="presParOf" srcId="{E80E23AD-ECAE-46D2-92A5-71CA9074EED7}" destId="{63DDCCD6-3F31-4095-8E42-5BBFC31B83BE}" srcOrd="0" destOrd="0" presId="urn:microsoft.com/office/officeart/2005/8/layout/chevron2"/>
    <dgm:cxn modelId="{A9FAD751-EA16-40A5-97AE-3F69AE5C1837}" type="presParOf" srcId="{63DDCCD6-3F31-4095-8E42-5BBFC31B83BE}" destId="{C0AF5CB7-6C4F-49BC-8738-E4DE0AC00B72}" srcOrd="0" destOrd="0" presId="urn:microsoft.com/office/officeart/2005/8/layout/chevron2"/>
    <dgm:cxn modelId="{D4F1CFD9-FAA1-4448-ABAA-E3FEFCB6CAF1}" type="presParOf" srcId="{63DDCCD6-3F31-4095-8E42-5BBFC31B83BE}" destId="{0E09DE89-66C0-478D-8170-8F0BC920F1EB}" srcOrd="1" destOrd="0" presId="urn:microsoft.com/office/officeart/2005/8/layout/chevron2"/>
    <dgm:cxn modelId="{2E2E534E-4D39-4D42-98E3-8E839879F75B}" type="presParOf" srcId="{E80E23AD-ECAE-46D2-92A5-71CA9074EED7}" destId="{52E78D13-8FB5-4AEC-B5C0-881B683FCF22}" srcOrd="1" destOrd="0" presId="urn:microsoft.com/office/officeart/2005/8/layout/chevron2"/>
    <dgm:cxn modelId="{E68FD358-61E9-4B14-947B-E013AD32E758}" type="presParOf" srcId="{E80E23AD-ECAE-46D2-92A5-71CA9074EED7}" destId="{E529DD28-A6C8-4185-BA28-3A73741EACF4}" srcOrd="2" destOrd="0" presId="urn:microsoft.com/office/officeart/2005/8/layout/chevron2"/>
    <dgm:cxn modelId="{ADDEDC8D-E08F-431C-8144-0F1630B4A0CB}" type="presParOf" srcId="{E529DD28-A6C8-4185-BA28-3A73741EACF4}" destId="{29EA1718-F619-46D8-B505-CF1DDA71B8BF}" srcOrd="0" destOrd="0" presId="urn:microsoft.com/office/officeart/2005/8/layout/chevron2"/>
    <dgm:cxn modelId="{D8DF5C2A-E654-4638-8D6A-DD69C6F02065}" type="presParOf" srcId="{E529DD28-A6C8-4185-BA28-3A73741EACF4}" destId="{C96267EA-EF01-411B-8D37-95F44BBB68D3}" srcOrd="1" destOrd="0" presId="urn:microsoft.com/office/officeart/2005/8/layout/chevron2"/>
    <dgm:cxn modelId="{8CA69AEF-3F6A-4CF3-AA93-E24960786D06}" type="presParOf" srcId="{E80E23AD-ECAE-46D2-92A5-71CA9074EED7}" destId="{4CCED8E1-297A-4834-9FC1-39D8E59A67B1}" srcOrd="3" destOrd="0" presId="urn:microsoft.com/office/officeart/2005/8/layout/chevron2"/>
    <dgm:cxn modelId="{23553970-4502-4F21-A038-1A6EF7082C03}" type="presParOf" srcId="{E80E23AD-ECAE-46D2-92A5-71CA9074EED7}" destId="{95036E43-6C97-4BF5-8CB3-7871077B6900}" srcOrd="4" destOrd="0" presId="urn:microsoft.com/office/officeart/2005/8/layout/chevron2"/>
    <dgm:cxn modelId="{2BCE6584-740F-4DE0-9BB4-2B4E6DC85A9E}" type="presParOf" srcId="{95036E43-6C97-4BF5-8CB3-7871077B6900}" destId="{E7C44091-B50A-4CB0-98F0-E70A01DD36F4}" srcOrd="0" destOrd="0" presId="urn:microsoft.com/office/officeart/2005/8/layout/chevron2"/>
    <dgm:cxn modelId="{EEBB7F6E-84DC-4C03-95AA-EA05A012B25A}" type="presParOf" srcId="{95036E43-6C97-4BF5-8CB3-7871077B6900}" destId="{68EF0610-07B4-40C7-AD99-F2285099C2E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F5CB7-6C4F-49BC-8738-E4DE0AC00B72}">
      <dsp:nvSpPr>
        <dsp:cNvPr id="0" name=""/>
        <dsp:cNvSpPr/>
      </dsp:nvSpPr>
      <dsp:spPr>
        <a:xfrm rot="5400000">
          <a:off x="-247798" y="249366"/>
          <a:ext cx="1651992" cy="115639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rtlCol="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noProof="0" dirty="0"/>
            <a:t>A</a:t>
          </a:r>
        </a:p>
      </dsp:txBody>
      <dsp:txXfrm rot="-5400000">
        <a:off x="1" y="579764"/>
        <a:ext cx="1156394" cy="495598"/>
      </dsp:txXfrm>
    </dsp:sp>
    <dsp:sp modelId="{0E09DE89-66C0-478D-8170-8F0BC920F1EB}">
      <dsp:nvSpPr>
        <dsp:cNvPr id="0" name=""/>
        <dsp:cNvSpPr/>
      </dsp:nvSpPr>
      <dsp:spPr>
        <a:xfrm rot="5400000">
          <a:off x="2448743" y="-1290781"/>
          <a:ext cx="1073794" cy="365849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rtlCol="0" anchor="ctr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kern="1200" noProof="0" dirty="0"/>
            <a:t>Tarea 1</a:t>
          </a:r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kern="1200" noProof="0" dirty="0"/>
            <a:t>Tarea 2</a:t>
          </a:r>
        </a:p>
      </dsp:txBody>
      <dsp:txXfrm rot="-5400000">
        <a:off x="1156394" y="53986"/>
        <a:ext cx="3606075" cy="968958"/>
      </dsp:txXfrm>
    </dsp:sp>
    <dsp:sp modelId="{29EA1718-F619-46D8-B505-CF1DDA71B8BF}">
      <dsp:nvSpPr>
        <dsp:cNvPr id="0" name=""/>
        <dsp:cNvSpPr/>
      </dsp:nvSpPr>
      <dsp:spPr>
        <a:xfrm rot="5400000">
          <a:off x="-247798" y="1707802"/>
          <a:ext cx="1651992" cy="115639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rtlCol="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noProof="0" dirty="0"/>
            <a:t>B</a:t>
          </a:r>
        </a:p>
      </dsp:txBody>
      <dsp:txXfrm rot="-5400000">
        <a:off x="1" y="2038200"/>
        <a:ext cx="1156394" cy="495598"/>
      </dsp:txXfrm>
    </dsp:sp>
    <dsp:sp modelId="{C96267EA-EF01-411B-8D37-95F44BBB68D3}">
      <dsp:nvSpPr>
        <dsp:cNvPr id="0" name=""/>
        <dsp:cNvSpPr/>
      </dsp:nvSpPr>
      <dsp:spPr>
        <a:xfrm rot="5400000">
          <a:off x="2448743" y="167654"/>
          <a:ext cx="1073794" cy="365849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rtlCol="0" anchor="ctr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kern="1200" noProof="0" dirty="0"/>
            <a:t>Tarea 1</a:t>
          </a:r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kern="1200" noProof="0" dirty="0"/>
            <a:t>Tarea 2</a:t>
          </a:r>
        </a:p>
      </dsp:txBody>
      <dsp:txXfrm rot="-5400000">
        <a:off x="1156394" y="1512421"/>
        <a:ext cx="3606075" cy="968958"/>
      </dsp:txXfrm>
    </dsp:sp>
    <dsp:sp modelId="{E7C44091-B50A-4CB0-98F0-E70A01DD36F4}">
      <dsp:nvSpPr>
        <dsp:cNvPr id="0" name=""/>
        <dsp:cNvSpPr/>
      </dsp:nvSpPr>
      <dsp:spPr>
        <a:xfrm rot="5400000">
          <a:off x="-247798" y="3166238"/>
          <a:ext cx="1651992" cy="115639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rtlCol="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noProof="0" dirty="0"/>
            <a:t>C</a:t>
          </a:r>
        </a:p>
      </dsp:txBody>
      <dsp:txXfrm rot="-5400000">
        <a:off x="1" y="3496636"/>
        <a:ext cx="1156394" cy="495598"/>
      </dsp:txXfrm>
    </dsp:sp>
    <dsp:sp modelId="{68EF0610-07B4-40C7-AD99-F2285099C2E4}">
      <dsp:nvSpPr>
        <dsp:cNvPr id="0" name=""/>
        <dsp:cNvSpPr/>
      </dsp:nvSpPr>
      <dsp:spPr>
        <a:xfrm rot="5400000">
          <a:off x="2448743" y="1626090"/>
          <a:ext cx="1073794" cy="365849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rtlCol="0" anchor="ctr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kern="1200" noProof="0" dirty="0"/>
            <a:t>Tarea 1</a:t>
          </a:r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kern="1200" noProof="0" dirty="0"/>
            <a:t>Tarea 2</a:t>
          </a:r>
        </a:p>
      </dsp:txBody>
      <dsp:txXfrm rot="-5400000">
        <a:off x="1156394" y="2970857"/>
        <a:ext cx="3606075" cy="968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9BBBD98-8689-4A62-BBFB-92BF328A7966}" type="datetime1">
              <a:rPr lang="es-ES" smtClean="0"/>
              <a:t>18/01/2023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E41AB9B-16BF-4ECF-B92C-3E61E5BECA90}" type="datetime1">
              <a:rPr lang="es-ES" noProof="0" smtClean="0"/>
              <a:t>18/01/2023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800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3169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45956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3989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72192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128519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16027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58679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55172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529209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2929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54912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548809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7699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4684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91351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12580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25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94281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26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4986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27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8897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8898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28035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36338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18923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5458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64935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63397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10" name="Rectángulo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Rectángulo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12" name="Rectángulo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3" name="Conector recto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5" name="Conector recto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D227DDB9-0E5E-4C56-81E2-42C38C100EB8}" type="datetime1">
              <a:rPr lang="es-ES" noProof="0" smtClean="0"/>
              <a:t>18/01/2023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4D34C8-6636-436D-90B3-E45C17BC29D1}" type="datetime1">
              <a:rPr lang="es-ES" noProof="0" smtClean="0"/>
              <a:t>18/01/2023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8" name="Rectángu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10" name="Rectángulo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1" name="Conector recto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 dirty="0"/>
          </a:p>
        </p:txBody>
      </p:sp>
      <p:cxnSp>
        <p:nvCxnSpPr>
          <p:cNvPr id="14" name="Conector recto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1A7055-A05B-47D6-9397-3E4A1BE71239}" type="datetime1">
              <a:rPr lang="es-ES" noProof="0" smtClean="0"/>
              <a:t>18/01/2023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7066DD-333B-4949-A479-115F2B9E08E7}" type="datetime1">
              <a:rPr lang="es-ES" noProof="0" smtClean="0"/>
              <a:t>18/01/2023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0" name="Rectángulo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4" name="Rectángulo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1" name="Rectángulo 20"/>
          <p:cNvSpPr/>
          <p:nvPr/>
        </p:nvSpPr>
        <p:spPr bwMode="ltGray">
          <a:xfrm>
            <a:off x="0" y="5661248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sz="1050" b="1" noProof="0" dirty="0"/>
          </a:p>
        </p:txBody>
      </p:sp>
      <p:cxnSp>
        <p:nvCxnSpPr>
          <p:cNvPr id="22" name="Conector recto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3" name="Conector recto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7" name="Rectángulo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8" name="Rectángulo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9" name="Rectángulo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30" name="Rectángulo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31" name="Conector recto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33" name="Conector recto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913CB4-D4A9-4FBE-913D-B9E890ABEF3F}" type="datetime1">
              <a:rPr lang="es-ES" noProof="0" smtClean="0"/>
              <a:t>18/01/2023</a:t>
            </a:fld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3DE88F-8DA3-44F9-868D-559DD495EADB}" type="datetime1">
              <a:rPr lang="es-ES" noProof="0" smtClean="0"/>
              <a:t>18/01/2023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6" name="Rectángulo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cxnSp>
        <p:nvCxnSpPr>
          <p:cNvPr id="7" name="Conector recto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A9AAEF-0AD3-419E-B51F-A77C6A89DFB2}" type="datetime1">
              <a:rPr lang="es-ES" noProof="0" smtClean="0"/>
              <a:t>18/01/2023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es-ES" noProof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cxnSp>
        <p:nvCxnSpPr>
          <p:cNvPr id="10" name="Conector recto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1318DA-4832-4504-A64F-05EF187BF5DA}" type="datetime1">
              <a:rPr lang="es-ES" noProof="0" smtClean="0"/>
              <a:t>18/01/2023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8" name="Rectángulo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A361280F-B7E7-4174-BE87-9E37B5A43C49}" type="datetime1">
              <a:rPr lang="es-ES" noProof="0" smtClean="0"/>
              <a:t>18/01/2023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cxnSp>
        <p:nvCxnSpPr>
          <p:cNvPr id="10" name="Conector recto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8" name="Rectángu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13" name="Rectángulo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4" name="Conector recto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 dirty="0"/>
          </a:p>
        </p:txBody>
      </p:sp>
      <p:cxnSp>
        <p:nvCxnSpPr>
          <p:cNvPr id="16" name="Conector recto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3FB7BB0F-7041-4735-B07A-25DB00AC6E71}" type="datetime1">
              <a:rPr lang="es-ES" noProof="0" smtClean="0"/>
              <a:t>18/01/2023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i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D2D6617-46E2-4BB5-A527-766D31BC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6796" y="6448251"/>
            <a:ext cx="609441" cy="365125"/>
          </a:xfrm>
        </p:spPr>
        <p:txBody>
          <a:bodyPr/>
          <a:lstStyle/>
          <a:p>
            <a:pPr rtl="0"/>
            <a:fld id="{7DC1BBB0-96F0-4077-A278-0F3FB5C104D3}" type="slidenum">
              <a:rPr lang="es-ES" noProof="0" smtClean="0"/>
              <a:t>10</a:t>
            </a:fld>
            <a:endParaRPr lang="es-ES" noProof="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85B9208-6506-683A-1092-ECA25746D5E8}"/>
              </a:ext>
            </a:extLst>
          </p:cNvPr>
          <p:cNvSpPr txBox="1"/>
          <p:nvPr/>
        </p:nvSpPr>
        <p:spPr>
          <a:xfrm rot="16200000">
            <a:off x="-3035970" y="3233229"/>
            <a:ext cx="67294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PILARES DE LA PROGRAMACIÓN ORIENTADA A OBJETOS</a:t>
            </a:r>
            <a:endParaRPr lang="es-PE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9987EA6-DE13-79C2-4CDF-73C346DC30B0}"/>
              </a:ext>
            </a:extLst>
          </p:cNvPr>
          <p:cNvSpPr txBox="1"/>
          <p:nvPr/>
        </p:nvSpPr>
        <p:spPr>
          <a:xfrm rot="16200000">
            <a:off x="-501075" y="3430159"/>
            <a:ext cx="2768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ENCAPSULAMIENTO</a:t>
            </a:r>
            <a:endParaRPr lang="es-PE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E1119CC-F850-DEE7-7895-654B6A8380AA}"/>
              </a:ext>
            </a:extLst>
          </p:cNvPr>
          <p:cNvSpPr txBox="1"/>
          <p:nvPr/>
        </p:nvSpPr>
        <p:spPr>
          <a:xfrm>
            <a:off x="1269876" y="83969"/>
            <a:ext cx="5713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Consiste en ocultar los detalles de implementación de una clase detrás de una interfaz pública. Esto permite que los objetos interactúen entre sí a través de un conjunto de métodos y propiedades públicas, mientras que la implementación interna de la clase permanece oculta.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2141114-D9B8-4161-8511-CA0303384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740" y="2276766"/>
            <a:ext cx="3267597" cy="209461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2E76D34C-BC1B-43CE-B255-B6170623175B}"/>
              </a:ext>
            </a:extLst>
          </p:cNvPr>
          <p:cNvSpPr txBox="1"/>
          <p:nvPr/>
        </p:nvSpPr>
        <p:spPr>
          <a:xfrm>
            <a:off x="2478833" y="1907434"/>
            <a:ext cx="1189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EJEMPLO: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8FB2EC4-C583-4825-B85C-79894C730C13}"/>
              </a:ext>
            </a:extLst>
          </p:cNvPr>
          <p:cNvSpPr txBox="1"/>
          <p:nvPr/>
        </p:nvSpPr>
        <p:spPr>
          <a:xfrm>
            <a:off x="1269876" y="4797152"/>
            <a:ext cx="5713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En resumen, el encapsulamiento permite limitar el acceso a los miembros de una clase, lo que ayuda a proteger la integridad de los datos y a asegurar que la lógica de la clase sea correcta.</a:t>
            </a:r>
          </a:p>
        </p:txBody>
      </p:sp>
      <p:pic>
        <p:nvPicPr>
          <p:cNvPr id="3074" name="Picture 2" descr="Encapsulamiento (informática) - Wikipedia, la enciclopedia libre">
            <a:extLst>
              <a:ext uri="{FF2B5EF4-FFF2-40B4-BE49-F238E27FC236}">
                <a16:creationId xmlns:a16="http://schemas.microsoft.com/office/drawing/2014/main" id="{477E3E00-7FB1-48EA-9057-7A57D1571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91" y="1784385"/>
            <a:ext cx="3016200" cy="176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OO: ¿Qué es la programación orientada a objetos? | Alura Cursos Online">
            <a:extLst>
              <a:ext uri="{FF2B5EF4-FFF2-40B4-BE49-F238E27FC236}">
                <a16:creationId xmlns:a16="http://schemas.microsoft.com/office/drawing/2014/main" id="{8AFCC241-C265-4EEA-A2E9-50BF12DB5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447" y="4583093"/>
            <a:ext cx="4055393" cy="1628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98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D2D6617-46E2-4BB5-A527-766D31BC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6796" y="6448251"/>
            <a:ext cx="609441" cy="365125"/>
          </a:xfrm>
        </p:spPr>
        <p:txBody>
          <a:bodyPr/>
          <a:lstStyle/>
          <a:p>
            <a:pPr rtl="0"/>
            <a:fld id="{7DC1BBB0-96F0-4077-A278-0F3FB5C104D3}" type="slidenum">
              <a:rPr lang="es-ES" noProof="0" smtClean="0"/>
              <a:t>11</a:t>
            </a:fld>
            <a:endParaRPr lang="es-ES" noProof="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85B9208-6506-683A-1092-ECA25746D5E8}"/>
              </a:ext>
            </a:extLst>
          </p:cNvPr>
          <p:cNvSpPr txBox="1"/>
          <p:nvPr/>
        </p:nvSpPr>
        <p:spPr>
          <a:xfrm rot="16200000">
            <a:off x="-3035970" y="3233229"/>
            <a:ext cx="67294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PILARES DE LA PROGRAMACIÓN ORIENTADA A OBJETOS</a:t>
            </a:r>
            <a:endParaRPr lang="es-PE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9987EA6-DE13-79C2-4CDF-73C346DC30B0}"/>
              </a:ext>
            </a:extLst>
          </p:cNvPr>
          <p:cNvSpPr txBox="1"/>
          <p:nvPr/>
        </p:nvSpPr>
        <p:spPr>
          <a:xfrm rot="16200000">
            <a:off x="-249529" y="3430159"/>
            <a:ext cx="2265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POLIMORFISMO</a:t>
            </a:r>
            <a:endParaRPr lang="es-PE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E1119CC-F850-DEE7-7895-654B6A8380AA}"/>
              </a:ext>
            </a:extLst>
          </p:cNvPr>
          <p:cNvSpPr txBox="1"/>
          <p:nvPr/>
        </p:nvSpPr>
        <p:spPr>
          <a:xfrm>
            <a:off x="1269876" y="83969"/>
            <a:ext cx="5713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Permite que los objetos de diferentes clases respondan al mismo mensaje o llamado a método. Esto significa que una clase puede tener varias formas de implementar un método y, dependiendo del objeto que se llame, se ejecutará la implementación específica de esa clase.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E76D34C-BC1B-43CE-B255-B6170623175B}"/>
              </a:ext>
            </a:extLst>
          </p:cNvPr>
          <p:cNvSpPr txBox="1"/>
          <p:nvPr/>
        </p:nvSpPr>
        <p:spPr>
          <a:xfrm>
            <a:off x="1557908" y="1952504"/>
            <a:ext cx="1189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EJEMPLO: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8FB2EC4-C583-4825-B85C-79894C730C13}"/>
              </a:ext>
            </a:extLst>
          </p:cNvPr>
          <p:cNvSpPr txBox="1"/>
          <p:nvPr/>
        </p:nvSpPr>
        <p:spPr>
          <a:xfrm>
            <a:off x="4998728" y="5934670"/>
            <a:ext cx="6768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En resumen, el polimorfismo permite tratar a los objetos de diferentes clases de manera uniforme, lo que facilita la creación de código reutilizable y flexible.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16717B3-9F50-496F-979C-34B290A125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444" b="88113"/>
          <a:stretch/>
        </p:blipFill>
        <p:spPr>
          <a:xfrm>
            <a:off x="3761186" y="1954495"/>
            <a:ext cx="2695155" cy="81519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D46D7105-3FC5-4F2E-8CC0-E2C89FC892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018" b="-1"/>
          <a:stretch/>
        </p:blipFill>
        <p:spPr>
          <a:xfrm>
            <a:off x="1364378" y="3440614"/>
            <a:ext cx="3078207" cy="308492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4775BBF-4666-4F47-9353-00749841A2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068" r="14323" b="46402"/>
          <a:stretch/>
        </p:blipFill>
        <p:spPr>
          <a:xfrm>
            <a:off x="8126121" y="482833"/>
            <a:ext cx="2637321" cy="2710924"/>
          </a:xfrm>
          <a:prstGeom prst="rect">
            <a:avLst/>
          </a:prstGeom>
        </p:spPr>
      </p:pic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AC2032A0-26CE-45F1-A51A-86D52EAE8185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rot="5400000">
            <a:off x="3670663" y="2002512"/>
            <a:ext cx="670921" cy="220528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080BB9A2-5A8A-4B93-B9D5-09AF3B61A73B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 flipV="1">
            <a:off x="6456341" y="1838295"/>
            <a:ext cx="1669780" cy="52379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n 19">
            <a:extLst>
              <a:ext uri="{FF2B5EF4-FFF2-40B4-BE49-F238E27FC236}">
                <a16:creationId xmlns:a16="http://schemas.microsoft.com/office/drawing/2014/main" id="{AC71E072-0EB0-439A-A3F6-55203F240C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575" y="4427324"/>
            <a:ext cx="3775872" cy="117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40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D2D6617-46E2-4BB5-A527-766D31BC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6796" y="6448251"/>
            <a:ext cx="609441" cy="365125"/>
          </a:xfrm>
        </p:spPr>
        <p:txBody>
          <a:bodyPr/>
          <a:lstStyle/>
          <a:p>
            <a:pPr rtl="0"/>
            <a:fld id="{7DC1BBB0-96F0-4077-A278-0F3FB5C104D3}" type="slidenum">
              <a:rPr lang="es-ES" noProof="0" smtClean="0"/>
              <a:t>12</a:t>
            </a:fld>
            <a:endParaRPr lang="es-ES" noProof="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22997E0-2C77-4E05-9F75-87F72499A351}"/>
              </a:ext>
            </a:extLst>
          </p:cNvPr>
          <p:cNvSpPr txBox="1"/>
          <p:nvPr/>
        </p:nvSpPr>
        <p:spPr>
          <a:xfrm>
            <a:off x="5391274" y="35332"/>
            <a:ext cx="2036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AMBIENTE LOCAL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FF22195C-ECB5-45AC-9EC2-7E524C424D29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1214810" y="219998"/>
            <a:ext cx="41764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5355338F-22AA-4923-9AAD-1094982EF4F5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427922" y="219998"/>
            <a:ext cx="43720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9E93214B-44EA-4A6A-B083-B9F7FC2A00FD}"/>
              </a:ext>
            </a:extLst>
          </p:cNvPr>
          <p:cNvSpPr txBox="1"/>
          <p:nvPr/>
        </p:nvSpPr>
        <p:spPr>
          <a:xfrm>
            <a:off x="4428643" y="2205224"/>
            <a:ext cx="1144801" cy="584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WORKING</a:t>
            </a:r>
          </a:p>
          <a:p>
            <a:pPr algn="ctr"/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DIRECTORY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820C0448-D53E-4E01-90D1-48B05281B96A}"/>
              </a:ext>
            </a:extLst>
          </p:cNvPr>
          <p:cNvSpPr txBox="1"/>
          <p:nvPr/>
        </p:nvSpPr>
        <p:spPr>
          <a:xfrm>
            <a:off x="2259858" y="2205224"/>
            <a:ext cx="980653" cy="584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USUARIO</a:t>
            </a:r>
          </a:p>
          <a:p>
            <a:pPr algn="ctr"/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(USER)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39F1F58E-92D5-4AB2-B7CA-E970FF319CC7}"/>
              </a:ext>
            </a:extLst>
          </p:cNvPr>
          <p:cNvSpPr txBox="1"/>
          <p:nvPr/>
        </p:nvSpPr>
        <p:spPr>
          <a:xfrm>
            <a:off x="6843603" y="2205224"/>
            <a:ext cx="939873" cy="584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STAGING</a:t>
            </a:r>
          </a:p>
          <a:p>
            <a:pPr algn="ctr"/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AREA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3F84DAE6-D0E0-4DF1-B529-7D750EA4F6C6}"/>
              </a:ext>
            </a:extLst>
          </p:cNvPr>
          <p:cNvSpPr txBox="1"/>
          <p:nvPr/>
        </p:nvSpPr>
        <p:spPr>
          <a:xfrm>
            <a:off x="8953093" y="2205224"/>
            <a:ext cx="1254191" cy="584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LOCAL</a:t>
            </a:r>
          </a:p>
          <a:p>
            <a:pPr algn="ctr"/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REPOSITORY</a:t>
            </a:r>
          </a:p>
        </p:txBody>
      </p: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24E6399B-882A-4CD2-80C5-845387F2A563}"/>
              </a:ext>
            </a:extLst>
          </p:cNvPr>
          <p:cNvCxnSpPr/>
          <p:nvPr/>
        </p:nvCxnSpPr>
        <p:spPr>
          <a:xfrm>
            <a:off x="3862164" y="2205224"/>
            <a:ext cx="0" cy="324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DF56AB82-C98D-4EBC-957B-38498090DACB}"/>
              </a:ext>
            </a:extLst>
          </p:cNvPr>
          <p:cNvCxnSpPr/>
          <p:nvPr/>
        </p:nvCxnSpPr>
        <p:spPr>
          <a:xfrm>
            <a:off x="6238428" y="2205224"/>
            <a:ext cx="0" cy="324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68B0A12E-6461-41F6-AA0D-E44E39494B04}"/>
              </a:ext>
            </a:extLst>
          </p:cNvPr>
          <p:cNvCxnSpPr/>
          <p:nvPr/>
        </p:nvCxnSpPr>
        <p:spPr>
          <a:xfrm>
            <a:off x="8398668" y="2205224"/>
            <a:ext cx="0" cy="324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A97CFA67-BA9B-4845-A44A-590F0A171D68}"/>
              </a:ext>
            </a:extLst>
          </p:cNvPr>
          <p:cNvCxnSpPr/>
          <p:nvPr/>
        </p:nvCxnSpPr>
        <p:spPr>
          <a:xfrm>
            <a:off x="10774932" y="2205224"/>
            <a:ext cx="0" cy="324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File:Robustness Diagram Actor.svg - Wikipedia">
            <a:extLst>
              <a:ext uri="{FF2B5EF4-FFF2-40B4-BE49-F238E27FC236}">
                <a16:creationId xmlns:a16="http://schemas.microsoft.com/office/drawing/2014/main" id="{D4E9EA36-DB5E-44C4-ADF5-919CF6C547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90" t="6182" r="28390" b="7271"/>
          <a:stretch/>
        </p:blipFill>
        <p:spPr bwMode="auto">
          <a:xfrm>
            <a:off x="2259858" y="3462991"/>
            <a:ext cx="980633" cy="137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File Icon Vector Isolated on White Background, File Sign Stock Vector -  Illustration of decline, management: 125391856">
            <a:extLst>
              <a:ext uri="{FF2B5EF4-FFF2-40B4-BE49-F238E27FC236}">
                <a16:creationId xmlns:a16="http://schemas.microsoft.com/office/drawing/2014/main" id="{D4E3E3B6-4729-4DAB-BC19-4580E24066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4" t="11280" r="19547" b="11279"/>
          <a:stretch/>
        </p:blipFill>
        <p:spPr bwMode="auto">
          <a:xfrm>
            <a:off x="4477357" y="3462991"/>
            <a:ext cx="1200187" cy="137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File Icon Vector Isolated on White Background, File Sign Stock Vector -  Illustration of decline, management: 125391856">
            <a:extLst>
              <a:ext uri="{FF2B5EF4-FFF2-40B4-BE49-F238E27FC236}">
                <a16:creationId xmlns:a16="http://schemas.microsoft.com/office/drawing/2014/main" id="{1C48B4FD-9407-4A52-9266-C3391507AD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4" t="11280" r="19547" b="11279"/>
          <a:stretch/>
        </p:blipFill>
        <p:spPr bwMode="auto">
          <a:xfrm>
            <a:off x="6718455" y="3462991"/>
            <a:ext cx="1200187" cy="137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" descr="File Icon Vector Isolated on White Background, File Sign Stock Vector -  Illustration of decline, management: 125391856">
            <a:extLst>
              <a:ext uri="{FF2B5EF4-FFF2-40B4-BE49-F238E27FC236}">
                <a16:creationId xmlns:a16="http://schemas.microsoft.com/office/drawing/2014/main" id="{AD95C780-2EDB-4BB1-8711-C598FB2D82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4" t="11280" r="19547" b="11279"/>
          <a:stretch/>
        </p:blipFill>
        <p:spPr bwMode="auto">
          <a:xfrm>
            <a:off x="9013861" y="3462991"/>
            <a:ext cx="1200187" cy="137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6C8ADE01-51B6-493A-A9CC-3740E61308B4}"/>
              </a:ext>
            </a:extLst>
          </p:cNvPr>
          <p:cNvCxnSpPr>
            <a:stCxn id="1026" idx="3"/>
            <a:endCxn id="47" idx="1"/>
          </p:cNvCxnSpPr>
          <p:nvPr/>
        </p:nvCxnSpPr>
        <p:spPr>
          <a:xfrm>
            <a:off x="3240491" y="4149440"/>
            <a:ext cx="1236866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3C311777-2617-4E94-972F-2358DAA605AF}"/>
              </a:ext>
            </a:extLst>
          </p:cNvPr>
          <p:cNvCxnSpPr>
            <a:cxnSpLocks/>
            <a:stCxn id="47" idx="3"/>
            <a:endCxn id="54" idx="1"/>
          </p:cNvCxnSpPr>
          <p:nvPr/>
        </p:nvCxnSpPr>
        <p:spPr>
          <a:xfrm>
            <a:off x="5677544" y="4149440"/>
            <a:ext cx="1040911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ED9BF824-C4FB-45AD-AC99-6673DC1C20A5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>
            <a:off x="7918642" y="4149440"/>
            <a:ext cx="1095219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25" name="CuadroTexto 1024">
            <a:extLst>
              <a:ext uri="{FF2B5EF4-FFF2-40B4-BE49-F238E27FC236}">
                <a16:creationId xmlns:a16="http://schemas.microsoft.com/office/drawing/2014/main" id="{D70AB8BE-08D8-45F9-A58B-1F196E9918C4}"/>
              </a:ext>
            </a:extLst>
          </p:cNvPr>
          <p:cNvSpPr txBox="1"/>
          <p:nvPr/>
        </p:nvSpPr>
        <p:spPr>
          <a:xfrm>
            <a:off x="3597931" y="378904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0A8BED9D-4000-4212-8455-D8CE202F9852}"/>
              </a:ext>
            </a:extLst>
          </p:cNvPr>
          <p:cNvSpPr txBox="1"/>
          <p:nvPr/>
        </p:nvSpPr>
        <p:spPr>
          <a:xfrm>
            <a:off x="5911732" y="380214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rtl="0">
              <a:defRPr lang="es-es"/>
            </a:defPPr>
            <a:lvl1pPr>
              <a:defRPr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s-PE" dirty="0"/>
              <a:t>2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4AD8FBA2-D082-4E39-9D23-FEAA71EFB4E9}"/>
              </a:ext>
            </a:extLst>
          </p:cNvPr>
          <p:cNvSpPr txBox="1"/>
          <p:nvPr/>
        </p:nvSpPr>
        <p:spPr>
          <a:xfrm>
            <a:off x="8105467" y="381315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rtl="0">
              <a:defRPr lang="es-es"/>
            </a:defPPr>
            <a:lvl1pPr>
              <a:defRPr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s-PE" dirty="0"/>
              <a:t>3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27E5E434-0BD8-4B12-94CA-A5DA4DD7F981}"/>
              </a:ext>
            </a:extLst>
          </p:cNvPr>
          <p:cNvSpPr txBox="1"/>
          <p:nvPr/>
        </p:nvSpPr>
        <p:spPr>
          <a:xfrm>
            <a:off x="1355204" y="5839754"/>
            <a:ext cx="4352153" cy="92333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s-PE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Crear, modificar o eliminar archivos</a:t>
            </a:r>
          </a:p>
          <a:p>
            <a:pPr marL="342900" indent="-342900">
              <a:buFont typeface="+mj-lt"/>
              <a:buAutoNum type="arabicParenR"/>
            </a:pPr>
            <a:r>
              <a:rPr lang="es-PE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Preparar archivos para confirmación</a:t>
            </a:r>
          </a:p>
          <a:p>
            <a:pPr marL="342900" indent="-342900">
              <a:buFont typeface="+mj-lt"/>
              <a:buAutoNum type="arabicParenR"/>
            </a:pPr>
            <a:r>
              <a:rPr lang="es-PE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Confirmar archivos</a:t>
            </a:r>
          </a:p>
        </p:txBody>
      </p:sp>
      <p:sp>
        <p:nvSpPr>
          <p:cNvPr id="1027" name="CuadroTexto 1026">
            <a:extLst>
              <a:ext uri="{FF2B5EF4-FFF2-40B4-BE49-F238E27FC236}">
                <a16:creationId xmlns:a16="http://schemas.microsoft.com/office/drawing/2014/main" id="{5EE7A636-5BEA-46C1-95DE-D608AF5EC326}"/>
              </a:ext>
            </a:extLst>
          </p:cNvPr>
          <p:cNvSpPr txBox="1"/>
          <p:nvPr/>
        </p:nvSpPr>
        <p:spPr>
          <a:xfrm>
            <a:off x="4298701" y="5005636"/>
            <a:ext cx="1340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MODIFICADO</a:t>
            </a:r>
          </a:p>
          <a:p>
            <a:pPr algn="ctr"/>
            <a:r>
              <a:rPr lang="es-PE" sz="16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(Modified)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6D12DF37-D69E-4A78-B8CF-B9B02E3F2E80}"/>
              </a:ext>
            </a:extLst>
          </p:cNvPr>
          <p:cNvSpPr txBox="1"/>
          <p:nvPr/>
        </p:nvSpPr>
        <p:spPr>
          <a:xfrm>
            <a:off x="6542647" y="5005636"/>
            <a:ext cx="16847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EN PREPARACIÓN</a:t>
            </a:r>
          </a:p>
          <a:p>
            <a:pPr algn="ctr"/>
            <a:r>
              <a:rPr lang="es-PE" sz="16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(Staged)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6ABE6A28-0FF5-4B65-8574-320049786869}"/>
              </a:ext>
            </a:extLst>
          </p:cNvPr>
          <p:cNvSpPr txBox="1"/>
          <p:nvPr/>
        </p:nvSpPr>
        <p:spPr>
          <a:xfrm>
            <a:off x="8842596" y="4991749"/>
            <a:ext cx="1404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CONFIRMADO</a:t>
            </a:r>
          </a:p>
          <a:p>
            <a:pPr algn="ctr"/>
            <a:r>
              <a:rPr lang="es-PE" sz="16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s-PE" sz="1600" b="1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Commited</a:t>
            </a:r>
            <a:r>
              <a:rPr lang="es-PE" sz="16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4BA07E8C-9199-4F81-8C57-C908F374D1D0}"/>
              </a:ext>
            </a:extLst>
          </p:cNvPr>
          <p:cNvSpPr/>
          <p:nvPr/>
        </p:nvSpPr>
        <p:spPr>
          <a:xfrm>
            <a:off x="4019563" y="548680"/>
            <a:ext cx="2160260" cy="9002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just"/>
            <a:r>
              <a:rPr lang="es-ES" sz="1050" b="1" dirty="0"/>
              <a:t>Directorio de trabajo</a:t>
            </a:r>
            <a:r>
              <a:rPr lang="es-ES" sz="1050" dirty="0"/>
              <a:t>, donde se encuentran almacenados los archivos generados por tu lenguaje de programación, en el que estas trabajando.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0AB75C2D-B755-41B6-AAFA-603BE706A03E}"/>
              </a:ext>
            </a:extLst>
          </p:cNvPr>
          <p:cNvSpPr/>
          <p:nvPr/>
        </p:nvSpPr>
        <p:spPr>
          <a:xfrm>
            <a:off x="6407274" y="548680"/>
            <a:ext cx="1955502" cy="13849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just"/>
            <a:r>
              <a:rPr lang="es-ES" sz="1050" b="1" dirty="0"/>
              <a:t>Área de Preparación</a:t>
            </a:r>
            <a:r>
              <a:rPr lang="es-ES" sz="1050" dirty="0"/>
              <a:t>, es el lugar de término medio entre lo que ha actualizado con sus archivos del directorio de trabajo y lo que ha confirmado (ha realizado COMMIT) por última vez.</a:t>
            </a:r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10F4B60B-34F9-4122-A680-684FF6CC9525}"/>
              </a:ext>
            </a:extLst>
          </p:cNvPr>
          <p:cNvSpPr/>
          <p:nvPr/>
        </p:nvSpPr>
        <p:spPr>
          <a:xfrm>
            <a:off x="8636203" y="548680"/>
            <a:ext cx="1955501" cy="12234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just"/>
            <a:r>
              <a:rPr lang="es-ES" sz="1050" b="1" dirty="0"/>
              <a:t>Repositorio Local</a:t>
            </a:r>
            <a:r>
              <a:rPr lang="es-ES" sz="1050" dirty="0"/>
              <a:t>, lugar donde se almacenan las diferencias versiones de tus archivos generados y modificados localmente (PC o RED LAN), que ya han sido confirmados.</a:t>
            </a:r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315922E9-4793-42B3-AB05-AAEC199BF4E6}"/>
              </a:ext>
            </a:extLst>
          </p:cNvPr>
          <p:cNvSpPr/>
          <p:nvPr/>
        </p:nvSpPr>
        <p:spPr>
          <a:xfrm>
            <a:off x="6285601" y="5565491"/>
            <a:ext cx="2027182" cy="12234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just"/>
            <a:r>
              <a:rPr lang="es-ES" sz="1050" b="1" dirty="0"/>
              <a:t>Área de Preparación</a:t>
            </a:r>
            <a:r>
              <a:rPr lang="es-ES" sz="1050" dirty="0"/>
              <a:t>, Brinda espacio para preparar los cambios que se reflejarán en la próxima confirmación, con las modificaciones que se requieran antes de realizar la confirmación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892F08-362B-C4EA-C506-45021F760D2B}"/>
              </a:ext>
            </a:extLst>
          </p:cNvPr>
          <p:cNvSpPr txBox="1"/>
          <p:nvPr/>
        </p:nvSpPr>
        <p:spPr>
          <a:xfrm rot="16200000">
            <a:off x="-1149062" y="3430159"/>
            <a:ext cx="4064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AMBIENTES Y ESTADOS EN GIT</a:t>
            </a:r>
            <a:endParaRPr lang="es-PE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CC366F2-10C0-E639-996E-03FB6C9F4A55}"/>
              </a:ext>
            </a:extLst>
          </p:cNvPr>
          <p:cNvSpPr txBox="1"/>
          <p:nvPr/>
        </p:nvSpPr>
        <p:spPr>
          <a:xfrm rot="16200000">
            <a:off x="-1121033" y="3400442"/>
            <a:ext cx="2899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CONCEPTOS BÁSICOS</a:t>
            </a:r>
            <a:endParaRPr lang="es-PE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D2D6617-46E2-4BB5-A527-766D31BC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6796" y="6448251"/>
            <a:ext cx="609441" cy="365125"/>
          </a:xfrm>
        </p:spPr>
        <p:txBody>
          <a:bodyPr/>
          <a:lstStyle/>
          <a:p>
            <a:pPr rtl="0"/>
            <a:fld id="{7DC1BBB0-96F0-4077-A278-0F3FB5C104D3}" type="slidenum">
              <a:rPr lang="es-ES" noProof="0" smtClean="0"/>
              <a:t>13</a:t>
            </a:fld>
            <a:endParaRPr lang="es-ES" noProof="0" dirty="0"/>
          </a:p>
        </p:txBody>
      </p:sp>
      <p:pic>
        <p:nvPicPr>
          <p:cNvPr id="1028" name="Picture 4" descr="Conoce Git de una vez por todas | Nicolás Leal Blog">
            <a:extLst>
              <a:ext uri="{FF2B5EF4-FFF2-40B4-BE49-F238E27FC236}">
                <a16:creationId xmlns:a16="http://schemas.microsoft.com/office/drawing/2014/main" id="{E2983DA0-6174-4F85-9AD8-4B08D4A5EA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5" t="11314" r="3611" b="10266"/>
          <a:stretch/>
        </p:blipFill>
        <p:spPr bwMode="auto">
          <a:xfrm>
            <a:off x="1861769" y="2623343"/>
            <a:ext cx="8193083" cy="411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24">
            <a:extLst>
              <a:ext uri="{FF2B5EF4-FFF2-40B4-BE49-F238E27FC236}">
                <a16:creationId xmlns:a16="http://schemas.microsoft.com/office/drawing/2014/main" id="{89626DC6-C19B-4BE2-AFE8-C64FA79595EB}"/>
              </a:ext>
            </a:extLst>
          </p:cNvPr>
          <p:cNvSpPr/>
          <p:nvPr/>
        </p:nvSpPr>
        <p:spPr>
          <a:xfrm>
            <a:off x="8146277" y="869039"/>
            <a:ext cx="1998965" cy="10618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just"/>
            <a:r>
              <a:rPr lang="es-ES" sz="1050" b="1" dirty="0"/>
              <a:t>Repositorio Remoto</a:t>
            </a:r>
            <a:r>
              <a:rPr lang="es-ES" sz="1050" dirty="0"/>
              <a:t>, lugar en la NUBE, donde se almacenan las diferencias versiones de tus archivos confirmados del REPOSITORIO LOCAL.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F70D99C3-4DE1-4307-8CAB-0AE01E155330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7011595" y="852790"/>
            <a:ext cx="1" cy="1842561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8CA9683B-6697-4CB5-B9A3-EBADAB54EC67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9141750" y="1930868"/>
            <a:ext cx="4010" cy="753945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87677A50-FBCC-4240-82B1-1F3CB4E6BFA2}"/>
              </a:ext>
            </a:extLst>
          </p:cNvPr>
          <p:cNvCxnSpPr>
            <a:cxnSpLocks/>
          </p:cNvCxnSpPr>
          <p:nvPr/>
        </p:nvCxnSpPr>
        <p:spPr>
          <a:xfrm>
            <a:off x="8110636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7DD6B780-77C0-4BCC-AE9E-C94D45A6D19A}"/>
              </a:ext>
            </a:extLst>
          </p:cNvPr>
          <p:cNvSpPr txBox="1"/>
          <p:nvPr/>
        </p:nvSpPr>
        <p:spPr>
          <a:xfrm>
            <a:off x="1561223" y="336473"/>
            <a:ext cx="23045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Archivos en estado modificado y/o confirmado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BC5BA16-3DC5-46AE-B787-0D2ACF40C549}"/>
              </a:ext>
            </a:extLst>
          </p:cNvPr>
          <p:cNvSpPr txBox="1"/>
          <p:nvPr/>
        </p:nvSpPr>
        <p:spPr>
          <a:xfrm>
            <a:off x="3753923" y="331658"/>
            <a:ext cx="2304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Archivos en estado </a:t>
            </a:r>
          </a:p>
          <a:p>
            <a:pPr algn="ctr"/>
            <a:r>
              <a:rPr lang="es-PE" sz="1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Preparación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1B069E1-8F52-4705-8195-DD55174CFF23}"/>
              </a:ext>
            </a:extLst>
          </p:cNvPr>
          <p:cNvSpPr txBox="1"/>
          <p:nvPr/>
        </p:nvSpPr>
        <p:spPr>
          <a:xfrm>
            <a:off x="5859331" y="329570"/>
            <a:ext cx="2304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Archivos en estado </a:t>
            </a:r>
          </a:p>
          <a:p>
            <a:pPr algn="ctr"/>
            <a:r>
              <a:rPr lang="es-PE" sz="1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Confirmado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6EB5726-73FE-4508-8261-6C4A8A3E6B26}"/>
              </a:ext>
            </a:extLst>
          </p:cNvPr>
          <p:cNvSpPr txBox="1"/>
          <p:nvPr/>
        </p:nvSpPr>
        <p:spPr>
          <a:xfrm>
            <a:off x="7964739" y="336473"/>
            <a:ext cx="2304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Archivos en la Nube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22997E0-2C77-4E05-9F75-87F72499A351}"/>
              </a:ext>
            </a:extLst>
          </p:cNvPr>
          <p:cNvSpPr txBox="1"/>
          <p:nvPr/>
        </p:nvSpPr>
        <p:spPr>
          <a:xfrm>
            <a:off x="3873519" y="14634"/>
            <a:ext cx="2036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AMBIENTE LOCAL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891046A-E541-4ABE-BAE6-94A1CE4874D9}"/>
              </a:ext>
            </a:extLst>
          </p:cNvPr>
          <p:cNvSpPr txBox="1"/>
          <p:nvPr/>
        </p:nvSpPr>
        <p:spPr>
          <a:xfrm>
            <a:off x="8740365" y="0"/>
            <a:ext cx="2265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AMBIENTE REMOTO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5FD3A27C-FB90-4DBF-9103-57381F1116F8}"/>
              </a:ext>
            </a:extLst>
          </p:cNvPr>
          <p:cNvCxnSpPr>
            <a:stCxn id="23" idx="1"/>
          </p:cNvCxnSpPr>
          <p:nvPr/>
        </p:nvCxnSpPr>
        <p:spPr>
          <a:xfrm flipH="1">
            <a:off x="8163858" y="184666"/>
            <a:ext cx="57650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FF22195C-ECB5-45AC-9EC2-7E524C424D29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1341884" y="199300"/>
            <a:ext cx="253163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44BFFCC4-9202-43DB-9B56-88853CCD9CB2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1006242" y="184666"/>
            <a:ext cx="84881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5355338F-22AA-4923-9AAD-1094982EF4F5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5910167" y="184666"/>
            <a:ext cx="2079179" cy="1463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385B9208-6506-683A-1092-ECA25746D5E8}"/>
              </a:ext>
            </a:extLst>
          </p:cNvPr>
          <p:cNvSpPr txBox="1"/>
          <p:nvPr/>
        </p:nvSpPr>
        <p:spPr>
          <a:xfrm rot="16200000">
            <a:off x="-1121033" y="3400442"/>
            <a:ext cx="2899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CONCEPTOS BÁSICOS</a:t>
            </a:r>
            <a:endParaRPr lang="es-PE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9987EA6-DE13-79C2-4CDF-73C346DC30B0}"/>
              </a:ext>
            </a:extLst>
          </p:cNvPr>
          <p:cNvSpPr txBox="1"/>
          <p:nvPr/>
        </p:nvSpPr>
        <p:spPr>
          <a:xfrm rot="16200000">
            <a:off x="-1040886" y="3430159"/>
            <a:ext cx="3848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COMANDOS BÁSICOS EN GIT</a:t>
            </a:r>
            <a:endParaRPr lang="es-PE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F6EA1C30-BA28-C9DC-2FCC-CCC8872466B0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4891842" y="854878"/>
            <a:ext cx="14345" cy="1840473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C477E45A-7908-58C5-2EF9-0FFCDF92DAB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702899" y="1075137"/>
            <a:ext cx="10588" cy="1548206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30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D2D6617-46E2-4BB5-A527-766D31BC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6796" y="6448251"/>
            <a:ext cx="609441" cy="365125"/>
          </a:xfrm>
        </p:spPr>
        <p:txBody>
          <a:bodyPr/>
          <a:lstStyle/>
          <a:p>
            <a:pPr rtl="0"/>
            <a:fld id="{7DC1BBB0-96F0-4077-A278-0F3FB5C104D3}" type="slidenum">
              <a:rPr lang="es-ES" noProof="0" smtClean="0"/>
              <a:t>14</a:t>
            </a:fld>
            <a:endParaRPr lang="es-ES" noProof="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85B9208-6506-683A-1092-ECA25746D5E8}"/>
              </a:ext>
            </a:extLst>
          </p:cNvPr>
          <p:cNvSpPr txBox="1"/>
          <p:nvPr/>
        </p:nvSpPr>
        <p:spPr>
          <a:xfrm rot="16200000">
            <a:off x="-1251192" y="3400442"/>
            <a:ext cx="3159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OPERACIONES BÁSICAS</a:t>
            </a:r>
            <a:endParaRPr lang="es-PE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9987EA6-DE13-79C2-4CDF-73C346DC30B0}"/>
              </a:ext>
            </a:extLst>
          </p:cNvPr>
          <p:cNvSpPr txBox="1"/>
          <p:nvPr/>
        </p:nvSpPr>
        <p:spPr>
          <a:xfrm rot="16200000">
            <a:off x="-1857176" y="3866829"/>
            <a:ext cx="5520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EMPEZAR A TRABAJAR CON REPOSITORIO</a:t>
            </a:r>
            <a:endParaRPr lang="es-PE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D3E84DA-F7A2-07F9-07FE-7FF35CA09D3B}"/>
              </a:ext>
            </a:extLst>
          </p:cNvPr>
          <p:cNvSpPr txBox="1"/>
          <p:nvPr/>
        </p:nvSpPr>
        <p:spPr>
          <a:xfrm>
            <a:off x="5437132" y="170503"/>
            <a:ext cx="179619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s-MX" dirty="0"/>
              <a:t>Repositorio GIT</a:t>
            </a:r>
            <a:endParaRPr lang="es-PE" dirty="0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5F8DB0EE-752D-8B8D-F71F-966495484BB7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 flipH="1">
            <a:off x="3863792" y="539835"/>
            <a:ext cx="2471439" cy="9449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CCBB7F1F-5B6C-D039-8B48-D1AB5DF59C43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>
            <a:off x="6335231" y="539835"/>
            <a:ext cx="2639501" cy="9449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D5C2937-DC13-E387-FD1F-830CF1F28A86}"/>
              </a:ext>
            </a:extLst>
          </p:cNvPr>
          <p:cNvSpPr txBox="1"/>
          <p:nvPr/>
        </p:nvSpPr>
        <p:spPr>
          <a:xfrm>
            <a:off x="1847568" y="1484784"/>
            <a:ext cx="40324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INICIAR REPOSITORIO</a:t>
            </a:r>
            <a:endParaRPr lang="es-PE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Ubicarse en la estructura de carpetas que va a contener al repositorio de GIT y utilizar el comando siguiente: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git init</a:t>
            </a:r>
            <a:endParaRPr lang="es-PE" i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FACBA0F-EB6D-DA42-A5B0-D4030115F8C6}"/>
              </a:ext>
            </a:extLst>
          </p:cNvPr>
          <p:cNvSpPr txBox="1"/>
          <p:nvPr/>
        </p:nvSpPr>
        <p:spPr>
          <a:xfrm>
            <a:off x="6958508" y="1484784"/>
            <a:ext cx="40324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CLONAR REPOSITORIO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Ubicarse en la estructura de carpetas que va a contener al repositorio de GIT clonado y utilizar el comando siguiente:</a:t>
            </a:r>
          </a:p>
          <a:p>
            <a:pPr algn="just"/>
            <a:endParaRPr lang="es-PE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git clone 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&lt;URL del repositorio GIT&gt;</a:t>
            </a:r>
            <a:endParaRPr lang="es-PE" i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9F375AC0-B747-A700-6888-1B34DA2A16C6}"/>
              </a:ext>
            </a:extLst>
          </p:cNvPr>
          <p:cNvCxnSpPr/>
          <p:nvPr/>
        </p:nvCxnSpPr>
        <p:spPr>
          <a:xfrm>
            <a:off x="6454452" y="1484784"/>
            <a:ext cx="0" cy="5373216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n 23">
            <a:extLst>
              <a:ext uri="{FF2B5EF4-FFF2-40B4-BE49-F238E27FC236}">
                <a16:creationId xmlns:a16="http://schemas.microsoft.com/office/drawing/2014/main" id="{D33D0130-E4CF-DF3E-7C48-4FF60E7A4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841" y="3429000"/>
            <a:ext cx="4831987" cy="2633211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093258C9-9861-ABD2-307B-4C4800C2C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2964" y="3539698"/>
            <a:ext cx="5267167" cy="2640825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47086E72-2F76-46CE-5C0A-0F3E41A2B644}"/>
              </a:ext>
            </a:extLst>
          </p:cNvPr>
          <p:cNvSpPr txBox="1"/>
          <p:nvPr/>
        </p:nvSpPr>
        <p:spPr>
          <a:xfrm>
            <a:off x="7193585" y="6265083"/>
            <a:ext cx="37973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git clone 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&lt;URL del repositorio GIT&gt; &lt;Nombre Carpeta&gt;</a:t>
            </a:r>
            <a:endParaRPr lang="es-PE" i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i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8647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D2D6617-46E2-4BB5-A527-766D31BC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6796" y="6448251"/>
            <a:ext cx="609441" cy="365125"/>
          </a:xfrm>
        </p:spPr>
        <p:txBody>
          <a:bodyPr/>
          <a:lstStyle/>
          <a:p>
            <a:pPr rtl="0"/>
            <a:fld id="{7DC1BBB0-96F0-4077-A278-0F3FB5C104D3}" type="slidenum">
              <a:rPr lang="es-ES" noProof="0" smtClean="0"/>
              <a:t>15</a:t>
            </a:fld>
            <a:endParaRPr lang="es-ES" noProof="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85B9208-6506-683A-1092-ECA25746D5E8}"/>
              </a:ext>
            </a:extLst>
          </p:cNvPr>
          <p:cNvSpPr txBox="1"/>
          <p:nvPr/>
        </p:nvSpPr>
        <p:spPr>
          <a:xfrm rot="16200000">
            <a:off x="-1251192" y="3400442"/>
            <a:ext cx="3159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OPERACIONES BÁSICAS</a:t>
            </a:r>
            <a:endParaRPr lang="es-PE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9987EA6-DE13-79C2-4CDF-73C346DC30B0}"/>
              </a:ext>
            </a:extLst>
          </p:cNvPr>
          <p:cNvSpPr txBox="1"/>
          <p:nvPr/>
        </p:nvSpPr>
        <p:spPr>
          <a:xfrm rot="16200000">
            <a:off x="-1747233" y="3716114"/>
            <a:ext cx="5300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CONOCER EL ESTATUS DEL REPOSITORIO</a:t>
            </a:r>
            <a:endParaRPr lang="es-PE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EA6EE45-6C48-F708-BBE2-E8CCEBF94480}"/>
              </a:ext>
            </a:extLst>
          </p:cNvPr>
          <p:cNvSpPr txBox="1"/>
          <p:nvPr/>
        </p:nvSpPr>
        <p:spPr>
          <a:xfrm>
            <a:off x="1572068" y="2071253"/>
            <a:ext cx="1259319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PE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WORKING</a:t>
            </a:r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/>
            <a:r>
              <a:rPr lang="es-PE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DIRECTORY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583AD69-7C0D-9057-4D94-E6A46887BCDA}"/>
              </a:ext>
            </a:extLst>
          </p:cNvPr>
          <p:cNvSpPr txBox="1"/>
          <p:nvPr/>
        </p:nvSpPr>
        <p:spPr>
          <a:xfrm>
            <a:off x="3010691" y="2071253"/>
            <a:ext cx="1031886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PE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STAGING</a:t>
            </a:r>
          </a:p>
          <a:p>
            <a:pPr algn="ctr"/>
            <a:r>
              <a:rPr lang="es-PE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AREA</a:t>
            </a:r>
          </a:p>
        </p:txBody>
      </p:sp>
      <p:pic>
        <p:nvPicPr>
          <p:cNvPr id="1028" name="Picture 4" descr="Files - Free interface icons">
            <a:extLst>
              <a:ext uri="{FF2B5EF4-FFF2-40B4-BE49-F238E27FC236}">
                <a16:creationId xmlns:a16="http://schemas.microsoft.com/office/drawing/2014/main" id="{FDC0DB66-9293-1E4B-5684-E14A41F48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22" y="1053212"/>
            <a:ext cx="430307" cy="43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Files - Free interface icons">
            <a:extLst>
              <a:ext uri="{FF2B5EF4-FFF2-40B4-BE49-F238E27FC236}">
                <a16:creationId xmlns:a16="http://schemas.microsoft.com/office/drawing/2014/main" id="{F76A6635-7DC1-1E45-CD7F-EFE9EE3F0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481" y="1053212"/>
            <a:ext cx="430307" cy="43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7" name="Grupo 1036">
            <a:extLst>
              <a:ext uri="{FF2B5EF4-FFF2-40B4-BE49-F238E27FC236}">
                <a16:creationId xmlns:a16="http://schemas.microsoft.com/office/drawing/2014/main" id="{705B8281-CD15-F910-5292-5E655CF38003}"/>
              </a:ext>
            </a:extLst>
          </p:cNvPr>
          <p:cNvGrpSpPr/>
          <p:nvPr/>
        </p:nvGrpSpPr>
        <p:grpSpPr>
          <a:xfrm>
            <a:off x="1456319" y="3429000"/>
            <a:ext cx="1554372" cy="1338535"/>
            <a:chOff x="10270876" y="128673"/>
            <a:chExt cx="1554372" cy="1338535"/>
          </a:xfrm>
        </p:grpSpPr>
        <p:sp>
          <p:nvSpPr>
            <p:cNvPr id="50" name="Rectángulo 49">
              <a:extLst>
                <a:ext uri="{FF2B5EF4-FFF2-40B4-BE49-F238E27FC236}">
                  <a16:creationId xmlns:a16="http://schemas.microsoft.com/office/drawing/2014/main" id="{FAC60D7A-4591-4343-083F-5A1159DA431D}"/>
                </a:ext>
              </a:extLst>
            </p:cNvPr>
            <p:cNvSpPr/>
            <p:nvPr/>
          </p:nvSpPr>
          <p:spPr>
            <a:xfrm>
              <a:off x="10270876" y="128673"/>
              <a:ext cx="1554370" cy="1338535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pic>
          <p:nvPicPr>
            <p:cNvPr id="43" name="Picture 4" descr="Files - Free interface icons">
              <a:extLst>
                <a:ext uri="{FF2B5EF4-FFF2-40B4-BE49-F238E27FC236}">
                  <a16:creationId xmlns:a16="http://schemas.microsoft.com/office/drawing/2014/main" id="{58974604-17A5-677B-AD03-4D4500505F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73068" y="303614"/>
              <a:ext cx="320046" cy="320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" descr="Files - Free interface icons">
              <a:extLst>
                <a:ext uri="{FF2B5EF4-FFF2-40B4-BE49-F238E27FC236}">
                  <a16:creationId xmlns:a16="http://schemas.microsoft.com/office/drawing/2014/main" id="{62777240-5CD1-9236-2B76-D205682AE4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73068" y="664161"/>
              <a:ext cx="320046" cy="320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" descr="Files - Free interface icons">
              <a:extLst>
                <a:ext uri="{FF2B5EF4-FFF2-40B4-BE49-F238E27FC236}">
                  <a16:creationId xmlns:a16="http://schemas.microsoft.com/office/drawing/2014/main" id="{3D48A50C-3111-0E9E-0453-FEDFB8A66C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6015" y="1024708"/>
              <a:ext cx="320046" cy="320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DC2826BB-A829-BA9C-FDCF-98272EDB11B1}"/>
                </a:ext>
              </a:extLst>
            </p:cNvPr>
            <p:cNvSpPr txBox="1"/>
            <p:nvPr/>
          </p:nvSpPr>
          <p:spPr>
            <a:xfrm>
              <a:off x="10630916" y="304631"/>
              <a:ext cx="117420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PE" sz="16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Modified</a:t>
              </a:r>
              <a:endParaRPr lang="es-PE" sz="1600" b="1" dirty="0"/>
            </a:p>
          </p:txBody>
        </p:sp>
        <p:sp>
          <p:nvSpPr>
            <p:cNvPr id="48" name="CuadroTexto 47">
              <a:extLst>
                <a:ext uri="{FF2B5EF4-FFF2-40B4-BE49-F238E27FC236}">
                  <a16:creationId xmlns:a16="http://schemas.microsoft.com/office/drawing/2014/main" id="{647E1266-4558-93E3-D16E-6BDC990687C4}"/>
                </a:ext>
              </a:extLst>
            </p:cNvPr>
            <p:cNvSpPr txBox="1"/>
            <p:nvPr/>
          </p:nvSpPr>
          <p:spPr>
            <a:xfrm>
              <a:off x="10630916" y="671295"/>
              <a:ext cx="117420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PE" sz="16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Staged</a:t>
              </a:r>
              <a:endParaRPr lang="es-PE" sz="1600" b="1" dirty="0"/>
            </a:p>
          </p:txBody>
        </p:sp>
        <p:sp>
          <p:nvSpPr>
            <p:cNvPr id="49" name="CuadroTexto 48">
              <a:extLst>
                <a:ext uri="{FF2B5EF4-FFF2-40B4-BE49-F238E27FC236}">
                  <a16:creationId xmlns:a16="http://schemas.microsoft.com/office/drawing/2014/main" id="{5AF6A033-5E23-C753-4E85-C7E19BDC9211}"/>
                </a:ext>
              </a:extLst>
            </p:cNvPr>
            <p:cNvSpPr txBox="1"/>
            <p:nvPr/>
          </p:nvSpPr>
          <p:spPr>
            <a:xfrm>
              <a:off x="10651045" y="1022925"/>
              <a:ext cx="117420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PE" sz="16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Committed</a:t>
              </a:r>
              <a:endParaRPr lang="es-PE" sz="1600" b="1" dirty="0"/>
            </a:p>
          </p:txBody>
        </p:sp>
      </p:grpSp>
      <p:pic>
        <p:nvPicPr>
          <p:cNvPr id="7" name="Picture 4" descr="Files - Free interface icons">
            <a:extLst>
              <a:ext uri="{FF2B5EF4-FFF2-40B4-BE49-F238E27FC236}">
                <a16:creationId xmlns:a16="http://schemas.microsoft.com/office/drawing/2014/main" id="{44F61327-F9E1-32A5-725C-94876522E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003" y="1053212"/>
            <a:ext cx="430307" cy="43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42DE32C8-54B2-EE77-C358-0BB7403FE7F0}"/>
              </a:ext>
            </a:extLst>
          </p:cNvPr>
          <p:cNvSpPr txBox="1"/>
          <p:nvPr/>
        </p:nvSpPr>
        <p:spPr>
          <a:xfrm>
            <a:off x="6834612" y="112674"/>
            <a:ext cx="422835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PE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VERIFICAR </a:t>
            </a:r>
            <a:r>
              <a:rPr lang="es-PE" b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EL ESTADO </a:t>
            </a:r>
            <a:r>
              <a:rPr lang="es-PE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DEL REPOSITORIO</a:t>
            </a:r>
            <a:endParaRPr lang="es-PE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Ubicarse en el repositorio y utilizar el o los comando(s) siguiente(s):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git status 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&lt;parámetros opcionales&gt;</a:t>
            </a:r>
            <a:endParaRPr lang="es-PE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6A32BDF-7936-1FA0-3A21-D89479BDE7B1}"/>
              </a:ext>
            </a:extLst>
          </p:cNvPr>
          <p:cNvSpPr txBox="1"/>
          <p:nvPr/>
        </p:nvSpPr>
        <p:spPr>
          <a:xfrm>
            <a:off x="2628537" y="112674"/>
            <a:ext cx="179619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s-MX" dirty="0"/>
              <a:t>Repositorio GIT</a:t>
            </a:r>
            <a:endParaRPr lang="es-PE" dirty="0"/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8D69F334-99FA-BDEE-B356-D7A2664F26FE}"/>
              </a:ext>
            </a:extLst>
          </p:cNvPr>
          <p:cNvCxnSpPr>
            <a:stCxn id="14" idx="2"/>
            <a:endCxn id="30" idx="0"/>
          </p:cNvCxnSpPr>
          <p:nvPr/>
        </p:nvCxnSpPr>
        <p:spPr>
          <a:xfrm flipH="1">
            <a:off x="3526635" y="482006"/>
            <a:ext cx="1" cy="57120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CCF24EA5-8DBF-3B74-812F-E77F6BD0D0B6}"/>
              </a:ext>
            </a:extLst>
          </p:cNvPr>
          <p:cNvCxnSpPr>
            <a:cxnSpLocks/>
          </p:cNvCxnSpPr>
          <p:nvPr/>
        </p:nvCxnSpPr>
        <p:spPr>
          <a:xfrm>
            <a:off x="2199475" y="767609"/>
            <a:ext cx="27362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FD1491E5-51F1-6272-D799-635FCE4C41D9}"/>
              </a:ext>
            </a:extLst>
          </p:cNvPr>
          <p:cNvCxnSpPr>
            <a:cxnSpLocks/>
            <a:endCxn id="1028" idx="0"/>
          </p:cNvCxnSpPr>
          <p:nvPr/>
        </p:nvCxnSpPr>
        <p:spPr>
          <a:xfrm>
            <a:off x="2199476" y="767609"/>
            <a:ext cx="0" cy="285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BBBCB0C3-5B04-894F-A8E3-82545DE43107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932157" y="767609"/>
            <a:ext cx="0" cy="285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3DA095EC-90DF-E18C-8393-0183A4E5B699}"/>
              </a:ext>
            </a:extLst>
          </p:cNvPr>
          <p:cNvSpPr txBox="1"/>
          <p:nvPr/>
        </p:nvSpPr>
        <p:spPr>
          <a:xfrm>
            <a:off x="4243492" y="2074732"/>
            <a:ext cx="1384418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PE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LOCAL</a:t>
            </a:r>
          </a:p>
          <a:p>
            <a:pPr algn="ctr"/>
            <a:r>
              <a:rPr lang="es-PE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REPOSITORY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DA86C9E2-5FA1-C01E-405E-08E51EFC13A2}"/>
              </a:ext>
            </a:extLst>
          </p:cNvPr>
          <p:cNvCxnSpPr>
            <a:stCxn id="1028" idx="2"/>
            <a:endCxn id="6" idx="0"/>
          </p:cNvCxnSpPr>
          <p:nvPr/>
        </p:nvCxnSpPr>
        <p:spPr>
          <a:xfrm>
            <a:off x="2199476" y="1483519"/>
            <a:ext cx="2252" cy="587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7F600AEF-B95A-4D87-3266-5FA2329745BE}"/>
              </a:ext>
            </a:extLst>
          </p:cNvPr>
          <p:cNvCxnSpPr>
            <a:cxnSpLocks/>
            <a:stCxn id="30" idx="2"/>
            <a:endCxn id="8" idx="0"/>
          </p:cNvCxnSpPr>
          <p:nvPr/>
        </p:nvCxnSpPr>
        <p:spPr>
          <a:xfrm flipH="1">
            <a:off x="3526634" y="1483519"/>
            <a:ext cx="1" cy="587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2F54F865-7662-C99A-0002-B108613B3917}"/>
              </a:ext>
            </a:extLst>
          </p:cNvPr>
          <p:cNvCxnSpPr>
            <a:cxnSpLocks/>
            <a:stCxn id="7" idx="2"/>
            <a:endCxn id="29" idx="0"/>
          </p:cNvCxnSpPr>
          <p:nvPr/>
        </p:nvCxnSpPr>
        <p:spPr>
          <a:xfrm>
            <a:off x="4932157" y="1483519"/>
            <a:ext cx="3544" cy="591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9" name="Conector: angular 1028">
            <a:extLst>
              <a:ext uri="{FF2B5EF4-FFF2-40B4-BE49-F238E27FC236}">
                <a16:creationId xmlns:a16="http://schemas.microsoft.com/office/drawing/2014/main" id="{45BFBC76-9815-F603-B72A-A735C62463F0}"/>
              </a:ext>
            </a:extLst>
          </p:cNvPr>
          <p:cNvCxnSpPr>
            <a:cxnSpLocks/>
            <a:stCxn id="7" idx="3"/>
            <a:endCxn id="6" idx="2"/>
          </p:cNvCxnSpPr>
          <p:nvPr/>
        </p:nvCxnSpPr>
        <p:spPr>
          <a:xfrm flipH="1">
            <a:off x="2201728" y="1268366"/>
            <a:ext cx="2945582" cy="1449218"/>
          </a:xfrm>
          <a:prstGeom prst="bentConnector4">
            <a:avLst>
              <a:gd name="adj1" fmla="val -30397"/>
              <a:gd name="adj2" fmla="val 12957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01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ángulo 49">
            <a:extLst>
              <a:ext uri="{FF2B5EF4-FFF2-40B4-BE49-F238E27FC236}">
                <a16:creationId xmlns:a16="http://schemas.microsoft.com/office/drawing/2014/main" id="{FAC60D7A-4591-4343-083F-5A1159DA431D}"/>
              </a:ext>
            </a:extLst>
          </p:cNvPr>
          <p:cNvSpPr/>
          <p:nvPr/>
        </p:nvSpPr>
        <p:spPr>
          <a:xfrm>
            <a:off x="10247473" y="2073402"/>
            <a:ext cx="1554370" cy="133853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D2D6617-46E2-4BB5-A527-766D31BC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6796" y="6448251"/>
            <a:ext cx="609441" cy="365125"/>
          </a:xfrm>
        </p:spPr>
        <p:txBody>
          <a:bodyPr/>
          <a:lstStyle/>
          <a:p>
            <a:pPr rtl="0"/>
            <a:fld id="{7DC1BBB0-96F0-4077-A278-0F3FB5C104D3}" type="slidenum">
              <a:rPr lang="es-ES" noProof="0" smtClean="0"/>
              <a:t>16</a:t>
            </a:fld>
            <a:endParaRPr lang="es-ES" noProof="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85B9208-6506-683A-1092-ECA25746D5E8}"/>
              </a:ext>
            </a:extLst>
          </p:cNvPr>
          <p:cNvSpPr txBox="1"/>
          <p:nvPr/>
        </p:nvSpPr>
        <p:spPr>
          <a:xfrm rot="16200000">
            <a:off x="-1251192" y="3400442"/>
            <a:ext cx="3159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OPERACIONES BÁSICAS</a:t>
            </a:r>
            <a:endParaRPr lang="es-PE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9987EA6-DE13-79C2-4CDF-73C346DC30B0}"/>
              </a:ext>
            </a:extLst>
          </p:cNvPr>
          <p:cNvSpPr txBox="1"/>
          <p:nvPr/>
        </p:nvSpPr>
        <p:spPr>
          <a:xfrm rot="16200000">
            <a:off x="-1598608" y="3611710"/>
            <a:ext cx="500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GUARDAR CAMBIOS EN REPOSITORIO</a:t>
            </a:r>
            <a:endParaRPr lang="es-PE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D5C2937-DC13-E387-FD1F-830CF1F28A86}"/>
              </a:ext>
            </a:extLst>
          </p:cNvPr>
          <p:cNvSpPr txBox="1"/>
          <p:nvPr/>
        </p:nvSpPr>
        <p:spPr>
          <a:xfrm>
            <a:off x="1391848" y="3422007"/>
            <a:ext cx="106082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Courier New" panose="02070309020205020404" pitchFamily="49" charset="0"/>
              <a:buChar char="o"/>
            </a:pPr>
            <a:endParaRPr lang="es-PE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Ejemplos: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git add 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index.html </a:t>
            </a:r>
            <a:r>
              <a:rPr lang="es-PE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(subir un archivo específico modificado)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git add 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index.html style.css funciones.js </a:t>
            </a:r>
            <a:r>
              <a:rPr lang="es-PE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(subir varios archivos modificados)</a:t>
            </a:r>
            <a:endParaRPr lang="es-PE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git add </a:t>
            </a:r>
            <a:r>
              <a:rPr lang="es-PE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PE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(subir todos los archivos modificados)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git add </a:t>
            </a:r>
            <a:r>
              <a:rPr lang="es-PE" i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Documentation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/\*.</a:t>
            </a:r>
            <a:r>
              <a:rPr lang="es-PE" i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txt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PE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(subir todos los archivos modificados con extensión </a:t>
            </a:r>
            <a:r>
              <a:rPr lang="es-PE" b="1" i="1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txt</a:t>
            </a:r>
            <a:r>
              <a:rPr lang="es-PE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de la carpeta DOCUMENTATION)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git add 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*.</a:t>
            </a:r>
            <a:r>
              <a:rPr lang="es-PE" i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cs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PE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(subir todos los archivos modificados con extensión </a:t>
            </a:r>
            <a:r>
              <a:rPr lang="es-PE" b="1" i="1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cs</a:t>
            </a:r>
            <a:r>
              <a:rPr lang="es-PE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PE" i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EA6EE45-6C48-F708-BBE2-E8CCEBF94480}"/>
              </a:ext>
            </a:extLst>
          </p:cNvPr>
          <p:cNvSpPr txBox="1"/>
          <p:nvPr/>
        </p:nvSpPr>
        <p:spPr>
          <a:xfrm>
            <a:off x="5680777" y="1079391"/>
            <a:ext cx="1259319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PE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WORKING</a:t>
            </a:r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/>
            <a:r>
              <a:rPr lang="es-PE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DIRECTORY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583AD69-7C0D-9057-4D94-E6A46887BCDA}"/>
              </a:ext>
            </a:extLst>
          </p:cNvPr>
          <p:cNvSpPr txBox="1"/>
          <p:nvPr/>
        </p:nvSpPr>
        <p:spPr>
          <a:xfrm>
            <a:off x="8887973" y="1079390"/>
            <a:ext cx="1031886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PE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STAGING</a:t>
            </a:r>
          </a:p>
          <a:p>
            <a:pPr algn="ctr"/>
            <a:r>
              <a:rPr lang="es-PE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AREA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5B0363C-1F84-8C41-1326-7BFE1CBAE6CD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310437" y="1725722"/>
            <a:ext cx="0" cy="166053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FD93406A-556D-988D-6717-69AEB73D25D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9403916" y="1725721"/>
            <a:ext cx="0" cy="1660539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F54F0BE9-51D8-F62C-A336-625DCAED04BF}"/>
              </a:ext>
            </a:extLst>
          </p:cNvPr>
          <p:cNvCxnSpPr/>
          <p:nvPr/>
        </p:nvCxnSpPr>
        <p:spPr>
          <a:xfrm>
            <a:off x="6310436" y="2231519"/>
            <a:ext cx="309348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Files - Free interface icons">
            <a:extLst>
              <a:ext uri="{FF2B5EF4-FFF2-40B4-BE49-F238E27FC236}">
                <a16:creationId xmlns:a16="http://schemas.microsoft.com/office/drawing/2014/main" id="{FDC0DB66-9293-1E4B-5684-E14A41F48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129" y="1800094"/>
            <a:ext cx="430307" cy="43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Files - Free interface icons">
            <a:extLst>
              <a:ext uri="{FF2B5EF4-FFF2-40B4-BE49-F238E27FC236}">
                <a16:creationId xmlns:a16="http://schemas.microsoft.com/office/drawing/2014/main" id="{F76A6635-7DC1-1E45-CD7F-EFE9EE3F0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6733" y="2073402"/>
            <a:ext cx="430307" cy="43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uadroTexto 40">
            <a:extLst>
              <a:ext uri="{FF2B5EF4-FFF2-40B4-BE49-F238E27FC236}">
                <a16:creationId xmlns:a16="http://schemas.microsoft.com/office/drawing/2014/main" id="{3228C2FA-1225-32D2-5003-1CD51DD062AA}"/>
              </a:ext>
            </a:extLst>
          </p:cNvPr>
          <p:cNvSpPr txBox="1"/>
          <p:nvPr/>
        </p:nvSpPr>
        <p:spPr>
          <a:xfrm>
            <a:off x="7182188" y="1816020"/>
            <a:ext cx="11742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git </a:t>
            </a:r>
          </a:p>
          <a:p>
            <a:pPr algn="ctr"/>
            <a:r>
              <a:rPr lang="es-PE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add</a:t>
            </a:r>
            <a:endParaRPr lang="es-PE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3" name="Picture 4" descr="Files - Free interface icons">
            <a:extLst>
              <a:ext uri="{FF2B5EF4-FFF2-40B4-BE49-F238E27FC236}">
                <a16:creationId xmlns:a16="http://schemas.microsoft.com/office/drawing/2014/main" id="{58974604-17A5-677B-AD03-4D4500505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9665" y="2248343"/>
            <a:ext cx="320046" cy="32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Files - Free interface icons">
            <a:extLst>
              <a:ext uri="{FF2B5EF4-FFF2-40B4-BE49-F238E27FC236}">
                <a16:creationId xmlns:a16="http://schemas.microsoft.com/office/drawing/2014/main" id="{62777240-5CD1-9236-2B76-D205682AE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9665" y="2608890"/>
            <a:ext cx="320046" cy="32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Files - Free interface icons">
            <a:extLst>
              <a:ext uri="{FF2B5EF4-FFF2-40B4-BE49-F238E27FC236}">
                <a16:creationId xmlns:a16="http://schemas.microsoft.com/office/drawing/2014/main" id="{3D48A50C-3111-0E9E-0453-FEDFB8A66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612" y="2969437"/>
            <a:ext cx="320046" cy="32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CuadroTexto 46">
            <a:extLst>
              <a:ext uri="{FF2B5EF4-FFF2-40B4-BE49-F238E27FC236}">
                <a16:creationId xmlns:a16="http://schemas.microsoft.com/office/drawing/2014/main" id="{DC2826BB-A829-BA9C-FDCF-98272EDB11B1}"/>
              </a:ext>
            </a:extLst>
          </p:cNvPr>
          <p:cNvSpPr txBox="1"/>
          <p:nvPr/>
        </p:nvSpPr>
        <p:spPr>
          <a:xfrm>
            <a:off x="10607513" y="2249360"/>
            <a:ext cx="11742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Modified</a:t>
            </a:r>
            <a:endParaRPr lang="es-PE" sz="1600" b="1" dirty="0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647E1266-4558-93E3-D16E-6BDC990687C4}"/>
              </a:ext>
            </a:extLst>
          </p:cNvPr>
          <p:cNvSpPr txBox="1"/>
          <p:nvPr/>
        </p:nvSpPr>
        <p:spPr>
          <a:xfrm>
            <a:off x="10607513" y="2616024"/>
            <a:ext cx="11742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Staged</a:t>
            </a:r>
            <a:endParaRPr lang="es-PE" sz="1600" b="1" dirty="0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5AF6A033-5E23-C753-4E85-C7E19BDC9211}"/>
              </a:ext>
            </a:extLst>
          </p:cNvPr>
          <p:cNvSpPr txBox="1"/>
          <p:nvPr/>
        </p:nvSpPr>
        <p:spPr>
          <a:xfrm>
            <a:off x="10627642" y="2967654"/>
            <a:ext cx="11742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Committed</a:t>
            </a:r>
            <a:endParaRPr lang="es-PE" sz="1600" b="1" dirty="0"/>
          </a:p>
        </p:txBody>
      </p:sp>
      <p:pic>
        <p:nvPicPr>
          <p:cNvPr id="7" name="Picture 4" descr="Files - Free interface icons">
            <a:extLst>
              <a:ext uri="{FF2B5EF4-FFF2-40B4-BE49-F238E27FC236}">
                <a16:creationId xmlns:a16="http://schemas.microsoft.com/office/drawing/2014/main" id="{44F61327-F9E1-32A5-725C-94876522E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200" y="2304773"/>
            <a:ext cx="430307" cy="43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42DE32C8-54B2-EE77-C358-0BB7403FE7F0}"/>
              </a:ext>
            </a:extLst>
          </p:cNvPr>
          <p:cNvSpPr txBox="1"/>
          <p:nvPr/>
        </p:nvSpPr>
        <p:spPr>
          <a:xfrm>
            <a:off x="1391848" y="291573"/>
            <a:ext cx="36551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PE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SUBIR CAMBIOS A STAGING AREA</a:t>
            </a:r>
            <a:endParaRPr lang="es-PE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Ubicarse en el repositorio y utilizar el o los comando(s) siguiente(s):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git add 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&lt;parámetros de carga&gt;</a:t>
            </a:r>
            <a:endParaRPr lang="es-PE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98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ángulo 49">
            <a:extLst>
              <a:ext uri="{FF2B5EF4-FFF2-40B4-BE49-F238E27FC236}">
                <a16:creationId xmlns:a16="http://schemas.microsoft.com/office/drawing/2014/main" id="{FAC60D7A-4591-4343-083F-5A1159DA431D}"/>
              </a:ext>
            </a:extLst>
          </p:cNvPr>
          <p:cNvSpPr/>
          <p:nvPr/>
        </p:nvSpPr>
        <p:spPr>
          <a:xfrm>
            <a:off x="10126860" y="116632"/>
            <a:ext cx="1554370" cy="133853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D2D6617-46E2-4BB5-A527-766D31BC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6796" y="6448251"/>
            <a:ext cx="609441" cy="365125"/>
          </a:xfrm>
        </p:spPr>
        <p:txBody>
          <a:bodyPr/>
          <a:lstStyle/>
          <a:p>
            <a:pPr rtl="0"/>
            <a:fld id="{7DC1BBB0-96F0-4077-A278-0F3FB5C104D3}" type="slidenum">
              <a:rPr lang="es-ES" noProof="0" smtClean="0"/>
              <a:t>17</a:t>
            </a:fld>
            <a:endParaRPr lang="es-ES" noProof="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85B9208-6506-683A-1092-ECA25746D5E8}"/>
              </a:ext>
            </a:extLst>
          </p:cNvPr>
          <p:cNvSpPr txBox="1"/>
          <p:nvPr/>
        </p:nvSpPr>
        <p:spPr>
          <a:xfrm rot="16200000">
            <a:off x="-1251192" y="3400442"/>
            <a:ext cx="3159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OPERACIONES BÁSICAS</a:t>
            </a:r>
            <a:endParaRPr lang="es-PE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9987EA6-DE13-79C2-4CDF-73C346DC30B0}"/>
              </a:ext>
            </a:extLst>
          </p:cNvPr>
          <p:cNvSpPr txBox="1"/>
          <p:nvPr/>
        </p:nvSpPr>
        <p:spPr>
          <a:xfrm rot="16200000">
            <a:off x="-1598608" y="3611710"/>
            <a:ext cx="500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GUARDAR CAMBIOS EN REPOSITORIO</a:t>
            </a:r>
            <a:endParaRPr lang="es-PE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D5C2937-DC13-E387-FD1F-830CF1F28A86}"/>
              </a:ext>
            </a:extLst>
          </p:cNvPr>
          <p:cNvSpPr txBox="1"/>
          <p:nvPr/>
        </p:nvSpPr>
        <p:spPr>
          <a:xfrm>
            <a:off x="1246773" y="2959644"/>
            <a:ext cx="106082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SUBIR CAMBIOS A STAGING AREA</a:t>
            </a:r>
            <a:endParaRPr lang="es-PE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Ubicarse en el repositorio y utilizar el o los comando(s) siguiente(s):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git add 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&lt;parámetros de carga&gt;</a:t>
            </a:r>
            <a:endParaRPr lang="es-PE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endParaRPr lang="es-PE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Ejemplos: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git add 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index.html </a:t>
            </a:r>
            <a:r>
              <a:rPr lang="es-PE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(subir un archivo específico modificado)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git add 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index.html style.css funciones.js </a:t>
            </a:r>
            <a:r>
              <a:rPr lang="es-PE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(subir varios archivos modificados)</a:t>
            </a:r>
            <a:endParaRPr lang="es-PE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git add </a:t>
            </a:r>
            <a:r>
              <a:rPr lang="es-PE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PE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(subir todos los archivos modificados)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git add </a:t>
            </a:r>
            <a:r>
              <a:rPr lang="es-PE" i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Documentation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/\*.</a:t>
            </a:r>
            <a:r>
              <a:rPr lang="es-PE" i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txt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PE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(subir todos los archivos modificados con extensión </a:t>
            </a:r>
            <a:r>
              <a:rPr lang="es-PE" b="1" i="1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txt</a:t>
            </a:r>
            <a:r>
              <a:rPr lang="es-PE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de la carpeta DOCUMENTATION)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git add 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*.</a:t>
            </a:r>
            <a:r>
              <a:rPr lang="es-PE" i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cs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PE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(subir todos los archivos modificados con extensión </a:t>
            </a:r>
            <a:r>
              <a:rPr lang="es-PE" b="1" i="1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cs</a:t>
            </a:r>
            <a:r>
              <a:rPr lang="es-PE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PE" i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EA6EE45-6C48-F708-BBE2-E8CCEBF94480}"/>
              </a:ext>
            </a:extLst>
          </p:cNvPr>
          <p:cNvSpPr txBox="1"/>
          <p:nvPr/>
        </p:nvSpPr>
        <p:spPr>
          <a:xfrm>
            <a:off x="1991584" y="332656"/>
            <a:ext cx="1259319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PE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WORKING</a:t>
            </a:r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/>
            <a:r>
              <a:rPr lang="es-PE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DIRECTORY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583AD69-7C0D-9057-4D94-E6A46887BCDA}"/>
              </a:ext>
            </a:extLst>
          </p:cNvPr>
          <p:cNvSpPr txBox="1"/>
          <p:nvPr/>
        </p:nvSpPr>
        <p:spPr>
          <a:xfrm>
            <a:off x="5198780" y="332655"/>
            <a:ext cx="1031886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PE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STAGING</a:t>
            </a:r>
          </a:p>
          <a:p>
            <a:pPr algn="ctr"/>
            <a:r>
              <a:rPr lang="es-PE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AREA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64F6798-7E1A-E02B-6C96-36DA71082361}"/>
              </a:ext>
            </a:extLst>
          </p:cNvPr>
          <p:cNvSpPr txBox="1"/>
          <p:nvPr/>
        </p:nvSpPr>
        <p:spPr>
          <a:xfrm>
            <a:off x="8110636" y="332655"/>
            <a:ext cx="1384418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PE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LOCAL</a:t>
            </a:r>
          </a:p>
          <a:p>
            <a:pPr algn="ctr"/>
            <a:r>
              <a:rPr lang="es-PE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REPOSITORY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5B0363C-1F84-8C41-1326-7BFE1CBAE6CD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621244" y="978987"/>
            <a:ext cx="0" cy="166053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FD93406A-556D-988D-6717-69AEB73D25D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714723" y="978986"/>
            <a:ext cx="0" cy="1660539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4D7C509B-C919-3228-3512-2B24359B28BE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8802845" y="978986"/>
            <a:ext cx="0" cy="1660539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F54F0BE9-51D8-F62C-A336-625DCAED04BF}"/>
              </a:ext>
            </a:extLst>
          </p:cNvPr>
          <p:cNvCxnSpPr/>
          <p:nvPr/>
        </p:nvCxnSpPr>
        <p:spPr>
          <a:xfrm>
            <a:off x="2621243" y="1484784"/>
            <a:ext cx="309348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Files - Free interface icons">
            <a:extLst>
              <a:ext uri="{FF2B5EF4-FFF2-40B4-BE49-F238E27FC236}">
                <a16:creationId xmlns:a16="http://schemas.microsoft.com/office/drawing/2014/main" id="{FDC0DB66-9293-1E4B-5684-E14A41F48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546" y="1279125"/>
            <a:ext cx="430307" cy="43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Files - Free interface icons">
            <a:extLst>
              <a:ext uri="{FF2B5EF4-FFF2-40B4-BE49-F238E27FC236}">
                <a16:creationId xmlns:a16="http://schemas.microsoft.com/office/drawing/2014/main" id="{F76A6635-7DC1-1E45-CD7F-EFE9EE3F0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040" y="1685999"/>
            <a:ext cx="430307" cy="43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EC757979-888B-DB21-72FD-AD4B864AC66E}"/>
              </a:ext>
            </a:extLst>
          </p:cNvPr>
          <p:cNvCxnSpPr/>
          <p:nvPr/>
        </p:nvCxnSpPr>
        <p:spPr>
          <a:xfrm>
            <a:off x="5714723" y="1916832"/>
            <a:ext cx="309348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4" descr="Files - Free interface icons">
            <a:extLst>
              <a:ext uri="{FF2B5EF4-FFF2-40B4-BE49-F238E27FC236}">
                <a16:creationId xmlns:a16="http://schemas.microsoft.com/office/drawing/2014/main" id="{8C9A93E4-42E2-9830-7B5C-934C744EA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465" y="1990581"/>
            <a:ext cx="430307" cy="43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uadroTexto 40">
            <a:extLst>
              <a:ext uri="{FF2B5EF4-FFF2-40B4-BE49-F238E27FC236}">
                <a16:creationId xmlns:a16="http://schemas.microsoft.com/office/drawing/2014/main" id="{3228C2FA-1225-32D2-5003-1CD51DD062AA}"/>
              </a:ext>
            </a:extLst>
          </p:cNvPr>
          <p:cNvSpPr txBox="1"/>
          <p:nvPr/>
        </p:nvSpPr>
        <p:spPr>
          <a:xfrm>
            <a:off x="2621616" y="1065036"/>
            <a:ext cx="11742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24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git add</a:t>
            </a:r>
            <a:endParaRPr lang="es-PE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B6E9AA0A-5C92-A497-FBBF-2CF8A024EEBD}"/>
              </a:ext>
            </a:extLst>
          </p:cNvPr>
          <p:cNvSpPr txBox="1"/>
          <p:nvPr/>
        </p:nvSpPr>
        <p:spPr>
          <a:xfrm>
            <a:off x="5709736" y="1455167"/>
            <a:ext cx="18248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24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git commit</a:t>
            </a:r>
            <a:endParaRPr lang="es-PE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3" name="Picture 4" descr="Files - Free interface icons">
            <a:extLst>
              <a:ext uri="{FF2B5EF4-FFF2-40B4-BE49-F238E27FC236}">
                <a16:creationId xmlns:a16="http://schemas.microsoft.com/office/drawing/2014/main" id="{58974604-17A5-677B-AD03-4D4500505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9052" y="291573"/>
            <a:ext cx="320046" cy="32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Files - Free interface icons">
            <a:extLst>
              <a:ext uri="{FF2B5EF4-FFF2-40B4-BE49-F238E27FC236}">
                <a16:creationId xmlns:a16="http://schemas.microsoft.com/office/drawing/2014/main" id="{62777240-5CD1-9236-2B76-D205682AE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9052" y="652120"/>
            <a:ext cx="320046" cy="32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Files - Free interface icons">
            <a:extLst>
              <a:ext uri="{FF2B5EF4-FFF2-40B4-BE49-F238E27FC236}">
                <a16:creationId xmlns:a16="http://schemas.microsoft.com/office/drawing/2014/main" id="{3D48A50C-3111-0E9E-0453-FEDFB8A66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999" y="1012667"/>
            <a:ext cx="320046" cy="32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CuadroTexto 46">
            <a:extLst>
              <a:ext uri="{FF2B5EF4-FFF2-40B4-BE49-F238E27FC236}">
                <a16:creationId xmlns:a16="http://schemas.microsoft.com/office/drawing/2014/main" id="{DC2826BB-A829-BA9C-FDCF-98272EDB11B1}"/>
              </a:ext>
            </a:extLst>
          </p:cNvPr>
          <p:cNvSpPr txBox="1"/>
          <p:nvPr/>
        </p:nvSpPr>
        <p:spPr>
          <a:xfrm>
            <a:off x="10486900" y="292590"/>
            <a:ext cx="11742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Modified</a:t>
            </a:r>
            <a:endParaRPr lang="es-PE" sz="1600" b="1" dirty="0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647E1266-4558-93E3-D16E-6BDC990687C4}"/>
              </a:ext>
            </a:extLst>
          </p:cNvPr>
          <p:cNvSpPr txBox="1"/>
          <p:nvPr/>
        </p:nvSpPr>
        <p:spPr>
          <a:xfrm>
            <a:off x="10486900" y="659254"/>
            <a:ext cx="11742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Staged</a:t>
            </a:r>
            <a:endParaRPr lang="es-PE" sz="1600" b="1" dirty="0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5AF6A033-5E23-C753-4E85-C7E19BDC9211}"/>
              </a:ext>
            </a:extLst>
          </p:cNvPr>
          <p:cNvSpPr txBox="1"/>
          <p:nvPr/>
        </p:nvSpPr>
        <p:spPr>
          <a:xfrm>
            <a:off x="10507029" y="1010884"/>
            <a:ext cx="11742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Committed</a:t>
            </a:r>
            <a:endParaRPr lang="es-PE" sz="1600" b="1" dirty="0"/>
          </a:p>
        </p:txBody>
      </p:sp>
    </p:spTree>
    <p:extLst>
      <p:ext uri="{BB962C8B-B14F-4D97-AF65-F5344CB8AC3E}">
        <p14:creationId xmlns:p14="http://schemas.microsoft.com/office/powerpoint/2010/main" val="32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Agregar un título de diapositiva (4)</a:t>
            </a:r>
          </a:p>
        </p:txBody>
      </p:sp>
      <p:sp>
        <p:nvSpPr>
          <p:cNvPr id="7" name="Marcador de posición de texto 6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B0A2556-12B2-42D6-BCC3-F81158832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845EE72-4EF2-4A51-80A2-B71984092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t>18</a:t>
            </a:fld>
            <a:endParaRPr lang="es-ES" noProof="0" dirty="0"/>
          </a:p>
        </p:txBody>
      </p:sp>
      <p:pic>
        <p:nvPicPr>
          <p:cNvPr id="2050" name="Picture 2" descr="El ciclo de vida del estado de tus archivos.">
            <a:extLst>
              <a:ext uri="{FF2B5EF4-FFF2-40B4-BE49-F238E27FC236}">
                <a16:creationId xmlns:a16="http://schemas.microsoft.com/office/drawing/2014/main" id="{5B9AB28A-925D-47D0-8F05-8C5E20E37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164" y="1752600"/>
            <a:ext cx="76200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90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Título y diseño de contenido con gráfico</a:t>
            </a:r>
          </a:p>
        </p:txBody>
      </p:sp>
      <p:graphicFrame>
        <p:nvGraphicFramePr>
          <p:cNvPr id="7" name="Marcador de posición de contenido 6" descr="Gráfico de barras apiladas que representa&#10;3 series y 4 categoría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8940828"/>
              </p:ext>
            </p:extLst>
          </p:nvPr>
        </p:nvGraphicFramePr>
        <p:xfrm>
          <a:off x="1593850" y="1600200"/>
          <a:ext cx="9782175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8B31607-E221-42B6-BDAB-437DE3EEA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86E837-B39D-4540-84EB-162460FF9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t>19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719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texto 4"/>
          <p:cNvSpPr>
            <a:spLocks noGrp="1"/>
          </p:cNvSpPr>
          <p:nvPr>
            <p:ph type="body" idx="1"/>
          </p:nvPr>
        </p:nvSpPr>
        <p:spPr>
          <a:xfrm>
            <a:off x="2349996" y="692696"/>
            <a:ext cx="7264623" cy="1150203"/>
          </a:xfrm>
        </p:spPr>
        <p:txBody>
          <a:bodyPr rtlCol="0"/>
          <a:lstStyle/>
          <a:p>
            <a:pPr algn="ctr" rtl="0"/>
            <a:r>
              <a:rPr lang="es-ES" dirty="0"/>
              <a:t>Esquema de Contenido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7801FC-8AC7-4085-B3C5-B31F32F9DB5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666571" y="6378799"/>
            <a:ext cx="609441" cy="365125"/>
          </a:xfrm>
        </p:spPr>
        <p:txBody>
          <a:bodyPr/>
          <a:lstStyle/>
          <a:p>
            <a:pPr rtl="0"/>
            <a:fld id="{7DC1BBB0-96F0-4077-A278-0F3FB5C104D3}" type="slidenum">
              <a:rPr lang="es-ES" noProof="0" smtClean="0"/>
              <a:pPr rtl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1830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Diseño de dos objetos con tabla</a:t>
            </a:r>
          </a:p>
        </p:txBody>
      </p:sp>
      <p:graphicFrame>
        <p:nvGraphicFramePr>
          <p:cNvPr id="11" name="Marcador de posición de contenido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96633267"/>
              </p:ext>
            </p:extLst>
          </p:nvPr>
        </p:nvGraphicFramePr>
        <p:xfrm>
          <a:off x="1593850" y="1600200"/>
          <a:ext cx="4814889" cy="2209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04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4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rtl="0"/>
                      <a:r>
                        <a:rPr lang="es-ES" noProof="0" dirty="0"/>
                        <a:t>Clase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Grupo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Grupo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rtl="0"/>
                      <a:r>
                        <a:rPr lang="es-ES" noProof="0" dirty="0"/>
                        <a:t>Clase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rtl="0"/>
                      <a:r>
                        <a:rPr lang="es-ES" noProof="0" dirty="0"/>
                        <a:t>Clase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rtl="0"/>
                      <a:r>
                        <a:rPr lang="es-ES" noProof="0" dirty="0"/>
                        <a:t>Clase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Marcador de posición de contenido 6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es-ES" dirty="0"/>
              <a:t>Primera viñeta aquí</a:t>
            </a:r>
          </a:p>
          <a:p>
            <a:pPr rtl="0"/>
            <a:r>
              <a:rPr lang="es-ES" dirty="0"/>
              <a:t>Segunda viñeta aquí</a:t>
            </a:r>
          </a:p>
          <a:p>
            <a:pPr rtl="0"/>
            <a:r>
              <a:rPr lang="es-ES" dirty="0"/>
              <a:t>Tercera viñeta aquí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C9B2DFC-D020-4E44-857D-6BC7FC10187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595933" y="6356351"/>
            <a:ext cx="3974065" cy="365125"/>
          </a:xfrm>
        </p:spPr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CC561E1-9AB8-4CEA-BA7E-6E77A44BD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t>20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9333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Diseño de dos objetos con SmartArt</a:t>
            </a:r>
          </a:p>
        </p:txBody>
      </p:sp>
      <p:graphicFrame>
        <p:nvGraphicFramePr>
          <p:cNvPr id="6" name="Marcador de posición de contenido 5" descr="Diagrama de lista vertical con botón de contenido adicional en el que se muestran tres grupos organizados uno debajo del otro con viñetas que indican las tareas de cada grupo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59688702"/>
              </p:ext>
            </p:extLst>
          </p:nvPr>
        </p:nvGraphicFramePr>
        <p:xfrm>
          <a:off x="1593850" y="1600200"/>
          <a:ext cx="481488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Marcador de posición de contenido 6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es-ES" dirty="0"/>
              <a:t>Primera viñeta aquí</a:t>
            </a:r>
          </a:p>
          <a:p>
            <a:pPr rtl="0"/>
            <a:r>
              <a:rPr lang="es-ES" dirty="0"/>
              <a:t>Segunda viñeta aquí</a:t>
            </a:r>
          </a:p>
          <a:p>
            <a:pPr rtl="0"/>
            <a:r>
              <a:rPr lang="es-ES" dirty="0"/>
              <a:t>Tercera viñeta aquí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89E451B-1A91-445D-BF6B-781565BF6D4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595933" y="6356351"/>
            <a:ext cx="3974065" cy="365125"/>
          </a:xfrm>
        </p:spPr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590DC53-CB48-4CAC-B507-F6D5107FB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t>21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1372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Agregar un título de diapositiva (1)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1A48A5E-C144-458C-902D-D0C3F769511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595933" y="6378799"/>
            <a:ext cx="3974065" cy="365125"/>
          </a:xfrm>
        </p:spPr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883489B-C3C3-4CA7-ACA5-8594BFAFF48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666571" y="6378799"/>
            <a:ext cx="609441" cy="365125"/>
          </a:xfrm>
        </p:spPr>
        <p:txBody>
          <a:bodyPr/>
          <a:lstStyle/>
          <a:p>
            <a:pPr rtl="0"/>
            <a:fld id="{7DC1BBB0-96F0-4077-A278-0F3FB5C104D3}" type="slidenum">
              <a:rPr lang="es-ES" noProof="0" smtClean="0"/>
              <a:pPr rtl="0"/>
              <a:t>22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209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Agregar un título de diapositiva (2)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5" name="Marcador de posición de contenido 4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6" name="Marcador de posición de texto 5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11" name="Marcador de posición de contenido 10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B76CB50-1503-4000-8D3D-47FE31E61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DA4AFA-E518-472B-A834-5D4295BA6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t>23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6119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Agregar un título de diapositiva (3)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05CF5B0-E3D8-4A73-B6A0-F474B115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6383853-2D00-4E16-8AE5-C1B6B8DC5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t>24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017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7F42C0CF-13C4-4154-B2AB-C267BFC01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1491466-AF14-4928-BFC8-9433024D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pPr rtl="0"/>
              <a:t>25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2286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Agregar un título de diapositiva (4)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7" name="Marcador de posición de texto 6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B0A2556-12B2-42D6-BCC3-F81158832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845EE72-4EF2-4A51-80A2-B71984092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t>26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415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Agregar un título de diapositiva (5)</a:t>
            </a:r>
          </a:p>
        </p:txBody>
      </p:sp>
      <p:sp>
        <p:nvSpPr>
          <p:cNvPr id="9" name="Marcador de posición de imagen 8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/>
      </p:sp>
      <p:sp>
        <p:nvSpPr>
          <p:cNvPr id="10" name="Marcador de posición detexto 9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E927747-EABD-47FB-9034-F3F72DA44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7F519BB-CDF0-4088-9F0E-44F34CF4A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pPr rtl="0"/>
              <a:t>27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4128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D2D6617-46E2-4BB5-A527-766D31BC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6796" y="6448251"/>
            <a:ext cx="609441" cy="365125"/>
          </a:xfrm>
        </p:spPr>
        <p:txBody>
          <a:bodyPr/>
          <a:lstStyle/>
          <a:p>
            <a:pPr rtl="0"/>
            <a:fld id="{7DC1BBB0-96F0-4077-A278-0F3FB5C104D3}" type="slidenum">
              <a:rPr lang="es-ES" noProof="0" smtClean="0"/>
              <a:t>3</a:t>
            </a:fld>
            <a:endParaRPr lang="es-ES" noProof="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85B9208-6506-683A-1092-ECA25746D5E8}"/>
              </a:ext>
            </a:extLst>
          </p:cNvPr>
          <p:cNvSpPr txBox="1"/>
          <p:nvPr/>
        </p:nvSpPr>
        <p:spPr>
          <a:xfrm rot="16200000">
            <a:off x="-1121033" y="3400442"/>
            <a:ext cx="2899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CONCEPTOS BÁSICOS</a:t>
            </a:r>
            <a:endParaRPr lang="es-PE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9987EA6-DE13-79C2-4CDF-73C346DC30B0}"/>
              </a:ext>
            </a:extLst>
          </p:cNvPr>
          <p:cNvSpPr txBox="1"/>
          <p:nvPr/>
        </p:nvSpPr>
        <p:spPr>
          <a:xfrm rot="16200000">
            <a:off x="-828639" y="3430159"/>
            <a:ext cx="3423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ORIENTACIÓN A OBJETOS</a:t>
            </a:r>
            <a:endParaRPr lang="es-PE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E1119CC-F850-DEE7-7895-654B6A8380AA}"/>
              </a:ext>
            </a:extLst>
          </p:cNvPr>
          <p:cNvSpPr txBox="1"/>
          <p:nvPr/>
        </p:nvSpPr>
        <p:spPr>
          <a:xfrm>
            <a:off x="1341884" y="0"/>
            <a:ext cx="71287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PROGRAMACIÓN ORIENTADA A OBJETOS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Es un </a:t>
            </a:r>
            <a:r>
              <a:rPr lang="es-ES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paradigma</a:t>
            </a:r>
            <a:r>
              <a:rPr lang="es-E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de programación que se basa en el concepto de "</a:t>
            </a:r>
            <a:r>
              <a:rPr lang="es-ES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objetos</a:t>
            </a:r>
            <a:r>
              <a:rPr lang="es-E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", los cuales son instancias de clases, que tienen atributos y métodos.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La idea central de la POO es organizar el código de una forma modular, de manera que sea fácil de mantener y reutilizar.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A409E6F-9A88-4537-BF41-0FF456DB0ADD}"/>
              </a:ext>
            </a:extLst>
          </p:cNvPr>
          <p:cNvSpPr txBox="1"/>
          <p:nvPr/>
        </p:nvSpPr>
        <p:spPr>
          <a:xfrm>
            <a:off x="6958508" y="3120057"/>
            <a:ext cx="47963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¿QUE ES UN PARADIGMA?</a:t>
            </a:r>
            <a:endParaRPr lang="es-PE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Es un conjunto de principios, teorías, metodologías y herramientas que sirven como marco de referencia para el desarrollo de una determinada disciplina o campo de conocimiento.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En el contexto de la informática, un paradigma de programación se refiere a un enfoque específico para la construcción de software.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Cada paradigma tiene sus propias características y ventajas, y se utilizan en diferentes situaciones y problemas de acuerdo a las necesidades del desarrollo.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260FC49-6EC0-4482-A0F7-2259DD0F944A}"/>
              </a:ext>
            </a:extLst>
          </p:cNvPr>
          <p:cNvSpPr txBox="1"/>
          <p:nvPr/>
        </p:nvSpPr>
        <p:spPr>
          <a:xfrm>
            <a:off x="1413892" y="2276872"/>
            <a:ext cx="46805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¿QUE ES UN OBJETO?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Es una entidad que representa una instancia de una clase. Una clase es una plantilla o modelo para crear objetos, que define las propiedades y comportamientos de un tipo de entidad específica.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Los objetos se utilizan para representar entidades del mundo real en un programa de computadora, y permiten la creación de código reutilizable y modular.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Cada objeto tiene su propio estado y comportamiento, y pueden interactuar entre sí a través de mensajes o llamadas a métodos. </a:t>
            </a:r>
            <a:endParaRPr lang="es-PE" i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8332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D2D6617-46E2-4BB5-A527-766D31BC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6796" y="6448251"/>
            <a:ext cx="609441" cy="365125"/>
          </a:xfrm>
        </p:spPr>
        <p:txBody>
          <a:bodyPr/>
          <a:lstStyle/>
          <a:p>
            <a:pPr rtl="0"/>
            <a:fld id="{7DC1BBB0-96F0-4077-A278-0F3FB5C104D3}" type="slidenum">
              <a:rPr lang="es-ES" noProof="0" smtClean="0"/>
              <a:t>4</a:t>
            </a:fld>
            <a:endParaRPr lang="es-ES" noProof="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85B9208-6506-683A-1092-ECA25746D5E8}"/>
              </a:ext>
            </a:extLst>
          </p:cNvPr>
          <p:cNvSpPr txBox="1"/>
          <p:nvPr/>
        </p:nvSpPr>
        <p:spPr>
          <a:xfrm rot="16200000">
            <a:off x="-1121033" y="3400442"/>
            <a:ext cx="2899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CONCEPTOS BÁSICOS</a:t>
            </a:r>
            <a:endParaRPr lang="es-PE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9987EA6-DE13-79C2-4CDF-73C346DC30B0}"/>
              </a:ext>
            </a:extLst>
          </p:cNvPr>
          <p:cNvSpPr txBox="1"/>
          <p:nvPr/>
        </p:nvSpPr>
        <p:spPr>
          <a:xfrm rot="16200000">
            <a:off x="-828639" y="3430159"/>
            <a:ext cx="3423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ORIENTACIÓN A OBJETOS</a:t>
            </a:r>
            <a:endParaRPr lang="es-PE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 descr="💻 ¿Qué es la Programación orientada a objetos? | EDteam">
            <a:extLst>
              <a:ext uri="{FF2B5EF4-FFF2-40B4-BE49-F238E27FC236}">
                <a16:creationId xmlns:a16="http://schemas.microsoft.com/office/drawing/2014/main" id="{F341CE62-D6E1-41CB-969E-0038120BA1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1"/>
          <a:stretch/>
        </p:blipFill>
        <p:spPr bwMode="auto">
          <a:xfrm>
            <a:off x="2277988" y="141422"/>
            <a:ext cx="7488832" cy="657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62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D2D6617-46E2-4BB5-A527-766D31BC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6796" y="6448251"/>
            <a:ext cx="609441" cy="365125"/>
          </a:xfrm>
        </p:spPr>
        <p:txBody>
          <a:bodyPr/>
          <a:lstStyle/>
          <a:p>
            <a:pPr rtl="0"/>
            <a:fld id="{7DC1BBB0-96F0-4077-A278-0F3FB5C104D3}" type="slidenum">
              <a:rPr lang="es-ES" noProof="0" smtClean="0"/>
              <a:t>5</a:t>
            </a:fld>
            <a:endParaRPr lang="es-ES" noProof="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85B9208-6506-683A-1092-ECA25746D5E8}"/>
              </a:ext>
            </a:extLst>
          </p:cNvPr>
          <p:cNvSpPr txBox="1"/>
          <p:nvPr/>
        </p:nvSpPr>
        <p:spPr>
          <a:xfrm rot="16200000">
            <a:off x="-1121033" y="3400442"/>
            <a:ext cx="2899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CONCEPTOS BÁSICOS</a:t>
            </a:r>
            <a:endParaRPr lang="es-PE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9987EA6-DE13-79C2-4CDF-73C346DC30B0}"/>
              </a:ext>
            </a:extLst>
          </p:cNvPr>
          <p:cNvSpPr txBox="1"/>
          <p:nvPr/>
        </p:nvSpPr>
        <p:spPr>
          <a:xfrm rot="16200000">
            <a:off x="-828639" y="3430159"/>
            <a:ext cx="3423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ORIENTACIÓN A OBJETOS</a:t>
            </a:r>
            <a:endParaRPr lang="es-PE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E1119CC-F850-DEE7-7895-654B6A8380AA}"/>
              </a:ext>
            </a:extLst>
          </p:cNvPr>
          <p:cNvSpPr txBox="1"/>
          <p:nvPr/>
        </p:nvSpPr>
        <p:spPr>
          <a:xfrm>
            <a:off x="1341884" y="0"/>
            <a:ext cx="97210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CLASES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Una clase es un conjunto de atributos (variables) y métodos (funciones) que describen las características y comportamientos de los objetos que se crean a partir de esa clase. Los atributos describen las características de los objetos y los métodos describen las acciones que los objetos pueden realizar.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Cada clase es un molde para crear objetos, y cada objeto creado a partir de una clase es una instancia de esa clase.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Es posible crear muchos objetos de una misma clase, cada uno con sus propias características y comportamientos. Además, las clases pueden heredar de otras clases y compartir sus atributos y métodos, permitiendo la creación de jerarquías de clases y la reutilización del código.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A409E6F-9A88-4537-BF41-0FF456DB0ADD}"/>
              </a:ext>
            </a:extLst>
          </p:cNvPr>
          <p:cNvSpPr txBox="1"/>
          <p:nvPr/>
        </p:nvSpPr>
        <p:spPr>
          <a:xfrm>
            <a:off x="6958508" y="3114529"/>
            <a:ext cx="47963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METODOS</a:t>
            </a:r>
            <a:endParaRPr lang="es-PE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Es una función asociada a un objeto que define un comportamiento específico. Los métodos son utilizados para realizar acciones o tareas específicas en un objeto, y pueden recibir o devolver información.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Los métodos son declarados en una clase y cada objeto creado a partir de esa clase tiene acceso a los métodos de la clase. Los métodos pueden ser llamados en un objeto y pueden acceder y modificar las propiedades del objeto, y también pueden comunicarse con otros objetos.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260FC49-6EC0-4482-A0F7-2259DD0F944A}"/>
              </a:ext>
            </a:extLst>
          </p:cNvPr>
          <p:cNvSpPr txBox="1"/>
          <p:nvPr/>
        </p:nvSpPr>
        <p:spPr>
          <a:xfrm>
            <a:off x="1341884" y="3120057"/>
            <a:ext cx="46805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PROPIEDADES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Es una característica de un objeto que describe su estado o un aspecto específico de su comportamiento. Una propiedad puede ser pensada como una variable asociada a un objeto.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Las propiedades son declaradas en una clase y cada objeto creado a partir de esa clase tiene su propia copia de las propiedades. Esto significa que cada objeto puede tener valores diferentes para las propiedades.. </a:t>
            </a:r>
            <a:endParaRPr lang="es-PE" i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6728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D2D6617-46E2-4BB5-A527-766D31BC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6796" y="6448251"/>
            <a:ext cx="609441" cy="365125"/>
          </a:xfrm>
        </p:spPr>
        <p:txBody>
          <a:bodyPr/>
          <a:lstStyle/>
          <a:p>
            <a:pPr rtl="0"/>
            <a:fld id="{7DC1BBB0-96F0-4077-A278-0F3FB5C104D3}" type="slidenum">
              <a:rPr lang="es-ES" noProof="0" smtClean="0"/>
              <a:t>6</a:t>
            </a:fld>
            <a:endParaRPr lang="es-ES" noProof="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85B9208-6506-683A-1092-ECA25746D5E8}"/>
              </a:ext>
            </a:extLst>
          </p:cNvPr>
          <p:cNvSpPr txBox="1"/>
          <p:nvPr/>
        </p:nvSpPr>
        <p:spPr>
          <a:xfrm rot="16200000">
            <a:off x="-1121033" y="3400442"/>
            <a:ext cx="2899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CONCEPTOS BÁSICOS</a:t>
            </a:r>
            <a:endParaRPr lang="es-PE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9987EA6-DE13-79C2-4CDF-73C346DC30B0}"/>
              </a:ext>
            </a:extLst>
          </p:cNvPr>
          <p:cNvSpPr txBox="1"/>
          <p:nvPr/>
        </p:nvSpPr>
        <p:spPr>
          <a:xfrm rot="16200000">
            <a:off x="-828639" y="3430159"/>
            <a:ext cx="3423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ORIENTACIÓN A OBJETOS</a:t>
            </a:r>
            <a:endParaRPr lang="es-PE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Programando a mi Manera | Blog para programadores Junior">
            <a:extLst>
              <a:ext uri="{FF2B5EF4-FFF2-40B4-BE49-F238E27FC236}">
                <a16:creationId xmlns:a16="http://schemas.microsoft.com/office/drawing/2014/main" id="{DD9AA4AF-4EF2-450B-A096-4650859B5F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11"/>
          <a:stretch/>
        </p:blipFill>
        <p:spPr bwMode="auto">
          <a:xfrm>
            <a:off x="1269876" y="116632"/>
            <a:ext cx="5472608" cy="305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bjetos - Platzi">
            <a:extLst>
              <a:ext uri="{FF2B5EF4-FFF2-40B4-BE49-F238E27FC236}">
                <a16:creationId xmlns:a16="http://schemas.microsoft.com/office/drawing/2014/main" id="{49698030-918A-4ECC-A93A-E1DA5745B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608" y="3443231"/>
            <a:ext cx="5548908" cy="3275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97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D2D6617-46E2-4BB5-A527-766D31BC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6796" y="6448251"/>
            <a:ext cx="609441" cy="365125"/>
          </a:xfrm>
        </p:spPr>
        <p:txBody>
          <a:bodyPr/>
          <a:lstStyle/>
          <a:p>
            <a:pPr rtl="0"/>
            <a:fld id="{7DC1BBB0-96F0-4077-A278-0F3FB5C104D3}" type="slidenum">
              <a:rPr lang="es-ES" noProof="0" smtClean="0"/>
              <a:t>7</a:t>
            </a:fld>
            <a:endParaRPr lang="es-ES" noProof="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85B9208-6506-683A-1092-ECA25746D5E8}"/>
              </a:ext>
            </a:extLst>
          </p:cNvPr>
          <p:cNvSpPr txBox="1"/>
          <p:nvPr/>
        </p:nvSpPr>
        <p:spPr>
          <a:xfrm rot="16200000">
            <a:off x="-3035970" y="3233229"/>
            <a:ext cx="67294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PILARES DE LA PROGRAMACIÓN ORIENTADA A OBJETOS</a:t>
            </a:r>
            <a:endParaRPr lang="es-PE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PABLO PASTOR ADMINISTRACION TECNICA: Pilares De La Programación Orientada a  Objetos - P.O.O -Diseño">
            <a:extLst>
              <a:ext uri="{FF2B5EF4-FFF2-40B4-BE49-F238E27FC236}">
                <a16:creationId xmlns:a16="http://schemas.microsoft.com/office/drawing/2014/main" id="{6A692108-8B58-455F-A6AF-E794FE630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044" y="764704"/>
            <a:ext cx="6926906" cy="5200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41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D2D6617-46E2-4BB5-A527-766D31BC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6796" y="6448251"/>
            <a:ext cx="609441" cy="365125"/>
          </a:xfrm>
        </p:spPr>
        <p:txBody>
          <a:bodyPr/>
          <a:lstStyle/>
          <a:p>
            <a:pPr rtl="0"/>
            <a:fld id="{7DC1BBB0-96F0-4077-A278-0F3FB5C104D3}" type="slidenum">
              <a:rPr lang="es-ES" noProof="0" smtClean="0"/>
              <a:t>8</a:t>
            </a:fld>
            <a:endParaRPr lang="es-ES" noProof="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85B9208-6506-683A-1092-ECA25746D5E8}"/>
              </a:ext>
            </a:extLst>
          </p:cNvPr>
          <p:cNvSpPr txBox="1"/>
          <p:nvPr/>
        </p:nvSpPr>
        <p:spPr>
          <a:xfrm rot="16200000">
            <a:off x="-3035970" y="3233229"/>
            <a:ext cx="67294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PILARES DE LA PROGRAMACIÓN ORIENTADA A OBJETOS</a:t>
            </a:r>
            <a:endParaRPr lang="es-PE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9987EA6-DE13-79C2-4CDF-73C346DC30B0}"/>
              </a:ext>
            </a:extLst>
          </p:cNvPr>
          <p:cNvSpPr txBox="1"/>
          <p:nvPr/>
        </p:nvSpPr>
        <p:spPr>
          <a:xfrm rot="16200000">
            <a:off x="-123603" y="3430159"/>
            <a:ext cx="2013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ABSTRACCIÓN</a:t>
            </a:r>
            <a:endParaRPr lang="es-PE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E1119CC-F850-DEE7-7895-654B6A8380AA}"/>
              </a:ext>
            </a:extLst>
          </p:cNvPr>
          <p:cNvSpPr txBox="1"/>
          <p:nvPr/>
        </p:nvSpPr>
        <p:spPr>
          <a:xfrm>
            <a:off x="1259569" y="260648"/>
            <a:ext cx="57138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Permite representar una entidad en términos de sus características más importantes, sin necesidad de conocer los detalles de su implementación.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Esto significa que se puede definir una interfaz común para varias clases, de manera que se pueden tratar a los objetos de esas clases de manera uniforme, independientemente de cómo estén implementadas internamente.</a:t>
            </a:r>
          </a:p>
        </p:txBody>
      </p:sp>
      <p:pic>
        <p:nvPicPr>
          <p:cNvPr id="2050" name="Picture 2" descr="Metáfora acerca de conceptos de la POO | Aprendizaje y enseñanza de la  informática">
            <a:extLst>
              <a:ext uri="{FF2B5EF4-FFF2-40B4-BE49-F238E27FC236}">
                <a16:creationId xmlns:a16="http://schemas.microsoft.com/office/drawing/2014/main" id="{95F4281D-43DA-440E-9557-45FDC95EC1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27"/>
          <a:stretch/>
        </p:blipFill>
        <p:spPr bwMode="auto">
          <a:xfrm>
            <a:off x="7119031" y="2996952"/>
            <a:ext cx="4320481" cy="3151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42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D2D6617-46E2-4BB5-A527-766D31BC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6796" y="6448251"/>
            <a:ext cx="609441" cy="365125"/>
          </a:xfrm>
        </p:spPr>
        <p:txBody>
          <a:bodyPr/>
          <a:lstStyle/>
          <a:p>
            <a:pPr rtl="0"/>
            <a:fld id="{7DC1BBB0-96F0-4077-A278-0F3FB5C104D3}" type="slidenum">
              <a:rPr lang="es-ES" noProof="0" smtClean="0"/>
              <a:t>9</a:t>
            </a:fld>
            <a:endParaRPr lang="es-ES" noProof="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85B9208-6506-683A-1092-ECA25746D5E8}"/>
              </a:ext>
            </a:extLst>
          </p:cNvPr>
          <p:cNvSpPr txBox="1"/>
          <p:nvPr/>
        </p:nvSpPr>
        <p:spPr>
          <a:xfrm rot="16200000">
            <a:off x="-3035970" y="3233229"/>
            <a:ext cx="67294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PILARES DE LA PROGRAMACIÓN ORIENTADA A OBJETOS</a:t>
            </a:r>
            <a:endParaRPr lang="es-PE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9987EA6-DE13-79C2-4CDF-73C346DC30B0}"/>
              </a:ext>
            </a:extLst>
          </p:cNvPr>
          <p:cNvSpPr txBox="1"/>
          <p:nvPr/>
        </p:nvSpPr>
        <p:spPr>
          <a:xfrm rot="16200000">
            <a:off x="-123603" y="3430159"/>
            <a:ext cx="2013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ABSTRACCIÓN</a:t>
            </a:r>
            <a:endParaRPr lang="es-PE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E1119CC-F850-DEE7-7895-654B6A8380AA}"/>
              </a:ext>
            </a:extLst>
          </p:cNvPr>
          <p:cNvSpPr txBox="1"/>
          <p:nvPr/>
        </p:nvSpPr>
        <p:spPr>
          <a:xfrm>
            <a:off x="1466642" y="4412868"/>
            <a:ext cx="66040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En resumen, la abstracción permite definir una interfaz común para varias clases, lo que facilita la creación de código reutilizable y flexible.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Además, al trabajar con interfaces y clases abstractas, se pueden crear jerarquías de clases y trabajar con objetos de diferentes clases de forma homogénea.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260FC49-6EC0-4482-A0F7-2259DD0F944A}"/>
              </a:ext>
            </a:extLst>
          </p:cNvPr>
          <p:cNvSpPr txBox="1"/>
          <p:nvPr/>
        </p:nvSpPr>
        <p:spPr>
          <a:xfrm>
            <a:off x="1491198" y="70324"/>
            <a:ext cx="1189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EJEMPLO: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1B1DEDD-0323-41B9-96FC-D5BCD0493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609" y="393171"/>
            <a:ext cx="1895238" cy="90476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3D791C2-9CC4-4BF6-9645-359539F19A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2923" b="53835"/>
          <a:stretch/>
        </p:blipFill>
        <p:spPr>
          <a:xfrm>
            <a:off x="1396544" y="473578"/>
            <a:ext cx="2306185" cy="298532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6C7F919-1BE5-4F98-BB25-292F0776A7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8387"/>
          <a:stretch/>
        </p:blipFill>
        <p:spPr>
          <a:xfrm>
            <a:off x="8471026" y="151624"/>
            <a:ext cx="3294079" cy="3197851"/>
          </a:xfrm>
          <a:prstGeom prst="rect">
            <a:avLst/>
          </a:prstGeom>
        </p:spPr>
      </p:pic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FC416002-462C-4359-997E-4D45867EAF24}"/>
              </a:ext>
            </a:extLst>
          </p:cNvPr>
          <p:cNvCxnSpPr>
            <a:stCxn id="4" idx="1"/>
            <a:endCxn id="6" idx="3"/>
          </p:cNvCxnSpPr>
          <p:nvPr/>
        </p:nvCxnSpPr>
        <p:spPr>
          <a:xfrm rot="10800000" flipV="1">
            <a:off x="3702729" y="845551"/>
            <a:ext cx="1374880" cy="112069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0DEB8A4F-4DC5-4239-984D-D74BD95398B8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6972847" y="845552"/>
            <a:ext cx="1498179" cy="90499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Imagen 24">
            <a:extLst>
              <a:ext uri="{FF2B5EF4-FFF2-40B4-BE49-F238E27FC236}">
                <a16:creationId xmlns:a16="http://schemas.microsoft.com/office/drawing/2014/main" id="{530C8910-7F86-4786-BEE6-EB09B5137E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6180" y="2402905"/>
            <a:ext cx="4038095" cy="1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49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emáticas 16 X 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86_TF02787947.potx" id="{47904E6C-F941-4E76-BCE5-98990F587331}" vid="{E19800A4-2B41-4D60-89B5-7A2C3CED113C}"/>
    </a:ext>
  </a:extLst>
</a:theme>
</file>

<file path=ppt/theme/theme2.xml><?xml version="1.0" encoding="utf-8"?>
<a:theme xmlns:a="http://schemas.openxmlformats.org/drawingml/2006/main" name="Tema de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sobre matemáticas para el ámbito educativo con Pi (panorámica)</Template>
  <TotalTime>1387</TotalTime>
  <Words>1653</Words>
  <Application>Microsoft Office PowerPoint</Application>
  <PresentationFormat>Personalizado</PresentationFormat>
  <Paragraphs>265</Paragraphs>
  <Slides>27</Slides>
  <Notes>27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2" baseType="lpstr">
      <vt:lpstr>Arial</vt:lpstr>
      <vt:lpstr>Calibri</vt:lpstr>
      <vt:lpstr>Courier New</vt:lpstr>
      <vt:lpstr>Euphemia</vt:lpstr>
      <vt:lpstr>Matemáticas 16 X 9</vt:lpstr>
      <vt:lpstr>POO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Agregar un título de diapositiva (4)</vt:lpstr>
      <vt:lpstr>Título y diseño de contenido con gráfico</vt:lpstr>
      <vt:lpstr>Diseño de dos objetos con tabla</vt:lpstr>
      <vt:lpstr>Diseño de dos objetos con SmartArt</vt:lpstr>
      <vt:lpstr>Agregar un título de diapositiva (1)</vt:lpstr>
      <vt:lpstr>Agregar un título de diapositiva (2)</vt:lpstr>
      <vt:lpstr>Agregar un título de diapositiva (3)</vt:lpstr>
      <vt:lpstr>Presentación de PowerPoint</vt:lpstr>
      <vt:lpstr>Agregar un título de diapositiva (4)</vt:lpstr>
      <vt:lpstr>Agregar un título de diapositiva (5)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del título</dc:title>
  <dc:creator>Manuel Gutierrez</dc:creator>
  <cp:lastModifiedBy>Manuel Gutierrez</cp:lastModifiedBy>
  <cp:revision>40</cp:revision>
  <dcterms:created xsi:type="dcterms:W3CDTF">2022-12-21T15:46:16Z</dcterms:created>
  <dcterms:modified xsi:type="dcterms:W3CDTF">2023-01-18T23:33:58Z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