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67" r:id="rId4"/>
    <p:sldId id="275" r:id="rId5"/>
    <p:sldId id="276" r:id="rId6"/>
    <p:sldId id="277" r:id="rId7"/>
    <p:sldId id="279" r:id="rId8"/>
    <p:sldId id="280" r:id="rId9"/>
    <p:sldId id="278" r:id="rId10"/>
    <p:sldId id="274" r:id="rId11"/>
    <p:sldId id="268" r:id="rId12"/>
    <p:sldId id="269" r:id="rId13"/>
    <p:sldId id="271" r:id="rId14"/>
    <p:sldId id="258" r:id="rId15"/>
    <p:sldId id="260" r:id="rId16"/>
    <p:sldId id="261" r:id="rId17"/>
    <p:sldId id="262" r:id="rId18"/>
    <p:sldId id="272" r:id="rId19"/>
    <p:sldId id="264" r:id="rId20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es-ES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es-ES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es-ES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13/02/2023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13/02/2023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920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292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880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69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68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135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25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428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9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89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49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21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898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2851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60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86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51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227DDB9-0E5E-4C56-81E2-42C38C100EB8}" type="datetime1">
              <a:rPr lang="es-ES" noProof="0" smtClean="0"/>
              <a:t>13/02/2023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D34C8-6636-436D-90B3-E45C17BC29D1}" type="datetime1">
              <a:rPr lang="es-ES" noProof="0" smtClean="0"/>
              <a:t>13/02/2023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1A7055-A05B-47D6-9397-3E4A1BE71239}" type="datetime1">
              <a:rPr lang="es-ES" noProof="0" smtClean="0"/>
              <a:t>13/02/2023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7066DD-333B-4949-A479-115F2B9E08E7}" type="datetime1">
              <a:rPr lang="es-ES" noProof="0" smtClean="0"/>
              <a:t>13/02/2023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61248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050" b="1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13CB4-D4A9-4FBE-913D-B9E890ABEF3F}" type="datetime1">
              <a:rPr lang="es-ES" noProof="0" smtClean="0"/>
              <a:t>13/02/2023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DE88F-8DA3-44F9-868D-559DD495EADB}" type="datetime1">
              <a:rPr lang="es-ES" noProof="0" smtClean="0"/>
              <a:t>13/02/2023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A9AAEF-0AD3-419E-B51F-A77C6A89DFB2}" type="datetime1">
              <a:rPr lang="es-ES" noProof="0" smtClean="0"/>
              <a:t>13/02/2023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318DA-4832-4504-A64F-05EF187BF5DA}" type="datetime1">
              <a:rPr lang="es-ES" noProof="0" smtClean="0"/>
              <a:t>13/02/2023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361280F-B7E7-4174-BE87-9E37B5A43C49}" type="datetime1">
              <a:rPr lang="es-ES" noProof="0" smtClean="0"/>
              <a:t>13/02/2023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FB7BB0F-7041-4735-B07A-25DB00AC6E71}" type="datetime1">
              <a:rPr lang="es-ES" noProof="0" smtClean="0"/>
              <a:t>13/02/2023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Sesgos Cognitivos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 en la Toma de Decisiones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10</a:t>
            </a:fld>
            <a:endParaRPr lang="es-ES" noProof="0" dirty="0"/>
          </a:p>
        </p:txBody>
      </p:sp>
      <p:pic>
        <p:nvPicPr>
          <p:cNvPr id="2050" name="Picture 2" descr="El ciclo de vida del estado de tus archivos.">
            <a:extLst>
              <a:ext uri="{FF2B5EF4-FFF2-40B4-BE49-F238E27FC236}">
                <a16:creationId xmlns:a16="http://schemas.microsoft.com/office/drawing/2014/main" id="{5B9AB28A-925D-47D0-8F05-8C5E20E3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64" y="175260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7" name="Marcador de posición de contenido 6" descr="Gráfico de barras apiladas que representa&#10;3 series y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4082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B31607-E221-42B6-BDAB-437DE3E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6E837-B39D-4540-84EB-162460FF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graphicFrame>
        <p:nvGraphicFramePr>
          <p:cNvPr id="11" name="Marcador de posición de contenido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6633267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9B2DFC-D020-4E44-857D-6BC7FC1018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C561E1-9AB8-4CEA-BA7E-6E77A44B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graphicFrame>
        <p:nvGraphicFramePr>
          <p:cNvPr id="6" name="Marcador de posición de contenido 5" descr="Diagrama de lista vertical con botón de contenido adicional en el que se muestran tres grupos organizados uno debajo del otro con viñetas que indican las tareas de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688702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9E451B-1A91-445D-BF6B-781565BF6D4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90DC53-CB48-4CAC-B507-F6D5107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A48A5E-C144-458C-902D-D0C3F76951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78799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3489B-C3C3-4CA7-ACA5-8594BFAFF4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76CB50-1503-4000-8D3D-47FE31E6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A4AFA-E518-472B-A834-5D4295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5CF5B0-E3D8-4A73-B6A0-F474B115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83853-2D00-4E16-8AE5-C1B6B8DC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42C0CF-13C4-4154-B2AB-C267BFC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1491466-AF14-4928-BFC8-9433024D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9" name="Marcador de posición de imagen 8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Marcador de posición de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927747-EABD-47FB-9034-F3F72DA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F519BB-CDF0-4088-9F0E-44F34CF4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>
          <a:xfrm>
            <a:off x="2349996" y="692696"/>
            <a:ext cx="7264623" cy="1150203"/>
          </a:xfrm>
        </p:spPr>
        <p:txBody>
          <a:bodyPr rtlCol="0"/>
          <a:lstStyle/>
          <a:p>
            <a:pPr algn="ctr" rtl="0"/>
            <a:r>
              <a:rPr lang="es-ES" dirty="0"/>
              <a:t>Esquema de Contenido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7801FC-8AC7-4085-B3C5-B31F32F9DB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183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3</a:t>
            </a:fld>
            <a:endParaRPr lang="es-ES" noProof="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2997E0-2C77-4E05-9F75-87F72499A351}"/>
              </a:ext>
            </a:extLst>
          </p:cNvPr>
          <p:cNvSpPr txBox="1"/>
          <p:nvPr/>
        </p:nvSpPr>
        <p:spPr>
          <a:xfrm>
            <a:off x="5391274" y="35332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LOCAL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F22195C-ECB5-45AC-9EC2-7E524C424D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214810" y="219998"/>
            <a:ext cx="41764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55338F-22AA-4923-9AAD-1094982EF4F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427922" y="219998"/>
            <a:ext cx="4372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E93214B-44EA-4A6A-B083-B9F7FC2A00FD}"/>
              </a:ext>
            </a:extLst>
          </p:cNvPr>
          <p:cNvSpPr txBox="1"/>
          <p:nvPr/>
        </p:nvSpPr>
        <p:spPr>
          <a:xfrm>
            <a:off x="4428643" y="2205224"/>
            <a:ext cx="114480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20C0448-D53E-4E01-90D1-48B05281B96A}"/>
              </a:ext>
            </a:extLst>
          </p:cNvPr>
          <p:cNvSpPr txBox="1"/>
          <p:nvPr/>
        </p:nvSpPr>
        <p:spPr>
          <a:xfrm>
            <a:off x="2259858" y="2205224"/>
            <a:ext cx="98065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(USER)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9F1F58E-92D5-4AB2-B7CA-E970FF319CC7}"/>
              </a:ext>
            </a:extLst>
          </p:cNvPr>
          <p:cNvSpPr txBox="1"/>
          <p:nvPr/>
        </p:nvSpPr>
        <p:spPr>
          <a:xfrm>
            <a:off x="6843603" y="2205224"/>
            <a:ext cx="93987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F84DAE6-D0E0-4DF1-B529-7D750EA4F6C6}"/>
              </a:ext>
            </a:extLst>
          </p:cNvPr>
          <p:cNvSpPr txBox="1"/>
          <p:nvPr/>
        </p:nvSpPr>
        <p:spPr>
          <a:xfrm>
            <a:off x="8953093" y="2205224"/>
            <a:ext cx="125419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4E6399B-882A-4CD2-80C5-845387F2A563}"/>
              </a:ext>
            </a:extLst>
          </p:cNvPr>
          <p:cNvCxnSpPr/>
          <p:nvPr/>
        </p:nvCxnSpPr>
        <p:spPr>
          <a:xfrm>
            <a:off x="3862164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F56AB82-C98D-4EBC-957B-38498090DACB}"/>
              </a:ext>
            </a:extLst>
          </p:cNvPr>
          <p:cNvCxnSpPr/>
          <p:nvPr/>
        </p:nvCxnSpPr>
        <p:spPr>
          <a:xfrm>
            <a:off x="6238428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8B0A12E-6461-41F6-AA0D-E44E39494B04}"/>
              </a:ext>
            </a:extLst>
          </p:cNvPr>
          <p:cNvCxnSpPr/>
          <p:nvPr/>
        </p:nvCxnSpPr>
        <p:spPr>
          <a:xfrm>
            <a:off x="8398668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97CFA67-BA9B-4845-A44A-590F0A171D68}"/>
              </a:ext>
            </a:extLst>
          </p:cNvPr>
          <p:cNvCxnSpPr/>
          <p:nvPr/>
        </p:nvCxnSpPr>
        <p:spPr>
          <a:xfrm>
            <a:off x="10774932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ile:Robustness Diagram Actor.svg - Wikipedia">
            <a:extLst>
              <a:ext uri="{FF2B5EF4-FFF2-40B4-BE49-F238E27FC236}">
                <a16:creationId xmlns:a16="http://schemas.microsoft.com/office/drawing/2014/main" id="{D4E9EA36-DB5E-44C4-ADF5-919CF6C54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6182" r="28390" b="7271"/>
          <a:stretch/>
        </p:blipFill>
        <p:spPr bwMode="auto">
          <a:xfrm>
            <a:off x="2259858" y="3462991"/>
            <a:ext cx="980633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D4E3E3B6-4729-4DAB-BC19-4580E2406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4477357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1C48B4FD-9407-4A52-9266-C3391507A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6718455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AD95C780-2EDB-4BB1-8711-C598FB2D8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9013861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C8ADE01-51B6-493A-A9CC-3740E61308B4}"/>
              </a:ext>
            </a:extLst>
          </p:cNvPr>
          <p:cNvCxnSpPr>
            <a:stCxn id="1026" idx="3"/>
            <a:endCxn id="47" idx="1"/>
          </p:cNvCxnSpPr>
          <p:nvPr/>
        </p:nvCxnSpPr>
        <p:spPr>
          <a:xfrm>
            <a:off x="3240491" y="4149440"/>
            <a:ext cx="1236866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C311777-2617-4E94-972F-2358DAA605AF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5677544" y="4149440"/>
            <a:ext cx="104091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D9BF824-C4FB-45AD-AC99-6673DC1C20A5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7918642" y="4149440"/>
            <a:ext cx="109521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D70AB8BE-08D8-45F9-A58B-1F196E9918C4}"/>
              </a:ext>
            </a:extLst>
          </p:cNvPr>
          <p:cNvSpPr txBox="1"/>
          <p:nvPr/>
        </p:nvSpPr>
        <p:spPr>
          <a:xfrm>
            <a:off x="3597931" y="37890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A8BED9D-4000-4212-8455-D8CE202F9852}"/>
              </a:ext>
            </a:extLst>
          </p:cNvPr>
          <p:cNvSpPr txBox="1"/>
          <p:nvPr/>
        </p:nvSpPr>
        <p:spPr>
          <a:xfrm>
            <a:off x="5911732" y="380214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es-es"/>
            </a:defPPr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PE" dirty="0"/>
              <a:t>2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AD8FBA2-D082-4E39-9D23-FEAA71EFB4E9}"/>
              </a:ext>
            </a:extLst>
          </p:cNvPr>
          <p:cNvSpPr txBox="1"/>
          <p:nvPr/>
        </p:nvSpPr>
        <p:spPr>
          <a:xfrm>
            <a:off x="8105467" y="38131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es-es"/>
            </a:defPPr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PE" dirty="0"/>
              <a:t>3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7E5E434-0BD8-4B12-94CA-A5DA4DD7F981}"/>
              </a:ext>
            </a:extLst>
          </p:cNvPr>
          <p:cNvSpPr txBox="1"/>
          <p:nvPr/>
        </p:nvSpPr>
        <p:spPr>
          <a:xfrm>
            <a:off x="1355204" y="5839754"/>
            <a:ext cx="4352153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Crear, modificar o eliminar archivos</a:t>
            </a:r>
          </a:p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Preparar archivos para confirmación</a:t>
            </a:r>
          </a:p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Confirmar archivos</a:t>
            </a: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5EE7A636-5BEA-46C1-95DE-D608AF5EC326}"/>
              </a:ext>
            </a:extLst>
          </p:cNvPr>
          <p:cNvSpPr txBox="1"/>
          <p:nvPr/>
        </p:nvSpPr>
        <p:spPr>
          <a:xfrm>
            <a:off x="4298701" y="5005636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MODIFICADO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(Modified)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D12DF37-D69E-4A78-B8CF-B9B02E3F2E80}"/>
              </a:ext>
            </a:extLst>
          </p:cNvPr>
          <p:cNvSpPr txBox="1"/>
          <p:nvPr/>
        </p:nvSpPr>
        <p:spPr>
          <a:xfrm>
            <a:off x="6542647" y="5005636"/>
            <a:ext cx="168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PREPARACIÓN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(Staged)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ABE6A28-0FF5-4B65-8574-320049786869}"/>
              </a:ext>
            </a:extLst>
          </p:cNvPr>
          <p:cNvSpPr txBox="1"/>
          <p:nvPr/>
        </p:nvSpPr>
        <p:spPr>
          <a:xfrm>
            <a:off x="8842596" y="4991749"/>
            <a:ext cx="140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CONFIRMADO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PE" sz="16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Commited</a:t>
            </a:r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BA07E8C-9199-4F81-8C57-C908F374D1D0}"/>
              </a:ext>
            </a:extLst>
          </p:cNvPr>
          <p:cNvSpPr/>
          <p:nvPr/>
        </p:nvSpPr>
        <p:spPr>
          <a:xfrm>
            <a:off x="4019563" y="548680"/>
            <a:ext cx="2160260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Directorio de trabajo</a:t>
            </a:r>
            <a:r>
              <a:rPr lang="es-ES" sz="1050" dirty="0"/>
              <a:t>, donde se encuentran almacenados los archivos generados por tu lenguaje de programación, en el que estas trabajando.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0AB75C2D-B755-41B6-AAFA-603BE706A03E}"/>
              </a:ext>
            </a:extLst>
          </p:cNvPr>
          <p:cNvSpPr/>
          <p:nvPr/>
        </p:nvSpPr>
        <p:spPr>
          <a:xfrm>
            <a:off x="6407274" y="548680"/>
            <a:ext cx="1955502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es el lugar de término medio entre lo que ha actualizado con sus archivos del directorio de trabajo y lo que ha confirmado (ha realizado COMMIT) por última vez.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10F4B60B-34F9-4122-A680-684FF6CC9525}"/>
              </a:ext>
            </a:extLst>
          </p:cNvPr>
          <p:cNvSpPr/>
          <p:nvPr/>
        </p:nvSpPr>
        <p:spPr>
          <a:xfrm>
            <a:off x="8636203" y="548680"/>
            <a:ext cx="1955501" cy="122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Repositorio Local</a:t>
            </a:r>
            <a:r>
              <a:rPr lang="es-ES" sz="1050" dirty="0"/>
              <a:t>, lugar donde se almacenan las diferencias versiones de tus archivos generados y modificados localmente (PC o RED LAN), que ya han sido confirmados.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15922E9-4793-42B3-AB05-AAEC199BF4E6}"/>
              </a:ext>
            </a:extLst>
          </p:cNvPr>
          <p:cNvSpPr/>
          <p:nvPr/>
        </p:nvSpPr>
        <p:spPr>
          <a:xfrm>
            <a:off x="6285601" y="5565491"/>
            <a:ext cx="2027182" cy="122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Brinda espacio para preparar los cambios que se reflejarán en la próxima confirmación, con las modificaciones que se requieran antes de realizar la confirmación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892F08-362B-C4EA-C506-45021F760D2B}"/>
              </a:ext>
            </a:extLst>
          </p:cNvPr>
          <p:cNvSpPr txBox="1"/>
          <p:nvPr/>
        </p:nvSpPr>
        <p:spPr>
          <a:xfrm rot="16200000">
            <a:off x="-1149062" y="3430159"/>
            <a:ext cx="406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AMBIENTES Y ESTADOS EN GIT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C366F2-10C0-E639-996E-03FB6C9F4A55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4</a:t>
            </a:fld>
            <a:endParaRPr lang="es-ES" noProof="0" dirty="0"/>
          </a:p>
        </p:txBody>
      </p:sp>
      <p:pic>
        <p:nvPicPr>
          <p:cNvPr id="1028" name="Picture 4" descr="Conoce Git de una vez por todas | Nicolás Leal Blog">
            <a:extLst>
              <a:ext uri="{FF2B5EF4-FFF2-40B4-BE49-F238E27FC236}">
                <a16:creationId xmlns:a16="http://schemas.microsoft.com/office/drawing/2014/main" id="{E2983DA0-6174-4F85-9AD8-4B08D4A5E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" t="11314" r="3611" b="10266"/>
          <a:stretch/>
        </p:blipFill>
        <p:spPr bwMode="auto">
          <a:xfrm>
            <a:off x="1861769" y="2623343"/>
            <a:ext cx="8193083" cy="41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89626DC6-C19B-4BE2-AFE8-C64FA79595EB}"/>
              </a:ext>
            </a:extLst>
          </p:cNvPr>
          <p:cNvSpPr/>
          <p:nvPr/>
        </p:nvSpPr>
        <p:spPr>
          <a:xfrm>
            <a:off x="8146277" y="869039"/>
            <a:ext cx="1998965" cy="10618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Repositorio Remoto</a:t>
            </a:r>
            <a:r>
              <a:rPr lang="es-ES" sz="1050" dirty="0"/>
              <a:t>, lugar en la NUBE, donde se almacenan las diferencias versiones de tus archivos confirmados del REPOSITORIO LOCAL.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70D99C3-4DE1-4307-8CAB-0AE01E15533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11595" y="852790"/>
            <a:ext cx="1" cy="184256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CA9683B-6697-4CB5-B9A3-EBADAB54EC6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9141750" y="1930868"/>
            <a:ext cx="4010" cy="75394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677A50-FBCC-4240-82B1-1F3CB4E6BFA2}"/>
              </a:ext>
            </a:extLst>
          </p:cNvPr>
          <p:cNvCxnSpPr>
            <a:cxnSpLocks/>
          </p:cNvCxnSpPr>
          <p:nvPr/>
        </p:nvCxnSpPr>
        <p:spPr>
          <a:xfrm>
            <a:off x="8110636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DD6B780-77C0-4BCC-AE9E-C94D45A6D19A}"/>
              </a:ext>
            </a:extLst>
          </p:cNvPr>
          <p:cNvSpPr txBox="1"/>
          <p:nvPr/>
        </p:nvSpPr>
        <p:spPr>
          <a:xfrm>
            <a:off x="1561223" y="336473"/>
            <a:ext cx="2304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modificado y/o confirmado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BC5BA16-3DC5-46AE-B787-0D2ACF40C549}"/>
              </a:ext>
            </a:extLst>
          </p:cNvPr>
          <p:cNvSpPr txBox="1"/>
          <p:nvPr/>
        </p:nvSpPr>
        <p:spPr>
          <a:xfrm>
            <a:off x="3753923" y="331658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</a:t>
            </a:r>
          </a:p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Preparación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1B069E1-8F52-4705-8195-DD55174CFF23}"/>
              </a:ext>
            </a:extLst>
          </p:cNvPr>
          <p:cNvSpPr txBox="1"/>
          <p:nvPr/>
        </p:nvSpPr>
        <p:spPr>
          <a:xfrm>
            <a:off x="5859331" y="329570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</a:t>
            </a:r>
          </a:p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EB5726-73FE-4508-8261-6C4A8A3E6B26}"/>
              </a:ext>
            </a:extLst>
          </p:cNvPr>
          <p:cNvSpPr txBox="1"/>
          <p:nvPr/>
        </p:nvSpPr>
        <p:spPr>
          <a:xfrm>
            <a:off x="7964739" y="336473"/>
            <a:ext cx="23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la Nube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2997E0-2C77-4E05-9F75-87F72499A351}"/>
              </a:ext>
            </a:extLst>
          </p:cNvPr>
          <p:cNvSpPr txBox="1"/>
          <p:nvPr/>
        </p:nvSpPr>
        <p:spPr>
          <a:xfrm>
            <a:off x="3873519" y="14634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LOCAL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891046A-E541-4ABE-BAE6-94A1CE4874D9}"/>
              </a:ext>
            </a:extLst>
          </p:cNvPr>
          <p:cNvSpPr txBox="1"/>
          <p:nvPr/>
        </p:nvSpPr>
        <p:spPr>
          <a:xfrm>
            <a:off x="8740365" y="0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REMOTO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D3A27C-FB90-4DBF-9103-57381F1116F8}"/>
              </a:ext>
            </a:extLst>
          </p:cNvPr>
          <p:cNvCxnSpPr>
            <a:stCxn id="23" idx="1"/>
          </p:cNvCxnSpPr>
          <p:nvPr/>
        </p:nvCxnSpPr>
        <p:spPr>
          <a:xfrm flipH="1">
            <a:off x="8163858" y="184666"/>
            <a:ext cx="5765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F22195C-ECB5-45AC-9EC2-7E524C424D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341884" y="199300"/>
            <a:ext cx="25316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4BFFCC4-9202-43DB-9B56-88853CCD9C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006242" y="184666"/>
            <a:ext cx="84881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55338F-22AA-4923-9AAD-1094982EF4F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10167" y="184666"/>
            <a:ext cx="2079179" cy="14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040886" y="3430159"/>
            <a:ext cx="3848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COMANDOS BÁSICOS EN GIT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6EA1C30-BA28-C9DC-2FCC-CCC8872466B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91842" y="854878"/>
            <a:ext cx="14345" cy="184047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477E45A-7908-58C5-2EF9-0FFCDF92DAB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702899" y="1075137"/>
            <a:ext cx="10588" cy="15482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5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307621" y="3430159"/>
            <a:ext cx="438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CONFIGURACIÓN GLOBAL DE GIT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1119CC-F850-DEE7-7895-654B6A8380AA}"/>
              </a:ext>
            </a:extLst>
          </p:cNvPr>
          <p:cNvSpPr txBox="1"/>
          <p:nvPr/>
        </p:nvSpPr>
        <p:spPr>
          <a:xfrm>
            <a:off x="1341884" y="188640"/>
            <a:ext cx="89289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USUARIO DE GIT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config --global user.name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"John Doe”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CORREO DE GIT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config --global user.email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johndoe@example.com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EDITOR DE TEXTO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--global core.editor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emacs  </a:t>
            </a:r>
            <a:r>
              <a:rPr lang="es-PE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(Editor Emacs)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--global core.editor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"code --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wait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“ </a:t>
            </a:r>
            <a:r>
              <a:rPr lang="es-PE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(Editor Visual Studio Code)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--global </a:t>
            </a:r>
            <a:r>
              <a:rPr lang="es-PE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core.editor</a:t>
            </a: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“’C:/[Ruta PC]/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notepad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++.exe' 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multiInst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notabbar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nosession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noPlugin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“ </a:t>
            </a:r>
            <a:r>
              <a:rPr lang="es-PE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(Editor Notepad++)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es-P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VERIFICANDO LA CONFIGURACIÓN DEL GIT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config –list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VERIFICANDO LA CONFIGURACIÓN A NIVEL DE PROPIEDADES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config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user.name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user.email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3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6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857176" y="3866829"/>
            <a:ext cx="5520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EMPEZAR A TRABAJAR CON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3E84DA-F7A2-07F9-07FE-7FF35CA09D3B}"/>
              </a:ext>
            </a:extLst>
          </p:cNvPr>
          <p:cNvSpPr txBox="1"/>
          <p:nvPr/>
        </p:nvSpPr>
        <p:spPr>
          <a:xfrm>
            <a:off x="5437132" y="170503"/>
            <a:ext cx="17961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Repositorio GIT</a:t>
            </a:r>
            <a:endParaRPr lang="es-PE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F8DB0EE-752D-8B8D-F71F-966495484BB7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3863792" y="539835"/>
            <a:ext cx="2471439" cy="944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CBB7F1F-5B6C-D039-8B48-D1AB5DF59C43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6335231" y="539835"/>
            <a:ext cx="2639501" cy="944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847568" y="1484784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INICIAR REPOSITORIO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la estructura de carpetas que va a contener al repositorio de GIT y utilizar el comando siguiente: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init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FACBA0F-EB6D-DA42-A5B0-D4030115F8C6}"/>
              </a:ext>
            </a:extLst>
          </p:cNvPr>
          <p:cNvSpPr txBox="1"/>
          <p:nvPr/>
        </p:nvSpPr>
        <p:spPr>
          <a:xfrm>
            <a:off x="6958508" y="1484784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CLONAR REPOSITORIO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la estructura de carpetas que va a contener al repositorio de GIT clonado y utilizar el comando siguiente:</a:t>
            </a:r>
          </a:p>
          <a:p>
            <a:pPr algn="just"/>
            <a:endParaRPr lang="es-P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clone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&lt;URL del repositorio GIT&gt;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F375AC0-B747-A700-6888-1B34DA2A16C6}"/>
              </a:ext>
            </a:extLst>
          </p:cNvPr>
          <p:cNvCxnSpPr/>
          <p:nvPr/>
        </p:nvCxnSpPr>
        <p:spPr>
          <a:xfrm>
            <a:off x="6454452" y="1484784"/>
            <a:ext cx="0" cy="537321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D33D0130-E4CF-DF3E-7C48-4FF60E7A4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41" y="3429000"/>
            <a:ext cx="4831987" cy="263321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93258C9-9861-ABD2-307B-4C4800C2C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64" y="3539698"/>
            <a:ext cx="5267167" cy="264082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47086E72-2F76-46CE-5C0A-0F3E41A2B644}"/>
              </a:ext>
            </a:extLst>
          </p:cNvPr>
          <p:cNvSpPr txBox="1"/>
          <p:nvPr/>
        </p:nvSpPr>
        <p:spPr>
          <a:xfrm>
            <a:off x="7193585" y="6265083"/>
            <a:ext cx="3797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clone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&lt;URL del repositorio GIT&gt; &lt;Nombre Carpeta&gt;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64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7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747233" y="3716114"/>
            <a:ext cx="5300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CONOCER EL ESTATUS DEL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1572068" y="2071253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3010691" y="2071253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22" y="105321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81" y="105321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upo 1036">
            <a:extLst>
              <a:ext uri="{FF2B5EF4-FFF2-40B4-BE49-F238E27FC236}">
                <a16:creationId xmlns:a16="http://schemas.microsoft.com/office/drawing/2014/main" id="{705B8281-CD15-F910-5292-5E655CF38003}"/>
              </a:ext>
            </a:extLst>
          </p:cNvPr>
          <p:cNvGrpSpPr/>
          <p:nvPr/>
        </p:nvGrpSpPr>
        <p:grpSpPr>
          <a:xfrm>
            <a:off x="1456319" y="3429000"/>
            <a:ext cx="1554372" cy="1338535"/>
            <a:chOff x="10270876" y="128673"/>
            <a:chExt cx="1554372" cy="1338535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FAC60D7A-4591-4343-083F-5A1159DA431D}"/>
                </a:ext>
              </a:extLst>
            </p:cNvPr>
            <p:cNvSpPr/>
            <p:nvPr/>
          </p:nvSpPr>
          <p:spPr>
            <a:xfrm>
              <a:off x="10270876" y="128673"/>
              <a:ext cx="1554370" cy="13385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43" name="Picture 4" descr="Files - Free interface icons">
              <a:extLst>
                <a:ext uri="{FF2B5EF4-FFF2-40B4-BE49-F238E27FC236}">
                  <a16:creationId xmlns:a16="http://schemas.microsoft.com/office/drawing/2014/main" id="{58974604-17A5-677B-AD03-4D4500505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3068" y="303614"/>
              <a:ext cx="320046" cy="32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Files - Free interface icons">
              <a:extLst>
                <a:ext uri="{FF2B5EF4-FFF2-40B4-BE49-F238E27FC236}">
                  <a16:creationId xmlns:a16="http://schemas.microsoft.com/office/drawing/2014/main" id="{62777240-5CD1-9236-2B76-D205682AE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3068" y="664161"/>
              <a:ext cx="320046" cy="32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Files - Free interface icons">
              <a:extLst>
                <a:ext uri="{FF2B5EF4-FFF2-40B4-BE49-F238E27FC236}">
                  <a16:creationId xmlns:a16="http://schemas.microsoft.com/office/drawing/2014/main" id="{3D48A50C-3111-0E9E-0453-FEDFB8A66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015" y="1024708"/>
              <a:ext cx="320046" cy="32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DC2826BB-A829-BA9C-FDCF-98272EDB11B1}"/>
                </a:ext>
              </a:extLst>
            </p:cNvPr>
            <p:cNvSpPr txBox="1"/>
            <p:nvPr/>
          </p:nvSpPr>
          <p:spPr>
            <a:xfrm>
              <a:off x="10630916" y="304631"/>
              <a:ext cx="11742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Modified</a:t>
              </a:r>
              <a:endParaRPr lang="es-PE" sz="1600" b="1" dirty="0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647E1266-4558-93E3-D16E-6BDC990687C4}"/>
                </a:ext>
              </a:extLst>
            </p:cNvPr>
            <p:cNvSpPr txBox="1"/>
            <p:nvPr/>
          </p:nvSpPr>
          <p:spPr>
            <a:xfrm>
              <a:off x="10630916" y="671295"/>
              <a:ext cx="11742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Staged</a:t>
              </a:r>
              <a:endParaRPr lang="es-PE" sz="1600" b="1" dirty="0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5AF6A033-5E23-C753-4E85-C7E19BDC9211}"/>
                </a:ext>
              </a:extLst>
            </p:cNvPr>
            <p:cNvSpPr txBox="1"/>
            <p:nvPr/>
          </p:nvSpPr>
          <p:spPr>
            <a:xfrm>
              <a:off x="10651045" y="1022925"/>
              <a:ext cx="11742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Committed</a:t>
              </a:r>
              <a:endParaRPr lang="es-PE" sz="1600" b="1" dirty="0"/>
            </a:p>
          </p:txBody>
        </p:sp>
      </p:grpSp>
      <p:pic>
        <p:nvPicPr>
          <p:cNvPr id="7" name="Picture 4" descr="Files - Free interface icons">
            <a:extLst>
              <a:ext uri="{FF2B5EF4-FFF2-40B4-BE49-F238E27FC236}">
                <a16:creationId xmlns:a16="http://schemas.microsoft.com/office/drawing/2014/main" id="{44F61327-F9E1-32A5-725C-94876522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03" y="105321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DE32C8-54B2-EE77-C358-0BB7403FE7F0}"/>
              </a:ext>
            </a:extLst>
          </p:cNvPr>
          <p:cNvSpPr txBox="1"/>
          <p:nvPr/>
        </p:nvSpPr>
        <p:spPr>
          <a:xfrm>
            <a:off x="6834612" y="112674"/>
            <a:ext cx="42283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VERIFICAR </a:t>
            </a:r>
            <a:r>
              <a:rPr lang="es-PE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 ESTADO </a:t>
            </a:r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REPOSITORIO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status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opcionales&gt;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A32BDF-7936-1FA0-3A21-D89479BDE7B1}"/>
              </a:ext>
            </a:extLst>
          </p:cNvPr>
          <p:cNvSpPr txBox="1"/>
          <p:nvPr/>
        </p:nvSpPr>
        <p:spPr>
          <a:xfrm>
            <a:off x="2628537" y="112674"/>
            <a:ext cx="17961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Repositorio GIT</a:t>
            </a:r>
            <a:endParaRPr lang="es-PE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D69F334-99FA-BDEE-B356-D7A2664F26FE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 flipH="1">
            <a:off x="3526635" y="482006"/>
            <a:ext cx="1" cy="5712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CF24EA5-8DBF-3B74-812F-E77F6BD0D0B6}"/>
              </a:ext>
            </a:extLst>
          </p:cNvPr>
          <p:cNvCxnSpPr>
            <a:cxnSpLocks/>
          </p:cNvCxnSpPr>
          <p:nvPr/>
        </p:nvCxnSpPr>
        <p:spPr>
          <a:xfrm>
            <a:off x="2199475" y="767609"/>
            <a:ext cx="27362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D1491E5-51F1-6272-D799-635FCE4C41D9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2199476" y="767609"/>
            <a:ext cx="0" cy="28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BBCB0C3-5B04-894F-A8E3-82545DE4310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32157" y="767609"/>
            <a:ext cx="0" cy="28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DA095EC-90DF-E18C-8393-0183A4E5B699}"/>
              </a:ext>
            </a:extLst>
          </p:cNvPr>
          <p:cNvSpPr txBox="1"/>
          <p:nvPr/>
        </p:nvSpPr>
        <p:spPr>
          <a:xfrm>
            <a:off x="4243492" y="2074732"/>
            <a:ext cx="138441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A86C9E2-5FA1-C01E-405E-08E51EFC13A2}"/>
              </a:ext>
            </a:extLst>
          </p:cNvPr>
          <p:cNvCxnSpPr>
            <a:stCxn id="1028" idx="2"/>
            <a:endCxn id="6" idx="0"/>
          </p:cNvCxnSpPr>
          <p:nvPr/>
        </p:nvCxnSpPr>
        <p:spPr>
          <a:xfrm>
            <a:off x="2199476" y="1483519"/>
            <a:ext cx="2252" cy="58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F600AEF-B95A-4D87-3266-5FA2329745BE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3526634" y="1483519"/>
            <a:ext cx="1" cy="58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F54F865-7662-C99A-0002-B108613B3917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4932157" y="1483519"/>
            <a:ext cx="3544" cy="59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Conector: angular 1028">
            <a:extLst>
              <a:ext uri="{FF2B5EF4-FFF2-40B4-BE49-F238E27FC236}">
                <a16:creationId xmlns:a16="http://schemas.microsoft.com/office/drawing/2014/main" id="{45BFBC76-9815-F603-B72A-A735C62463F0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>
            <a:off x="2201728" y="1268366"/>
            <a:ext cx="2945582" cy="1449218"/>
          </a:xfrm>
          <a:prstGeom prst="bentConnector4">
            <a:avLst>
              <a:gd name="adj1" fmla="val -30397"/>
              <a:gd name="adj2" fmla="val 1295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0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FAC60D7A-4591-4343-083F-5A1159DA431D}"/>
              </a:ext>
            </a:extLst>
          </p:cNvPr>
          <p:cNvSpPr/>
          <p:nvPr/>
        </p:nvSpPr>
        <p:spPr>
          <a:xfrm>
            <a:off x="10247473" y="2073402"/>
            <a:ext cx="1554370" cy="13385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8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598608" y="3611710"/>
            <a:ext cx="500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GUARDAR CAMBIOS EN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391848" y="3422007"/>
            <a:ext cx="10608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un archivo específico modificado)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style.css funciones.js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varios archivos modificados)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/\*.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la carpeta DOCUMENTATION)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5680777" y="1079391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8887973" y="1079390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5B0363C-1F84-8C41-1326-7BFE1CBAE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10437" y="1725722"/>
            <a:ext cx="0" cy="16605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93406A-556D-988D-6717-69AEB73D25D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403916" y="1725721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54F0BE9-51D8-F62C-A336-625DCAED04BF}"/>
              </a:ext>
            </a:extLst>
          </p:cNvPr>
          <p:cNvCxnSpPr/>
          <p:nvPr/>
        </p:nvCxnSpPr>
        <p:spPr>
          <a:xfrm>
            <a:off x="6310436" y="2231519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29" y="1800094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733" y="207340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3228C2FA-1225-32D2-5003-1CD51DD062AA}"/>
              </a:ext>
            </a:extLst>
          </p:cNvPr>
          <p:cNvSpPr txBox="1"/>
          <p:nvPr/>
        </p:nvSpPr>
        <p:spPr>
          <a:xfrm>
            <a:off x="7182188" y="1816020"/>
            <a:ext cx="1174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</a:t>
            </a:r>
          </a:p>
          <a:p>
            <a:pPr algn="ctr"/>
            <a:r>
              <a:rPr lang="es-PE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add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" descr="Files - Free interface icons">
            <a:extLst>
              <a:ext uri="{FF2B5EF4-FFF2-40B4-BE49-F238E27FC236}">
                <a16:creationId xmlns:a16="http://schemas.microsoft.com/office/drawing/2014/main" id="{58974604-17A5-677B-AD03-4D45005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65" y="2248343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Files - Free interface icons">
            <a:extLst>
              <a:ext uri="{FF2B5EF4-FFF2-40B4-BE49-F238E27FC236}">
                <a16:creationId xmlns:a16="http://schemas.microsoft.com/office/drawing/2014/main" id="{62777240-5CD1-9236-2B76-D205682A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65" y="2608890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Files - Free interface icons">
            <a:extLst>
              <a:ext uri="{FF2B5EF4-FFF2-40B4-BE49-F238E27FC236}">
                <a16:creationId xmlns:a16="http://schemas.microsoft.com/office/drawing/2014/main" id="{3D48A50C-3111-0E9E-0453-FEDFB8A6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612" y="2969437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C2826BB-A829-BA9C-FDCF-98272EDB11B1}"/>
              </a:ext>
            </a:extLst>
          </p:cNvPr>
          <p:cNvSpPr txBox="1"/>
          <p:nvPr/>
        </p:nvSpPr>
        <p:spPr>
          <a:xfrm>
            <a:off x="10607513" y="2249360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endParaRPr lang="es-PE" sz="16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47E1266-4558-93E3-D16E-6BDC990687C4}"/>
              </a:ext>
            </a:extLst>
          </p:cNvPr>
          <p:cNvSpPr txBox="1"/>
          <p:nvPr/>
        </p:nvSpPr>
        <p:spPr>
          <a:xfrm>
            <a:off x="10607513" y="261602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endParaRPr lang="es-PE" sz="1600" b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AF6A033-5E23-C753-4E85-C7E19BDC9211}"/>
              </a:ext>
            </a:extLst>
          </p:cNvPr>
          <p:cNvSpPr txBox="1"/>
          <p:nvPr/>
        </p:nvSpPr>
        <p:spPr>
          <a:xfrm>
            <a:off x="10627642" y="296765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endParaRPr lang="es-PE" sz="1600" b="1" dirty="0"/>
          </a:p>
        </p:txBody>
      </p:sp>
      <p:pic>
        <p:nvPicPr>
          <p:cNvPr id="7" name="Picture 4" descr="Files - Free interface icons">
            <a:extLst>
              <a:ext uri="{FF2B5EF4-FFF2-40B4-BE49-F238E27FC236}">
                <a16:creationId xmlns:a16="http://schemas.microsoft.com/office/drawing/2014/main" id="{44F61327-F9E1-32A5-725C-94876522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200" y="2304773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DE32C8-54B2-EE77-C358-0BB7403FE7F0}"/>
              </a:ext>
            </a:extLst>
          </p:cNvPr>
          <p:cNvSpPr txBox="1"/>
          <p:nvPr/>
        </p:nvSpPr>
        <p:spPr>
          <a:xfrm>
            <a:off x="1391848" y="291573"/>
            <a:ext cx="36551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SUBIR CAMBIOS A STAGING AREA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de carga&gt;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FAC60D7A-4591-4343-083F-5A1159DA431D}"/>
              </a:ext>
            </a:extLst>
          </p:cNvPr>
          <p:cNvSpPr/>
          <p:nvPr/>
        </p:nvSpPr>
        <p:spPr>
          <a:xfrm>
            <a:off x="10126860" y="116632"/>
            <a:ext cx="1554370" cy="13385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9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598608" y="3611710"/>
            <a:ext cx="500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GUARDAR CAMBIOS EN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246773" y="2959644"/>
            <a:ext cx="10608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SUBIR CAMBIOS A STAGING AREA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de carga&gt;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un archivo específico modificado)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style.css funciones.js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varios archivos modificados)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/\*.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la carpeta DOCUMENTATION)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1991584" y="332656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5198780" y="332655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4F6798-7E1A-E02B-6C96-36DA71082361}"/>
              </a:ext>
            </a:extLst>
          </p:cNvPr>
          <p:cNvSpPr txBox="1"/>
          <p:nvPr/>
        </p:nvSpPr>
        <p:spPr>
          <a:xfrm>
            <a:off x="8110636" y="332655"/>
            <a:ext cx="138441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5B0363C-1F84-8C41-1326-7BFE1CBAE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1244" y="978987"/>
            <a:ext cx="0" cy="16605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93406A-556D-988D-6717-69AEB73D25D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14723" y="978986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D7C509B-C919-3228-3512-2B24359B28B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802845" y="978986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54F0BE9-51D8-F62C-A336-625DCAED04BF}"/>
              </a:ext>
            </a:extLst>
          </p:cNvPr>
          <p:cNvCxnSpPr/>
          <p:nvPr/>
        </p:nvCxnSpPr>
        <p:spPr>
          <a:xfrm>
            <a:off x="2621243" y="1484784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46" y="1279125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0" y="1685999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C757979-888B-DB21-72FD-AD4B864AC66E}"/>
              </a:ext>
            </a:extLst>
          </p:cNvPr>
          <p:cNvCxnSpPr/>
          <p:nvPr/>
        </p:nvCxnSpPr>
        <p:spPr>
          <a:xfrm>
            <a:off x="5714723" y="1916832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Files - Free interface icons">
            <a:extLst>
              <a:ext uri="{FF2B5EF4-FFF2-40B4-BE49-F238E27FC236}">
                <a16:creationId xmlns:a16="http://schemas.microsoft.com/office/drawing/2014/main" id="{8C9A93E4-42E2-9830-7B5C-934C744EA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65" y="1990581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3228C2FA-1225-32D2-5003-1CD51DD062AA}"/>
              </a:ext>
            </a:extLst>
          </p:cNvPr>
          <p:cNvSpPr txBox="1"/>
          <p:nvPr/>
        </p:nvSpPr>
        <p:spPr>
          <a:xfrm>
            <a:off x="2621616" y="1065036"/>
            <a:ext cx="1174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add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6E9AA0A-5C92-A497-FBBF-2CF8A024EEBD}"/>
              </a:ext>
            </a:extLst>
          </p:cNvPr>
          <p:cNvSpPr txBox="1"/>
          <p:nvPr/>
        </p:nvSpPr>
        <p:spPr>
          <a:xfrm>
            <a:off x="5709736" y="1455167"/>
            <a:ext cx="1824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commit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" descr="Files - Free interface icons">
            <a:extLst>
              <a:ext uri="{FF2B5EF4-FFF2-40B4-BE49-F238E27FC236}">
                <a16:creationId xmlns:a16="http://schemas.microsoft.com/office/drawing/2014/main" id="{58974604-17A5-677B-AD03-4D45005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52" y="291573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Files - Free interface icons">
            <a:extLst>
              <a:ext uri="{FF2B5EF4-FFF2-40B4-BE49-F238E27FC236}">
                <a16:creationId xmlns:a16="http://schemas.microsoft.com/office/drawing/2014/main" id="{62777240-5CD1-9236-2B76-D205682A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52" y="652120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Files - Free interface icons">
            <a:extLst>
              <a:ext uri="{FF2B5EF4-FFF2-40B4-BE49-F238E27FC236}">
                <a16:creationId xmlns:a16="http://schemas.microsoft.com/office/drawing/2014/main" id="{3D48A50C-3111-0E9E-0453-FEDFB8A6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999" y="1012667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C2826BB-A829-BA9C-FDCF-98272EDB11B1}"/>
              </a:ext>
            </a:extLst>
          </p:cNvPr>
          <p:cNvSpPr txBox="1"/>
          <p:nvPr/>
        </p:nvSpPr>
        <p:spPr>
          <a:xfrm>
            <a:off x="10486900" y="292590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endParaRPr lang="es-PE" sz="16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47E1266-4558-93E3-D16E-6BDC990687C4}"/>
              </a:ext>
            </a:extLst>
          </p:cNvPr>
          <p:cNvSpPr txBox="1"/>
          <p:nvPr/>
        </p:nvSpPr>
        <p:spPr>
          <a:xfrm>
            <a:off x="10486900" y="65925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endParaRPr lang="es-PE" sz="1600" b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AF6A033-5E23-C753-4E85-C7E19BDC9211}"/>
              </a:ext>
            </a:extLst>
          </p:cNvPr>
          <p:cNvSpPr txBox="1"/>
          <p:nvPr/>
        </p:nvSpPr>
        <p:spPr>
          <a:xfrm>
            <a:off x="10507029" y="101088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3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1248</TotalTime>
  <Words>923</Words>
  <Application>Microsoft Office PowerPoint</Application>
  <PresentationFormat>Personalizado</PresentationFormat>
  <Paragraphs>218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Euphemia</vt:lpstr>
      <vt:lpstr>Matemáticas 16 X 9</vt:lpstr>
      <vt:lpstr>Sesgos Cognitivos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Agregar un título de diapositiva (4)</vt:lpstr>
      <vt:lpstr>Título y diseño de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Manuel Gutierrez</dc:creator>
  <cp:lastModifiedBy>Manuel Gutierrez</cp:lastModifiedBy>
  <cp:revision>27</cp:revision>
  <dcterms:created xsi:type="dcterms:W3CDTF">2022-12-21T15:46:16Z</dcterms:created>
  <dcterms:modified xsi:type="dcterms:W3CDTF">2023-02-13T19:12:40Z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