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273" r:id="rId3"/>
    <p:sldId id="276" r:id="rId4"/>
    <p:sldId id="284" r:id="rId5"/>
    <p:sldId id="282" r:id="rId6"/>
    <p:sldId id="283" r:id="rId7"/>
    <p:sldId id="281" r:id="rId8"/>
    <p:sldId id="285" r:id="rId9"/>
    <p:sldId id="286" r:id="rId10"/>
    <p:sldId id="287" r:id="rId11"/>
    <p:sldId id="288" r:id="rId12"/>
    <p:sldId id="290" r:id="rId13"/>
    <p:sldId id="289" r:id="rId14"/>
    <p:sldId id="291" r:id="rId15"/>
    <p:sldId id="294" r:id="rId16"/>
    <p:sldId id="293" r:id="rId17"/>
    <p:sldId id="295" r:id="rId18"/>
    <p:sldId id="296" r:id="rId19"/>
    <p:sldId id="297" r:id="rId20"/>
    <p:sldId id="298" r:id="rId21"/>
    <p:sldId id="299" r:id="rId22"/>
    <p:sldId id="300" r:id="rId23"/>
    <p:sldId id="301" r:id="rId24"/>
    <p:sldId id="302" r:id="rId25"/>
    <p:sldId id="303" r:id="rId26"/>
    <p:sldId id="274" r:id="rId27"/>
    <p:sldId id="268" r:id="rId28"/>
    <p:sldId id="258" r:id="rId29"/>
    <p:sldId id="272" r:id="rId30"/>
    <p:sldId id="264" r:id="rId31"/>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howGuides="1">
      <p:cViewPr varScale="1">
        <p:scale>
          <a:sx n="101" d="100"/>
          <a:sy n="101" d="100"/>
        </p:scale>
        <p:origin x="126" y="28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8-4312-B239-36101E057B8B}"/>
            </c:ext>
          </c:extLst>
        </c:ser>
        <c:ser>
          <c:idx val="1"/>
          <c:order val="1"/>
          <c:tx>
            <c:strRef>
              <c:f>Sheet1!$C$1</c:f>
              <c:strCache>
                <c:ptCount val="1"/>
                <c:pt idx="0">
                  <c:v>Serie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8-4312-B239-36101E057B8B}"/>
            </c:ext>
          </c:extLst>
        </c:ser>
        <c:ser>
          <c:idx val="2"/>
          <c:order val="2"/>
          <c:tx>
            <c:strRef>
              <c:f>Sheet1!$D$1</c:f>
              <c:strCache>
                <c:ptCount val="1"/>
                <c:pt idx="0">
                  <c:v>Serie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8-4312-B239-36101E057B8B}"/>
            </c:ext>
          </c:extLst>
        </c:ser>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1135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legend>
    <c:plotVisOnly val="1"/>
    <c:dispBlanksAs val="gap"/>
    <c:showDLblsOverMax val="0"/>
  </c:chart>
  <c:spPr>
    <a:noFill/>
    <a:ln>
      <a:noFill/>
    </a:ln>
    <a:effectLst/>
  </c:spPr>
  <c:txPr>
    <a:bodyPr/>
    <a:lstStyle/>
    <a:p>
      <a:pPr>
        <a:defRPr lang="es-ES" noProof="0"/>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24/01/2023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24/01/2023</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10</a:t>
            </a:fld>
            <a:endParaRPr lang="es-ES" dirty="0"/>
          </a:p>
        </p:txBody>
      </p:sp>
    </p:spTree>
    <p:extLst>
      <p:ext uri="{BB962C8B-B14F-4D97-AF65-F5344CB8AC3E}">
        <p14:creationId xmlns:p14="http://schemas.microsoft.com/office/powerpoint/2010/main" val="388316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11</a:t>
            </a:fld>
            <a:endParaRPr lang="es-ES" dirty="0"/>
          </a:p>
        </p:txBody>
      </p:sp>
    </p:spTree>
    <p:extLst>
      <p:ext uri="{BB962C8B-B14F-4D97-AF65-F5344CB8AC3E}">
        <p14:creationId xmlns:p14="http://schemas.microsoft.com/office/powerpoint/2010/main" val="319459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12</a:t>
            </a:fld>
            <a:endParaRPr lang="es-ES" dirty="0"/>
          </a:p>
        </p:txBody>
      </p:sp>
    </p:spTree>
    <p:extLst>
      <p:ext uri="{BB962C8B-B14F-4D97-AF65-F5344CB8AC3E}">
        <p14:creationId xmlns:p14="http://schemas.microsoft.com/office/powerpoint/2010/main" val="3733104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13</a:t>
            </a:fld>
            <a:endParaRPr lang="es-ES" dirty="0"/>
          </a:p>
        </p:txBody>
      </p:sp>
    </p:spTree>
    <p:extLst>
      <p:ext uri="{BB962C8B-B14F-4D97-AF65-F5344CB8AC3E}">
        <p14:creationId xmlns:p14="http://schemas.microsoft.com/office/powerpoint/2010/main" val="392271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14</a:t>
            </a:fld>
            <a:endParaRPr lang="es-ES" dirty="0"/>
          </a:p>
        </p:txBody>
      </p:sp>
    </p:spTree>
    <p:extLst>
      <p:ext uri="{BB962C8B-B14F-4D97-AF65-F5344CB8AC3E}">
        <p14:creationId xmlns:p14="http://schemas.microsoft.com/office/powerpoint/2010/main" val="517584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15</a:t>
            </a:fld>
            <a:endParaRPr lang="es-ES" dirty="0"/>
          </a:p>
        </p:txBody>
      </p:sp>
    </p:spTree>
    <p:extLst>
      <p:ext uri="{BB962C8B-B14F-4D97-AF65-F5344CB8AC3E}">
        <p14:creationId xmlns:p14="http://schemas.microsoft.com/office/powerpoint/2010/main" val="122065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16</a:t>
            </a:fld>
            <a:endParaRPr lang="es-ES" dirty="0"/>
          </a:p>
        </p:txBody>
      </p:sp>
    </p:spTree>
    <p:extLst>
      <p:ext uri="{BB962C8B-B14F-4D97-AF65-F5344CB8AC3E}">
        <p14:creationId xmlns:p14="http://schemas.microsoft.com/office/powerpoint/2010/main" val="2904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17</a:t>
            </a:fld>
            <a:endParaRPr lang="es-ES" dirty="0"/>
          </a:p>
        </p:txBody>
      </p:sp>
    </p:spTree>
    <p:extLst>
      <p:ext uri="{BB962C8B-B14F-4D97-AF65-F5344CB8AC3E}">
        <p14:creationId xmlns:p14="http://schemas.microsoft.com/office/powerpoint/2010/main" val="101136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18</a:t>
            </a:fld>
            <a:endParaRPr lang="es-ES" dirty="0"/>
          </a:p>
        </p:txBody>
      </p:sp>
    </p:spTree>
    <p:extLst>
      <p:ext uri="{BB962C8B-B14F-4D97-AF65-F5344CB8AC3E}">
        <p14:creationId xmlns:p14="http://schemas.microsoft.com/office/powerpoint/2010/main" val="1892518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19</a:t>
            </a:fld>
            <a:endParaRPr lang="es-ES" dirty="0"/>
          </a:p>
        </p:txBody>
      </p:sp>
    </p:spTree>
    <p:extLst>
      <p:ext uri="{BB962C8B-B14F-4D97-AF65-F5344CB8AC3E}">
        <p14:creationId xmlns:p14="http://schemas.microsoft.com/office/powerpoint/2010/main" val="255268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a:t>
            </a:fld>
            <a:endParaRPr lang="es-ES" dirty="0"/>
          </a:p>
        </p:txBody>
      </p:sp>
    </p:spTree>
    <p:extLst>
      <p:ext uri="{BB962C8B-B14F-4D97-AF65-F5344CB8AC3E}">
        <p14:creationId xmlns:p14="http://schemas.microsoft.com/office/powerpoint/2010/main" val="242549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20</a:t>
            </a:fld>
            <a:endParaRPr lang="es-ES" dirty="0"/>
          </a:p>
        </p:txBody>
      </p:sp>
    </p:spTree>
    <p:extLst>
      <p:ext uri="{BB962C8B-B14F-4D97-AF65-F5344CB8AC3E}">
        <p14:creationId xmlns:p14="http://schemas.microsoft.com/office/powerpoint/2010/main" val="2961437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21</a:t>
            </a:fld>
            <a:endParaRPr lang="es-ES" dirty="0"/>
          </a:p>
        </p:txBody>
      </p:sp>
    </p:spTree>
    <p:extLst>
      <p:ext uri="{BB962C8B-B14F-4D97-AF65-F5344CB8AC3E}">
        <p14:creationId xmlns:p14="http://schemas.microsoft.com/office/powerpoint/2010/main" val="888994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22</a:t>
            </a:fld>
            <a:endParaRPr lang="es-ES" dirty="0"/>
          </a:p>
        </p:txBody>
      </p:sp>
    </p:spTree>
    <p:extLst>
      <p:ext uri="{BB962C8B-B14F-4D97-AF65-F5344CB8AC3E}">
        <p14:creationId xmlns:p14="http://schemas.microsoft.com/office/powerpoint/2010/main" val="2985933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23</a:t>
            </a:fld>
            <a:endParaRPr lang="es-ES" dirty="0"/>
          </a:p>
        </p:txBody>
      </p:sp>
    </p:spTree>
    <p:extLst>
      <p:ext uri="{BB962C8B-B14F-4D97-AF65-F5344CB8AC3E}">
        <p14:creationId xmlns:p14="http://schemas.microsoft.com/office/powerpoint/2010/main" val="2425837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24</a:t>
            </a:fld>
            <a:endParaRPr lang="es-ES" dirty="0"/>
          </a:p>
        </p:txBody>
      </p:sp>
    </p:spTree>
    <p:extLst>
      <p:ext uri="{BB962C8B-B14F-4D97-AF65-F5344CB8AC3E}">
        <p14:creationId xmlns:p14="http://schemas.microsoft.com/office/powerpoint/2010/main" val="526523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25</a:t>
            </a:fld>
            <a:endParaRPr lang="es-ES" dirty="0"/>
          </a:p>
        </p:txBody>
      </p:sp>
    </p:spTree>
    <p:extLst>
      <p:ext uri="{BB962C8B-B14F-4D97-AF65-F5344CB8AC3E}">
        <p14:creationId xmlns:p14="http://schemas.microsoft.com/office/powerpoint/2010/main" val="3251586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26</a:t>
            </a:fld>
            <a:endParaRPr lang="es-ES" dirty="0"/>
          </a:p>
        </p:txBody>
      </p:sp>
    </p:spTree>
    <p:extLst>
      <p:ext uri="{BB962C8B-B14F-4D97-AF65-F5344CB8AC3E}">
        <p14:creationId xmlns:p14="http://schemas.microsoft.com/office/powerpoint/2010/main" val="195292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27</a:t>
            </a:fld>
            <a:endParaRPr lang="es-ES" dirty="0"/>
          </a:p>
        </p:txBody>
      </p:sp>
    </p:spTree>
    <p:extLst>
      <p:ext uri="{BB962C8B-B14F-4D97-AF65-F5344CB8AC3E}">
        <p14:creationId xmlns:p14="http://schemas.microsoft.com/office/powerpoint/2010/main" val="47292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28</a:t>
            </a:fld>
            <a:endParaRPr lang="es-ES" dirty="0"/>
          </a:p>
        </p:txBody>
      </p:sp>
    </p:spTree>
    <p:extLst>
      <p:ext uri="{BB962C8B-B14F-4D97-AF65-F5344CB8AC3E}">
        <p14:creationId xmlns:p14="http://schemas.microsoft.com/office/powerpoint/2010/main" val="51468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29</a:t>
            </a:fld>
            <a:endParaRPr lang="es-ES" dirty="0"/>
          </a:p>
        </p:txBody>
      </p:sp>
    </p:spTree>
    <p:extLst>
      <p:ext uri="{BB962C8B-B14F-4D97-AF65-F5344CB8AC3E}">
        <p14:creationId xmlns:p14="http://schemas.microsoft.com/office/powerpoint/2010/main" val="36849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1408898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30</a:t>
            </a:fld>
            <a:endParaRPr lang="es-ES" dirty="0"/>
          </a:p>
        </p:txBody>
      </p:sp>
    </p:spTree>
    <p:extLst>
      <p:ext uri="{BB962C8B-B14F-4D97-AF65-F5344CB8AC3E}">
        <p14:creationId xmlns:p14="http://schemas.microsoft.com/office/powerpoint/2010/main" val="88889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322803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83633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1618923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29545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a:t>
            </a:fld>
            <a:endParaRPr lang="es-ES" dirty="0"/>
          </a:p>
        </p:txBody>
      </p:sp>
    </p:spTree>
    <p:extLst>
      <p:ext uri="{BB962C8B-B14F-4D97-AF65-F5344CB8AC3E}">
        <p14:creationId xmlns:p14="http://schemas.microsoft.com/office/powerpoint/2010/main" val="416493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a:t>
            </a:fld>
            <a:endParaRPr lang="es-ES" dirty="0"/>
          </a:p>
        </p:txBody>
      </p:sp>
    </p:spTree>
    <p:extLst>
      <p:ext uri="{BB962C8B-B14F-4D97-AF65-F5344CB8AC3E}">
        <p14:creationId xmlns:p14="http://schemas.microsoft.com/office/powerpoint/2010/main" val="256339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D227DDB9-0E5E-4C56-81E2-42C38C100EB8}"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54D34C8-6636-436D-90B3-E45C17BC29D1}"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5B1A7055-A05B-47D6-9397-3E4A1BE71239}"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397066DD-333B-4949-A479-115F2B9E08E7}" type="datetime1">
              <a:rPr lang="es-ES" noProof="0" smtClean="0"/>
              <a:t>24/01/2023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61248"/>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1050" b="1"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2C913CB4-D4A9-4FBE-913D-B9E890ABEF3F}" type="datetime1">
              <a:rPr lang="es-ES" noProof="0" smtClean="0"/>
              <a:t>24/01/2023</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543DE88F-8DA3-44F9-868D-559DD495EADB}" type="datetime1">
              <a:rPr lang="es-ES" noProof="0" smtClean="0"/>
              <a:t>24/01/2023</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C7A9AAEF-0AD3-419E-B51F-A77C6A89DFB2}" type="datetime1">
              <a:rPr lang="es-ES" noProof="0" smtClean="0"/>
              <a:t>24/01/2023</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C31318DA-4832-4504-A64F-05EF187BF5DA}" type="datetime1">
              <a:rPr lang="es-ES" noProof="0" smtClean="0"/>
              <a:t>24/01/2023</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A361280F-B7E7-4174-BE87-9E37B5A43C49}" type="datetime1">
              <a:rPr lang="es-ES" noProof="0" smtClean="0"/>
              <a:t>24/01/2023</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3FB7BB0F-7041-4735-B07A-25DB00AC6E71}" type="datetime1">
              <a:rPr lang="es-ES" noProof="0" smtClean="0"/>
              <a:t>24/01/2023</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b="1" dirty="0">
                <a:solidFill>
                  <a:srgbClr val="7030A0"/>
                </a:solidFill>
                <a:effectLst>
                  <a:outerShdw blurRad="38100" dist="38100" dir="2700000" algn="tl">
                    <a:srgbClr val="000000">
                      <a:alpha val="43137"/>
                    </a:srgbClr>
                  </a:outerShdw>
                </a:effectLst>
              </a:rPr>
              <a:t>POO</a:t>
            </a:r>
          </a:p>
        </p:txBody>
      </p:sp>
      <p:sp>
        <p:nvSpPr>
          <p:cNvPr id="3" name="Subtítulo 2"/>
          <p:cNvSpPr>
            <a:spLocks noGrp="1"/>
          </p:cNvSpPr>
          <p:nvPr>
            <p:ph type="subTitle" idx="1"/>
          </p:nvPr>
        </p:nvSpPr>
        <p:spPr/>
        <p:txBody>
          <a:bodyPr rtlCol="0"/>
          <a:lstStyle/>
          <a:p>
            <a:pPr rtl="0"/>
            <a:r>
              <a:rPr lang="es-ES" i="1" dirty="0">
                <a:solidFill>
                  <a:schemeClr val="accent6">
                    <a:lumMod val="50000"/>
                  </a:schemeClr>
                </a:solidFill>
                <a:effectLst>
                  <a:outerShdw blurRad="38100" dist="38100" dir="2700000" algn="tl">
                    <a:srgbClr val="000000">
                      <a:alpha val="43137"/>
                    </a:srgbClr>
                  </a:outerShdw>
                </a:effectLst>
              </a:rPr>
              <a:t>Programación Orientada a Objetos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501075" y="3430159"/>
            <a:ext cx="2768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ENCAPSULAMIENTO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Consiste en ocultar los detalles de implementación de una clase detrás de una interfaz pública. Esto permite que los objetos interactúen entre sí a través de un conjunto de métodos y propiedades públicas, mientras que la implementación interna de la clase permanece oculta. </a:t>
            </a:r>
          </a:p>
        </p:txBody>
      </p:sp>
      <p:pic>
        <p:nvPicPr>
          <p:cNvPr id="4" name="Imagen 3">
            <a:extLst>
              <a:ext uri="{FF2B5EF4-FFF2-40B4-BE49-F238E27FC236}">
                <a16:creationId xmlns:a16="http://schemas.microsoft.com/office/drawing/2014/main" id="{92141114-D9B8-4161-8511-CA0303384123}"/>
              </a:ext>
            </a:extLst>
          </p:cNvPr>
          <p:cNvPicPr>
            <a:picLocks noChangeAspect="1"/>
          </p:cNvPicPr>
          <p:nvPr/>
        </p:nvPicPr>
        <p:blipFill>
          <a:blip r:embed="rId3"/>
          <a:stretch>
            <a:fillRect/>
          </a:stretch>
        </p:blipFill>
        <p:spPr>
          <a:xfrm>
            <a:off x="2561740" y="2276766"/>
            <a:ext cx="3267597" cy="2094613"/>
          </a:xfrm>
          <a:prstGeom prst="rect">
            <a:avLst/>
          </a:prstGeom>
        </p:spPr>
      </p:pic>
      <p:sp>
        <p:nvSpPr>
          <p:cNvPr id="9" name="CuadroTexto 8">
            <a:extLst>
              <a:ext uri="{FF2B5EF4-FFF2-40B4-BE49-F238E27FC236}">
                <a16:creationId xmlns:a16="http://schemas.microsoft.com/office/drawing/2014/main" id="{2E76D34C-BC1B-43CE-B255-B6170623175B}"/>
              </a:ext>
            </a:extLst>
          </p:cNvPr>
          <p:cNvSpPr txBox="1"/>
          <p:nvPr/>
        </p:nvSpPr>
        <p:spPr>
          <a:xfrm>
            <a:off x="2478833" y="190743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69876" y="4797152"/>
            <a:ext cx="5713872" cy="1200329"/>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encapsulamiento permite limitar el acceso a los miembros de una clase, lo que ayuda a proteger la integridad de los datos y a asegurar que la lógica de la clase sea correcta.</a:t>
            </a:r>
          </a:p>
        </p:txBody>
      </p:sp>
      <p:pic>
        <p:nvPicPr>
          <p:cNvPr id="3074" name="Picture 2" descr="Encapsulamiento (informática) - Wikipedia, la enciclopedia libre">
            <a:extLst>
              <a:ext uri="{FF2B5EF4-FFF2-40B4-BE49-F238E27FC236}">
                <a16:creationId xmlns:a16="http://schemas.microsoft.com/office/drawing/2014/main" id="{477E3E00-7FB1-48EA-9057-7A57D1571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291" y="1784385"/>
            <a:ext cx="3016200" cy="1761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O: ¿Qué es la programación orientada a objetos? | Alura Cursos Online">
            <a:extLst>
              <a:ext uri="{FF2B5EF4-FFF2-40B4-BE49-F238E27FC236}">
                <a16:creationId xmlns:a16="http://schemas.microsoft.com/office/drawing/2014/main" id="{8AFCC241-C265-4EEA-A2E9-50BF12DB5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9447" y="4583093"/>
            <a:ext cx="4055393" cy="162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249529" y="3430159"/>
            <a:ext cx="226536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POLIMORFISMO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que los objetos de diferentes clases respondan al mismo mensaje o llamado a método. Esto significa que una clase puede tener varias formas de implementar un método y, dependiendo del objeto que se llame, se ejecutará la implementación específica de esa clase. </a:t>
            </a:r>
          </a:p>
        </p:txBody>
      </p:sp>
      <p:sp>
        <p:nvSpPr>
          <p:cNvPr id="9" name="CuadroTexto 8">
            <a:extLst>
              <a:ext uri="{FF2B5EF4-FFF2-40B4-BE49-F238E27FC236}">
                <a16:creationId xmlns:a16="http://schemas.microsoft.com/office/drawing/2014/main" id="{2E76D34C-BC1B-43CE-B255-B6170623175B}"/>
              </a:ext>
            </a:extLst>
          </p:cNvPr>
          <p:cNvSpPr txBox="1"/>
          <p:nvPr/>
        </p:nvSpPr>
        <p:spPr>
          <a:xfrm>
            <a:off x="1557908" y="195250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4998728" y="5934670"/>
            <a:ext cx="6768752" cy="923330"/>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polimorfismo permite tratar a los objetos de diferentes clases de manera uniforme, lo que facilita la creación de código reutilizable y flexible.</a:t>
            </a:r>
          </a:p>
        </p:txBody>
      </p:sp>
      <p:pic>
        <p:nvPicPr>
          <p:cNvPr id="6" name="Imagen 5">
            <a:extLst>
              <a:ext uri="{FF2B5EF4-FFF2-40B4-BE49-F238E27FC236}">
                <a16:creationId xmlns:a16="http://schemas.microsoft.com/office/drawing/2014/main" id="{116717B3-9F50-496F-979C-34B290A1255E}"/>
              </a:ext>
            </a:extLst>
          </p:cNvPr>
          <p:cNvPicPr>
            <a:picLocks noChangeAspect="1"/>
          </p:cNvPicPr>
          <p:nvPr/>
        </p:nvPicPr>
        <p:blipFill rotWithShape="1">
          <a:blip r:embed="rId3"/>
          <a:srcRect r="12444" b="88113"/>
          <a:stretch/>
        </p:blipFill>
        <p:spPr>
          <a:xfrm>
            <a:off x="3761186" y="1954495"/>
            <a:ext cx="2695155" cy="815198"/>
          </a:xfrm>
          <a:prstGeom prst="rect">
            <a:avLst/>
          </a:prstGeom>
        </p:spPr>
      </p:pic>
      <p:pic>
        <p:nvPicPr>
          <p:cNvPr id="12" name="Imagen 11">
            <a:extLst>
              <a:ext uri="{FF2B5EF4-FFF2-40B4-BE49-F238E27FC236}">
                <a16:creationId xmlns:a16="http://schemas.microsoft.com/office/drawing/2014/main" id="{D46D7105-3FC5-4F2E-8CC0-E2C89FC8927C}"/>
              </a:ext>
            </a:extLst>
          </p:cNvPr>
          <p:cNvPicPr>
            <a:picLocks noChangeAspect="1"/>
          </p:cNvPicPr>
          <p:nvPr/>
        </p:nvPicPr>
        <p:blipFill rotWithShape="1">
          <a:blip r:embed="rId3"/>
          <a:srcRect t="55018" b="-1"/>
          <a:stretch/>
        </p:blipFill>
        <p:spPr>
          <a:xfrm>
            <a:off x="1364378" y="3440614"/>
            <a:ext cx="3078207" cy="3084926"/>
          </a:xfrm>
          <a:prstGeom prst="rect">
            <a:avLst/>
          </a:prstGeom>
        </p:spPr>
      </p:pic>
      <p:pic>
        <p:nvPicPr>
          <p:cNvPr id="13" name="Imagen 12">
            <a:extLst>
              <a:ext uri="{FF2B5EF4-FFF2-40B4-BE49-F238E27FC236}">
                <a16:creationId xmlns:a16="http://schemas.microsoft.com/office/drawing/2014/main" id="{F4775BBF-4666-4F47-9353-00749841A2AA}"/>
              </a:ext>
            </a:extLst>
          </p:cNvPr>
          <p:cNvPicPr>
            <a:picLocks noChangeAspect="1"/>
          </p:cNvPicPr>
          <p:nvPr/>
        </p:nvPicPr>
        <p:blipFill rotWithShape="1">
          <a:blip r:embed="rId3"/>
          <a:srcRect t="14068" r="14323" b="46402"/>
          <a:stretch/>
        </p:blipFill>
        <p:spPr>
          <a:xfrm>
            <a:off x="8126121" y="482833"/>
            <a:ext cx="2637321" cy="2710924"/>
          </a:xfrm>
          <a:prstGeom prst="rect">
            <a:avLst/>
          </a:prstGeom>
        </p:spPr>
      </p:pic>
      <p:cxnSp>
        <p:nvCxnSpPr>
          <p:cNvPr id="14" name="Conector: angular 13">
            <a:extLst>
              <a:ext uri="{FF2B5EF4-FFF2-40B4-BE49-F238E27FC236}">
                <a16:creationId xmlns:a16="http://schemas.microsoft.com/office/drawing/2014/main" id="{AC2032A0-26CE-45F1-A51A-86D52EAE8185}"/>
              </a:ext>
            </a:extLst>
          </p:cNvPr>
          <p:cNvCxnSpPr>
            <a:cxnSpLocks/>
            <a:stCxn id="6" idx="2"/>
            <a:endCxn id="12" idx="0"/>
          </p:cNvCxnSpPr>
          <p:nvPr/>
        </p:nvCxnSpPr>
        <p:spPr>
          <a:xfrm rot="5400000">
            <a:off x="3670663" y="2002512"/>
            <a:ext cx="670921" cy="22052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080BB9A2-5A8A-4B93-B9D5-09AF3B61A73B}"/>
              </a:ext>
            </a:extLst>
          </p:cNvPr>
          <p:cNvCxnSpPr>
            <a:cxnSpLocks/>
            <a:stCxn id="6" idx="3"/>
            <a:endCxn id="13" idx="1"/>
          </p:cNvCxnSpPr>
          <p:nvPr/>
        </p:nvCxnSpPr>
        <p:spPr>
          <a:xfrm flipV="1">
            <a:off x="6456341" y="1838295"/>
            <a:ext cx="1669780" cy="52379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AC71E072-0EB0-439A-A3F6-55203F240CA0}"/>
              </a:ext>
            </a:extLst>
          </p:cNvPr>
          <p:cNvPicPr>
            <a:picLocks noChangeAspect="1"/>
          </p:cNvPicPr>
          <p:nvPr/>
        </p:nvPicPr>
        <p:blipFill>
          <a:blip r:embed="rId4"/>
          <a:stretch>
            <a:fillRect/>
          </a:stretch>
        </p:blipFill>
        <p:spPr>
          <a:xfrm>
            <a:off x="7048575" y="4427324"/>
            <a:ext cx="3775872" cy="1176091"/>
          </a:xfrm>
          <a:prstGeom prst="rect">
            <a:avLst/>
          </a:prstGeom>
        </p:spPr>
      </p:pic>
    </p:spTree>
    <p:extLst>
      <p:ext uri="{BB962C8B-B14F-4D97-AF65-F5344CB8AC3E}">
        <p14:creationId xmlns:p14="http://schemas.microsoft.com/office/powerpoint/2010/main" val="17324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39999" y="3430159"/>
            <a:ext cx="148630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HERENCIA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92393" y="83969"/>
            <a:ext cx="5224859" cy="923330"/>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La herencia permite que una clase "herede" los atributos y métodos de otra clase, conocida como la clase "padre" o "superclase".</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29592" y="4905168"/>
            <a:ext cx="5350463" cy="1200329"/>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herencia es un mecanismo que permite crear una jerarquía de clases y reutilizar código de manera eficiente, permitiendo a los desarrolladores escribir código más conciso y fácil de mantener.</a:t>
            </a: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EEA9F981-7FF4-22BA-F97A-DA5A4BC6620C}"/>
              </a:ext>
            </a:extLst>
          </p:cNvPr>
          <p:cNvSpPr txBox="1"/>
          <p:nvPr/>
        </p:nvSpPr>
        <p:spPr>
          <a:xfrm>
            <a:off x="6873977" y="729816"/>
            <a:ext cx="4529733" cy="2862322"/>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clase que hereda se conoce como clase "hija" o "subclase" y puede tener sus propios atributos y métodos adicionales, o puede sobre escribir los métodos heredados. Esto permite crear una jerarquía de clases donde las clases hijas comparten características y comportamientos con las clases padres, pero también pueden tener comportamientos específicos.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pic>
        <p:nvPicPr>
          <p:cNvPr id="2050" name="Picture 2" descr="La Herencia en la Programación Orientada a Objetos (POO) | Altruistas Org |  Ocio Las Palmas de Gran Canaria">
            <a:extLst>
              <a:ext uri="{FF2B5EF4-FFF2-40B4-BE49-F238E27FC236}">
                <a16:creationId xmlns:a16="http://schemas.microsoft.com/office/drawing/2014/main" id="{DAED2DC2-9AA6-7763-3BCB-C40B1F6A3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198" y="1439739"/>
            <a:ext cx="4167757" cy="29562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1C807012-31BD-C40F-A5F9-B0B02E1DB84B}"/>
              </a:ext>
            </a:extLst>
          </p:cNvPr>
          <p:cNvPicPr>
            <a:picLocks noChangeAspect="1"/>
          </p:cNvPicPr>
          <p:nvPr/>
        </p:nvPicPr>
        <p:blipFill>
          <a:blip r:embed="rId4"/>
          <a:stretch>
            <a:fillRect/>
          </a:stretch>
        </p:blipFill>
        <p:spPr>
          <a:xfrm>
            <a:off x="6777065" y="3660992"/>
            <a:ext cx="4890605" cy="2649550"/>
          </a:xfrm>
          <a:prstGeom prst="rect">
            <a:avLst/>
          </a:prstGeom>
        </p:spPr>
      </p:pic>
    </p:spTree>
    <p:extLst>
      <p:ext uri="{BB962C8B-B14F-4D97-AF65-F5344CB8AC3E}">
        <p14:creationId xmlns:p14="http://schemas.microsoft.com/office/powerpoint/2010/main" val="37880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39999" y="3430159"/>
            <a:ext cx="148630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HERENCIA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2E76D34C-BC1B-43CE-B255-B6170623175B}"/>
              </a:ext>
            </a:extLst>
          </p:cNvPr>
          <p:cNvSpPr txBox="1"/>
          <p:nvPr/>
        </p:nvSpPr>
        <p:spPr>
          <a:xfrm>
            <a:off x="1229593" y="5125"/>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7" name="Imagen 6">
            <a:extLst>
              <a:ext uri="{FF2B5EF4-FFF2-40B4-BE49-F238E27FC236}">
                <a16:creationId xmlns:a16="http://schemas.microsoft.com/office/drawing/2014/main" id="{6A78761F-284A-988A-174B-D43532447231}"/>
              </a:ext>
            </a:extLst>
          </p:cNvPr>
          <p:cNvPicPr>
            <a:picLocks noChangeAspect="1"/>
          </p:cNvPicPr>
          <p:nvPr/>
        </p:nvPicPr>
        <p:blipFill rotWithShape="1">
          <a:blip r:embed="rId3"/>
          <a:srcRect b="66473"/>
          <a:stretch/>
        </p:blipFill>
        <p:spPr>
          <a:xfrm>
            <a:off x="1628663" y="464399"/>
            <a:ext cx="4800000" cy="2088232"/>
          </a:xfrm>
          <a:prstGeom prst="rect">
            <a:avLst/>
          </a:prstGeom>
        </p:spPr>
      </p:pic>
      <p:pic>
        <p:nvPicPr>
          <p:cNvPr id="11" name="Imagen 10">
            <a:extLst>
              <a:ext uri="{FF2B5EF4-FFF2-40B4-BE49-F238E27FC236}">
                <a16:creationId xmlns:a16="http://schemas.microsoft.com/office/drawing/2014/main" id="{4C4929EA-610D-3E2F-7CAA-742F7CB9B9BE}"/>
              </a:ext>
            </a:extLst>
          </p:cNvPr>
          <p:cNvPicPr>
            <a:picLocks noChangeAspect="1"/>
          </p:cNvPicPr>
          <p:nvPr/>
        </p:nvPicPr>
        <p:blipFill rotWithShape="1">
          <a:blip r:embed="rId3"/>
          <a:srcRect t="36995"/>
          <a:stretch/>
        </p:blipFill>
        <p:spPr>
          <a:xfrm>
            <a:off x="6941564" y="1268760"/>
            <a:ext cx="4800000" cy="3924315"/>
          </a:xfrm>
          <a:prstGeom prst="rect">
            <a:avLst/>
          </a:prstGeom>
        </p:spPr>
      </p:pic>
      <p:pic>
        <p:nvPicPr>
          <p:cNvPr id="13" name="Imagen 12">
            <a:extLst>
              <a:ext uri="{FF2B5EF4-FFF2-40B4-BE49-F238E27FC236}">
                <a16:creationId xmlns:a16="http://schemas.microsoft.com/office/drawing/2014/main" id="{F835823C-9437-802D-5887-B5AA1CB0AA2B}"/>
              </a:ext>
            </a:extLst>
          </p:cNvPr>
          <p:cNvPicPr>
            <a:picLocks noChangeAspect="1"/>
          </p:cNvPicPr>
          <p:nvPr/>
        </p:nvPicPr>
        <p:blipFill>
          <a:blip r:embed="rId4"/>
          <a:stretch>
            <a:fillRect/>
          </a:stretch>
        </p:blipFill>
        <p:spPr>
          <a:xfrm>
            <a:off x="1635983" y="4077073"/>
            <a:ext cx="2200000" cy="2685714"/>
          </a:xfrm>
          <a:prstGeom prst="rect">
            <a:avLst/>
          </a:prstGeom>
        </p:spPr>
      </p:pic>
      <p:cxnSp>
        <p:nvCxnSpPr>
          <p:cNvPr id="16" name="Conector: angular 15">
            <a:extLst>
              <a:ext uri="{FF2B5EF4-FFF2-40B4-BE49-F238E27FC236}">
                <a16:creationId xmlns:a16="http://schemas.microsoft.com/office/drawing/2014/main" id="{7A4F5C49-F9FF-312B-9C37-877E9D789800}"/>
              </a:ext>
            </a:extLst>
          </p:cNvPr>
          <p:cNvCxnSpPr>
            <a:stCxn id="7" idx="2"/>
            <a:endCxn id="11" idx="1"/>
          </p:cNvCxnSpPr>
          <p:nvPr/>
        </p:nvCxnSpPr>
        <p:spPr>
          <a:xfrm rot="16200000" flipH="1">
            <a:off x="5145970" y="1435323"/>
            <a:ext cx="678287" cy="2912901"/>
          </a:xfrm>
          <a:prstGeom prst="bentConnector2">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7" name="Conector: angular 16">
            <a:extLst>
              <a:ext uri="{FF2B5EF4-FFF2-40B4-BE49-F238E27FC236}">
                <a16:creationId xmlns:a16="http://schemas.microsoft.com/office/drawing/2014/main" id="{C8DA5A7D-E2BA-D579-D6AE-BB9F5D9BE9F2}"/>
              </a:ext>
            </a:extLst>
          </p:cNvPr>
          <p:cNvCxnSpPr>
            <a:cxnSpLocks/>
            <a:stCxn id="11" idx="2"/>
            <a:endCxn id="13" idx="3"/>
          </p:cNvCxnSpPr>
          <p:nvPr/>
        </p:nvCxnSpPr>
        <p:spPr>
          <a:xfrm rot="5400000">
            <a:off x="6475347" y="2553712"/>
            <a:ext cx="226855" cy="5505581"/>
          </a:xfrm>
          <a:prstGeom prst="bentConnector2">
            <a:avLst/>
          </a:prstGeom>
          <a:ln w="38100">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5940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72899" y="3493985"/>
            <a:ext cx="491211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CLASES Y ACCESOS A SUS MIEMBROS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 name="Imagen 9">
            <a:extLst>
              <a:ext uri="{FF2B5EF4-FFF2-40B4-BE49-F238E27FC236}">
                <a16:creationId xmlns:a16="http://schemas.microsoft.com/office/drawing/2014/main" id="{A10F5BD1-ABB5-9C34-BE25-5FAE22972DD5}"/>
              </a:ext>
            </a:extLst>
          </p:cNvPr>
          <p:cNvPicPr>
            <a:picLocks noChangeAspect="1"/>
          </p:cNvPicPr>
          <p:nvPr/>
        </p:nvPicPr>
        <p:blipFill>
          <a:blip r:embed="rId3"/>
          <a:stretch>
            <a:fillRect/>
          </a:stretch>
        </p:blipFill>
        <p:spPr>
          <a:xfrm>
            <a:off x="1463232" y="3411091"/>
            <a:ext cx="4262905" cy="2498228"/>
          </a:xfrm>
          <a:prstGeom prst="rect">
            <a:avLst/>
          </a:prstGeom>
        </p:spPr>
      </p:pic>
      <p:pic>
        <p:nvPicPr>
          <p:cNvPr id="3076" name="Picture 4">
            <a:extLst>
              <a:ext uri="{FF2B5EF4-FFF2-40B4-BE49-F238E27FC236}">
                <a16:creationId xmlns:a16="http://schemas.microsoft.com/office/drawing/2014/main" id="{FAE66D82-F385-54D4-272D-7FE985CDC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705" y="404664"/>
            <a:ext cx="3967221" cy="15103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enerador de diagramas de clase UML con JavaScript - Parzibyte's blog">
            <a:extLst>
              <a:ext uri="{FF2B5EF4-FFF2-40B4-BE49-F238E27FC236}">
                <a16:creationId xmlns:a16="http://schemas.microsoft.com/office/drawing/2014/main" id="{AC5CDD60-1FBF-C409-5A09-AD5A70354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7657" y="2679786"/>
            <a:ext cx="1883022" cy="106076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rogramacion Orientada a Objetos: Modificadores de acceso">
            <a:extLst>
              <a:ext uri="{FF2B5EF4-FFF2-40B4-BE49-F238E27FC236}">
                <a16:creationId xmlns:a16="http://schemas.microsoft.com/office/drawing/2014/main" id="{46891C3B-875F-1321-7EB7-5E5B8F4D1E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843" y="4467001"/>
            <a:ext cx="4303372" cy="201638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eclaraciones y control de acceso (II) | Preparando SCJP">
            <a:extLst>
              <a:ext uri="{FF2B5EF4-FFF2-40B4-BE49-F238E27FC236}">
                <a16:creationId xmlns:a16="http://schemas.microsoft.com/office/drawing/2014/main" id="{CC34C120-F642-33CA-924F-7D72F9ED3D3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044" t="8825" r="12247" b="5794"/>
          <a:stretch/>
        </p:blipFill>
        <p:spPr bwMode="auto">
          <a:xfrm>
            <a:off x="3349873" y="4414426"/>
            <a:ext cx="2376264" cy="237626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UML modificadores de visibilidad | SekthDroid">
            <a:extLst>
              <a:ext uri="{FF2B5EF4-FFF2-40B4-BE49-F238E27FC236}">
                <a16:creationId xmlns:a16="http://schemas.microsoft.com/office/drawing/2014/main" id="{23E61163-7A54-5F58-FB57-5351B4DE05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8527" y="1628800"/>
            <a:ext cx="1640754" cy="20882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ector: angular 17">
            <a:extLst>
              <a:ext uri="{FF2B5EF4-FFF2-40B4-BE49-F238E27FC236}">
                <a16:creationId xmlns:a16="http://schemas.microsoft.com/office/drawing/2014/main" id="{7F744F44-8009-804D-FC23-7AC2946EC17B}"/>
              </a:ext>
            </a:extLst>
          </p:cNvPr>
          <p:cNvCxnSpPr>
            <a:stCxn id="3076" idx="3"/>
            <a:endCxn id="3086" idx="0"/>
          </p:cNvCxnSpPr>
          <p:nvPr/>
        </p:nvCxnSpPr>
        <p:spPr>
          <a:xfrm>
            <a:off x="5755926" y="1159833"/>
            <a:ext cx="1432978" cy="468967"/>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19" name="Conector: angular 18">
            <a:extLst>
              <a:ext uri="{FF2B5EF4-FFF2-40B4-BE49-F238E27FC236}">
                <a16:creationId xmlns:a16="http://schemas.microsoft.com/office/drawing/2014/main" id="{72F83C2D-569E-E9AD-5118-25C68161B42C}"/>
              </a:ext>
            </a:extLst>
          </p:cNvPr>
          <p:cNvCxnSpPr>
            <a:cxnSpLocks/>
            <a:stCxn id="3086" idx="1"/>
            <a:endCxn id="10" idx="0"/>
          </p:cNvCxnSpPr>
          <p:nvPr/>
        </p:nvCxnSpPr>
        <p:spPr>
          <a:xfrm rot="10800000" flipV="1">
            <a:off x="3594685" y="2672915"/>
            <a:ext cx="2773842" cy="738175"/>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3" name="Conector: angular 22">
            <a:extLst>
              <a:ext uri="{FF2B5EF4-FFF2-40B4-BE49-F238E27FC236}">
                <a16:creationId xmlns:a16="http://schemas.microsoft.com/office/drawing/2014/main" id="{859F3C06-0507-E460-81CE-BA3B199CBA50}"/>
              </a:ext>
            </a:extLst>
          </p:cNvPr>
          <p:cNvCxnSpPr>
            <a:cxnSpLocks/>
            <a:stCxn id="3084" idx="3"/>
            <a:endCxn id="3082" idx="1"/>
          </p:cNvCxnSpPr>
          <p:nvPr/>
        </p:nvCxnSpPr>
        <p:spPr>
          <a:xfrm flipV="1">
            <a:off x="5726137" y="5475195"/>
            <a:ext cx="1486706" cy="127363"/>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33" name="Conector: angular 32">
            <a:extLst>
              <a:ext uri="{FF2B5EF4-FFF2-40B4-BE49-F238E27FC236}">
                <a16:creationId xmlns:a16="http://schemas.microsoft.com/office/drawing/2014/main" id="{20C3B354-0D4B-022D-6FE4-3FD8EBB36B92}"/>
              </a:ext>
            </a:extLst>
          </p:cNvPr>
          <p:cNvCxnSpPr>
            <a:cxnSpLocks/>
            <a:stCxn id="3086" idx="3"/>
            <a:endCxn id="3078" idx="1"/>
          </p:cNvCxnSpPr>
          <p:nvPr/>
        </p:nvCxnSpPr>
        <p:spPr>
          <a:xfrm>
            <a:off x="8009281" y="2672916"/>
            <a:ext cx="1088376" cy="537255"/>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36" name="Conector: angular 35">
            <a:extLst>
              <a:ext uri="{FF2B5EF4-FFF2-40B4-BE49-F238E27FC236}">
                <a16:creationId xmlns:a16="http://schemas.microsoft.com/office/drawing/2014/main" id="{E8039A45-42EB-3BB6-3809-1A592047BDE6}"/>
              </a:ext>
            </a:extLst>
          </p:cNvPr>
          <p:cNvCxnSpPr>
            <a:cxnSpLocks/>
            <a:stCxn id="3082" idx="0"/>
            <a:endCxn id="3078" idx="2"/>
          </p:cNvCxnSpPr>
          <p:nvPr/>
        </p:nvCxnSpPr>
        <p:spPr>
          <a:xfrm rot="5400000" flipH="1" flipV="1">
            <a:off x="9338625" y="3766459"/>
            <a:ext cx="726446" cy="674639"/>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3" name="CuadroTexto 2">
            <a:extLst>
              <a:ext uri="{FF2B5EF4-FFF2-40B4-BE49-F238E27FC236}">
                <a16:creationId xmlns:a16="http://schemas.microsoft.com/office/drawing/2014/main" id="{4D10583A-0E42-08FB-2DC2-F12C197C7412}"/>
              </a:ext>
            </a:extLst>
          </p:cNvPr>
          <p:cNvSpPr txBox="1"/>
          <p:nvPr/>
        </p:nvSpPr>
        <p:spPr>
          <a:xfrm>
            <a:off x="10160078" y="6547862"/>
            <a:ext cx="2028747" cy="307777"/>
          </a:xfrm>
          <a:prstGeom prst="rect">
            <a:avLst/>
          </a:prstGeom>
          <a:noFill/>
        </p:spPr>
        <p:txBody>
          <a:bodyPr wrap="square" rtlCol="0">
            <a:spAutoFit/>
          </a:bodyPr>
          <a:lstStyle/>
          <a:p>
            <a:pPr algn="just"/>
            <a:r>
              <a:rPr lang="es-MX" sz="1400"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Default = Paquete</a:t>
            </a:r>
            <a:endParaRPr lang="es-ES" sz="1400"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766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27359" y="3430159"/>
            <a:ext cx="4221027"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CLASES Y TIPOS DE RELACIONES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3" name="Picture 8">
            <a:extLst>
              <a:ext uri="{FF2B5EF4-FFF2-40B4-BE49-F238E27FC236}">
                <a16:creationId xmlns:a16="http://schemas.microsoft.com/office/drawing/2014/main" id="{1B108EF2-CAB2-025B-3589-F8758005A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3546" y="188640"/>
            <a:ext cx="4093750" cy="36004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2841706-DA07-F28A-6720-AC1ACB9FC5B5}"/>
              </a:ext>
            </a:extLst>
          </p:cNvPr>
          <p:cNvSpPr txBox="1"/>
          <p:nvPr/>
        </p:nvSpPr>
        <p:spPr>
          <a:xfrm>
            <a:off x="1292393" y="83969"/>
            <a:ext cx="6242179" cy="2585323"/>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Las relaciones existentes entre las distintas clases indican como se están comunicando las clases entre sí. Una asociación es una conexión estructural simple entre clases. Las instancias de las clases implicadas en una asociación estarán probablemente comunicándose en el momento de ejecución.</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Existen distintos tipos de forma de relaciones entre las clases: Asociación (conexión entre clases), dependencia, y generalización/especialización (relaciones de herencia).</a:t>
            </a:r>
          </a:p>
        </p:txBody>
      </p:sp>
      <p:pic>
        <p:nvPicPr>
          <p:cNvPr id="8" name="Picture 6" descr="Unified Modeling Language (UML) Unified Modeling Language (UML) Lenguaje  Unificado de Modelado ConceptosBásicos. - ppt descargar">
            <a:extLst>
              <a:ext uri="{FF2B5EF4-FFF2-40B4-BE49-F238E27FC236}">
                <a16:creationId xmlns:a16="http://schemas.microsoft.com/office/drawing/2014/main" id="{F70971A7-8D5D-BFF0-89AE-BA53C72C9E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723" t="26426" r="20755" b="9899"/>
          <a:stretch/>
        </p:blipFill>
        <p:spPr bwMode="auto">
          <a:xfrm>
            <a:off x="1701924" y="3549576"/>
            <a:ext cx="2930607" cy="23124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iagrama de Clases - manuel.cillero.es">
            <a:extLst>
              <a:ext uri="{FF2B5EF4-FFF2-40B4-BE49-F238E27FC236}">
                <a16:creationId xmlns:a16="http://schemas.microsoft.com/office/drawing/2014/main" id="{018E0401-1F38-6550-A2DC-E733A69F55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134" y="4509120"/>
            <a:ext cx="6097458" cy="192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01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07975" y="3430159"/>
            <a:ext cx="3582263"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ASOCIACIÓN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292393" y="83969"/>
            <a:ext cx="5666115" cy="2031325"/>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entre dos o más clases que permite que los objetos de una clase interactúen con los objetos de otra clase.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relación de asociación se da cuando un objeto de una clase necesita utilizar un objeto de otra clase para llevar a cabo una tarea específica.</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5806380" y="2772563"/>
            <a:ext cx="5556693" cy="2031325"/>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relación de asociación se caracteriza por su multiplicidad, que especifica cuántos objetos de una clase pueden estar relacionados con cuántos objetos de otra clase.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Por ejemplo, una relación de asociación puede ser de uno a uno, uno a muchos o muchos a muchos.</a:t>
            </a:r>
          </a:p>
        </p:txBody>
      </p:sp>
      <p:pic>
        <p:nvPicPr>
          <p:cNvPr id="8" name="Imagen 7">
            <a:extLst>
              <a:ext uri="{FF2B5EF4-FFF2-40B4-BE49-F238E27FC236}">
                <a16:creationId xmlns:a16="http://schemas.microsoft.com/office/drawing/2014/main" id="{DF90A6CD-9351-CB43-A3B3-73DCEBD6D419}"/>
              </a:ext>
            </a:extLst>
          </p:cNvPr>
          <p:cNvPicPr>
            <a:picLocks noChangeAspect="1"/>
          </p:cNvPicPr>
          <p:nvPr/>
        </p:nvPicPr>
        <p:blipFill>
          <a:blip r:embed="rId3"/>
          <a:stretch>
            <a:fillRect/>
          </a:stretch>
        </p:blipFill>
        <p:spPr>
          <a:xfrm>
            <a:off x="2206434" y="2852936"/>
            <a:ext cx="3113909" cy="3476424"/>
          </a:xfrm>
          <a:prstGeom prst="rect">
            <a:avLst/>
          </a:prstGeom>
        </p:spPr>
      </p:pic>
      <p:graphicFrame>
        <p:nvGraphicFramePr>
          <p:cNvPr id="10" name="Tabla 10">
            <a:extLst>
              <a:ext uri="{FF2B5EF4-FFF2-40B4-BE49-F238E27FC236}">
                <a16:creationId xmlns:a16="http://schemas.microsoft.com/office/drawing/2014/main" id="{8FA1DC14-8C42-ACF6-D8AA-D27E4CF9C499}"/>
              </a:ext>
            </a:extLst>
          </p:cNvPr>
          <p:cNvGraphicFramePr>
            <a:graphicFrameLocks noGrp="1"/>
          </p:cNvGraphicFramePr>
          <p:nvPr>
            <p:extLst>
              <p:ext uri="{D42A27DB-BD31-4B8C-83A1-F6EECF244321}">
                <p14:modId xmlns:p14="http://schemas.microsoft.com/office/powerpoint/2010/main" val="3451739382"/>
              </p:ext>
            </p:extLst>
          </p:nvPr>
        </p:nvGraphicFramePr>
        <p:xfrm>
          <a:off x="7244686" y="775081"/>
          <a:ext cx="893238" cy="1259840"/>
        </p:xfrm>
        <a:graphic>
          <a:graphicData uri="http://schemas.openxmlformats.org/drawingml/2006/table">
            <a:tbl>
              <a:tblPr firstRow="1" bandRow="1">
                <a:tableStyleId>{073A0DAA-6AF3-43AB-8588-CEC1D06C72B9}</a:tableStyleId>
              </a:tblPr>
              <a:tblGrid>
                <a:gridCol w="893238">
                  <a:extLst>
                    <a:ext uri="{9D8B030D-6E8A-4147-A177-3AD203B41FA5}">
                      <a16:colId xmlns:a16="http://schemas.microsoft.com/office/drawing/2014/main" val="4233212764"/>
                    </a:ext>
                  </a:extLst>
                </a:gridCol>
              </a:tblGrid>
              <a:tr h="370840">
                <a:tc>
                  <a:txBody>
                    <a:bodyPr/>
                    <a:lstStyle/>
                    <a:p>
                      <a:r>
                        <a:rPr lang="es-PE" sz="1400" dirty="0">
                          <a:latin typeface="Calibri" panose="020F0502020204030204" pitchFamily="34" charset="0"/>
                          <a:cs typeface="Calibri" panose="020F0502020204030204" pitchFamily="34" charset="0"/>
                        </a:rPr>
                        <a:t>Cliente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697748"/>
                  </a:ext>
                </a:extLst>
              </a:tr>
              <a:tr h="370840">
                <a:tc>
                  <a:txBody>
                    <a:bodyPr/>
                    <a:lstStyle/>
                    <a:p>
                      <a:r>
                        <a:rPr lang="es-PE" sz="1400" dirty="0">
                          <a:latin typeface="Calibri" panose="020F0502020204030204" pitchFamily="34" charset="0"/>
                          <a:cs typeface="Calibri" panose="020F0502020204030204" pitchFamily="34" charset="0"/>
                        </a:rPr>
                        <a:t>- Nombre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336511"/>
                  </a:ext>
                </a:extLst>
              </a:tr>
              <a:tr h="370840">
                <a:tc>
                  <a:txBody>
                    <a:bodyPr/>
                    <a:lstStyle/>
                    <a:p>
                      <a:r>
                        <a:rPr lang="es-PE" sz="1400" dirty="0">
                          <a:latin typeface="Calibri" panose="020F0502020204030204" pitchFamily="34" charset="0"/>
                          <a:cs typeface="Calibri" panose="020F0502020204030204" pitchFamily="34" charset="0"/>
                        </a:rPr>
                        <a:t>+ get()</a:t>
                      </a:r>
                    </a:p>
                    <a:p>
                      <a:r>
                        <a:rPr lang="es-PE" sz="1400" dirty="0">
                          <a:latin typeface="Calibri" panose="020F0502020204030204" pitchFamily="34" charset="0"/>
                          <a:cs typeface="Calibri" panose="020F0502020204030204" pitchFamily="34" charset="0"/>
                        </a:rPr>
                        <a:t>+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64375"/>
                  </a:ext>
                </a:extLst>
              </a:tr>
            </a:tbl>
          </a:graphicData>
        </a:graphic>
      </p:graphicFrame>
      <p:graphicFrame>
        <p:nvGraphicFramePr>
          <p:cNvPr id="11" name="Tabla 10">
            <a:extLst>
              <a:ext uri="{FF2B5EF4-FFF2-40B4-BE49-F238E27FC236}">
                <a16:creationId xmlns:a16="http://schemas.microsoft.com/office/drawing/2014/main" id="{BB150C2A-0D8F-9901-9551-12EB88E8ABC0}"/>
              </a:ext>
            </a:extLst>
          </p:cNvPr>
          <p:cNvGraphicFramePr>
            <a:graphicFrameLocks noGrp="1"/>
          </p:cNvGraphicFramePr>
          <p:nvPr>
            <p:extLst>
              <p:ext uri="{D42A27DB-BD31-4B8C-83A1-F6EECF244321}">
                <p14:modId xmlns:p14="http://schemas.microsoft.com/office/powerpoint/2010/main" val="917600145"/>
              </p:ext>
            </p:extLst>
          </p:nvPr>
        </p:nvGraphicFramePr>
        <p:xfrm>
          <a:off x="8858995" y="775081"/>
          <a:ext cx="893238" cy="1259840"/>
        </p:xfrm>
        <a:graphic>
          <a:graphicData uri="http://schemas.openxmlformats.org/drawingml/2006/table">
            <a:tbl>
              <a:tblPr firstRow="1" bandRow="1">
                <a:tableStyleId>{073A0DAA-6AF3-43AB-8588-CEC1D06C72B9}</a:tableStyleId>
              </a:tblPr>
              <a:tblGrid>
                <a:gridCol w="893238">
                  <a:extLst>
                    <a:ext uri="{9D8B030D-6E8A-4147-A177-3AD203B41FA5}">
                      <a16:colId xmlns:a16="http://schemas.microsoft.com/office/drawing/2014/main" val="4233212764"/>
                    </a:ext>
                  </a:extLst>
                </a:gridCol>
              </a:tblGrid>
              <a:tr h="370840">
                <a:tc>
                  <a:txBody>
                    <a:bodyPr/>
                    <a:lstStyle/>
                    <a:p>
                      <a:r>
                        <a:rPr lang="es-PE" sz="1400" dirty="0">
                          <a:latin typeface="Calibri" panose="020F0502020204030204" pitchFamily="34" charset="0"/>
                          <a:cs typeface="Calibri" panose="020F0502020204030204" pitchFamily="34" charset="0"/>
                        </a:rPr>
                        <a:t>Pedido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697748"/>
                  </a:ext>
                </a:extLst>
              </a:tr>
              <a:tr h="370840">
                <a:tc>
                  <a:txBody>
                    <a:bodyPr/>
                    <a:lstStyle/>
                    <a:p>
                      <a:r>
                        <a:rPr lang="es-PE" sz="1400" dirty="0">
                          <a:latin typeface="Calibri" panose="020F0502020204030204" pitchFamily="34" charset="0"/>
                          <a:cs typeface="Calibri" panose="020F0502020204030204" pitchFamily="34" charset="0"/>
                        </a:rPr>
                        <a:t>- Numero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336511"/>
                  </a:ext>
                </a:extLst>
              </a:tr>
              <a:tr h="370840">
                <a:tc>
                  <a:txBody>
                    <a:bodyPr/>
                    <a:lstStyle/>
                    <a:p>
                      <a:r>
                        <a:rPr lang="es-PE" sz="1400" dirty="0">
                          <a:latin typeface="Calibri" panose="020F0502020204030204" pitchFamily="34" charset="0"/>
                          <a:cs typeface="Calibri" panose="020F0502020204030204" pitchFamily="34" charset="0"/>
                        </a:rPr>
                        <a:t>+ get()</a:t>
                      </a:r>
                    </a:p>
                    <a:p>
                      <a:r>
                        <a:rPr lang="es-PE" sz="1400" dirty="0">
                          <a:latin typeface="Calibri" panose="020F0502020204030204" pitchFamily="34" charset="0"/>
                          <a:cs typeface="Calibri" panose="020F0502020204030204" pitchFamily="34" charset="0"/>
                        </a:rPr>
                        <a:t>+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64375"/>
                  </a:ext>
                </a:extLst>
              </a:tr>
            </a:tbl>
          </a:graphicData>
        </a:graphic>
      </p:graphicFrame>
      <p:graphicFrame>
        <p:nvGraphicFramePr>
          <p:cNvPr id="12" name="Tabla 11">
            <a:extLst>
              <a:ext uri="{FF2B5EF4-FFF2-40B4-BE49-F238E27FC236}">
                <a16:creationId xmlns:a16="http://schemas.microsoft.com/office/drawing/2014/main" id="{F35C655C-BD57-C520-8FE2-D2863322606E}"/>
              </a:ext>
            </a:extLst>
          </p:cNvPr>
          <p:cNvGraphicFramePr>
            <a:graphicFrameLocks noGrp="1"/>
          </p:cNvGraphicFramePr>
          <p:nvPr>
            <p:extLst>
              <p:ext uri="{D42A27DB-BD31-4B8C-83A1-F6EECF244321}">
                <p14:modId xmlns:p14="http://schemas.microsoft.com/office/powerpoint/2010/main" val="2846898110"/>
              </p:ext>
            </p:extLst>
          </p:nvPr>
        </p:nvGraphicFramePr>
        <p:xfrm>
          <a:off x="10493064" y="699775"/>
          <a:ext cx="1121003" cy="1407160"/>
        </p:xfrm>
        <a:graphic>
          <a:graphicData uri="http://schemas.openxmlformats.org/drawingml/2006/table">
            <a:tbl>
              <a:tblPr firstRow="1" bandRow="1">
                <a:tableStyleId>{073A0DAA-6AF3-43AB-8588-CEC1D06C72B9}</a:tableStyleId>
              </a:tblPr>
              <a:tblGrid>
                <a:gridCol w="1121003">
                  <a:extLst>
                    <a:ext uri="{9D8B030D-6E8A-4147-A177-3AD203B41FA5}">
                      <a16:colId xmlns:a16="http://schemas.microsoft.com/office/drawing/2014/main" val="4233212764"/>
                    </a:ext>
                  </a:extLst>
                </a:gridCol>
              </a:tblGrid>
              <a:tr h="370840">
                <a:tc>
                  <a:txBody>
                    <a:bodyPr/>
                    <a:lstStyle/>
                    <a:p>
                      <a:r>
                        <a:rPr lang="es-PE" sz="1400" dirty="0">
                          <a:latin typeface="Calibri" panose="020F0502020204030204" pitchFamily="34" charset="0"/>
                          <a:cs typeface="Calibri" panose="020F0502020204030204" pitchFamily="34" charset="0"/>
                        </a:rPr>
                        <a:t>Producto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697748"/>
                  </a:ext>
                </a:extLst>
              </a:tr>
              <a:tr h="370840">
                <a:tc>
                  <a:txBody>
                    <a:bodyPr/>
                    <a:lstStyle/>
                    <a:p>
                      <a:pPr marL="0" indent="0">
                        <a:buFontTx/>
                        <a:buNone/>
                      </a:pPr>
                      <a:r>
                        <a:rPr lang="es-PE" sz="1400" dirty="0">
                          <a:latin typeface="Calibri" panose="020F0502020204030204" pitchFamily="34" charset="0"/>
                          <a:cs typeface="Calibri" panose="020F0502020204030204" pitchFamily="34" charset="0"/>
                        </a:rPr>
                        <a:t>- Nombre</a:t>
                      </a:r>
                    </a:p>
                    <a:p>
                      <a:pPr marL="0" indent="0">
                        <a:buFontTx/>
                        <a:buNone/>
                      </a:pPr>
                      <a:r>
                        <a:rPr lang="es-PE" sz="1400" dirty="0">
                          <a:latin typeface="Calibri" panose="020F0502020204030204" pitchFamily="34" charset="0"/>
                          <a:cs typeface="Calibri" panose="020F0502020204030204" pitchFamily="34" charset="0"/>
                        </a:rPr>
                        <a:t>- Precio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336511"/>
                  </a:ext>
                </a:extLst>
              </a:tr>
              <a:tr h="370840">
                <a:tc>
                  <a:txBody>
                    <a:bodyPr/>
                    <a:lstStyle/>
                    <a:p>
                      <a:r>
                        <a:rPr lang="es-PE" sz="1400" dirty="0">
                          <a:latin typeface="Calibri" panose="020F0502020204030204" pitchFamily="34" charset="0"/>
                          <a:cs typeface="Calibri" panose="020F0502020204030204" pitchFamily="34" charset="0"/>
                        </a:rPr>
                        <a:t>+ get()</a:t>
                      </a:r>
                    </a:p>
                    <a:p>
                      <a:r>
                        <a:rPr lang="es-PE" sz="1400" dirty="0">
                          <a:latin typeface="Calibri" panose="020F0502020204030204" pitchFamily="34" charset="0"/>
                          <a:cs typeface="Calibri" panose="020F0502020204030204" pitchFamily="34" charset="0"/>
                        </a:rPr>
                        <a:t>+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5564375"/>
                  </a:ext>
                </a:extLst>
              </a:tr>
            </a:tbl>
          </a:graphicData>
        </a:graphic>
      </p:graphicFrame>
      <p:cxnSp>
        <p:nvCxnSpPr>
          <p:cNvPr id="14" name="Conector recto 13">
            <a:extLst>
              <a:ext uri="{FF2B5EF4-FFF2-40B4-BE49-F238E27FC236}">
                <a16:creationId xmlns:a16="http://schemas.microsoft.com/office/drawing/2014/main" id="{DD608D61-E1C8-0073-D1E1-A0CF0A7E6B87}"/>
              </a:ext>
            </a:extLst>
          </p:cNvPr>
          <p:cNvCxnSpPr>
            <a:cxnSpLocks/>
            <a:stCxn id="10" idx="3"/>
            <a:endCxn id="11" idx="1"/>
          </p:cNvCxnSpPr>
          <p:nvPr/>
        </p:nvCxnSpPr>
        <p:spPr>
          <a:xfrm>
            <a:off x="8137924" y="1405001"/>
            <a:ext cx="721071"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AE5ACD35-54D9-62ED-F43A-6FC3E8F88FCC}"/>
              </a:ext>
            </a:extLst>
          </p:cNvPr>
          <p:cNvCxnSpPr>
            <a:cxnSpLocks/>
            <a:stCxn id="11" idx="3"/>
            <a:endCxn id="12" idx="1"/>
          </p:cNvCxnSpPr>
          <p:nvPr/>
        </p:nvCxnSpPr>
        <p:spPr>
          <a:xfrm flipV="1">
            <a:off x="9752233" y="1403355"/>
            <a:ext cx="740831" cy="164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901F520-0113-023A-7C2C-DBCFE7A3AF46}"/>
              </a:ext>
            </a:extLst>
          </p:cNvPr>
          <p:cNvSpPr txBox="1"/>
          <p:nvPr/>
        </p:nvSpPr>
        <p:spPr>
          <a:xfrm>
            <a:off x="8065914" y="1161543"/>
            <a:ext cx="243978"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a:t>
            </a:r>
          </a:p>
        </p:txBody>
      </p:sp>
      <p:sp>
        <p:nvSpPr>
          <p:cNvPr id="22" name="CuadroTexto 21">
            <a:extLst>
              <a:ext uri="{FF2B5EF4-FFF2-40B4-BE49-F238E27FC236}">
                <a16:creationId xmlns:a16="http://schemas.microsoft.com/office/drawing/2014/main" id="{5AA7BEC7-BF14-7D1A-E016-BD632BA9551E}"/>
              </a:ext>
            </a:extLst>
          </p:cNvPr>
          <p:cNvSpPr txBox="1"/>
          <p:nvPr/>
        </p:nvSpPr>
        <p:spPr>
          <a:xfrm>
            <a:off x="8412383" y="1404980"/>
            <a:ext cx="433132"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1 - *</a:t>
            </a:r>
          </a:p>
        </p:txBody>
      </p:sp>
      <p:sp>
        <p:nvSpPr>
          <p:cNvPr id="23" name="CuadroTexto 22">
            <a:extLst>
              <a:ext uri="{FF2B5EF4-FFF2-40B4-BE49-F238E27FC236}">
                <a16:creationId xmlns:a16="http://schemas.microsoft.com/office/drawing/2014/main" id="{E488960E-A4FE-7F71-DFC5-4FFB60F92DA1}"/>
              </a:ext>
            </a:extLst>
          </p:cNvPr>
          <p:cNvSpPr txBox="1"/>
          <p:nvPr/>
        </p:nvSpPr>
        <p:spPr>
          <a:xfrm>
            <a:off x="9669372" y="1161543"/>
            <a:ext cx="243978"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a:t>
            </a:r>
          </a:p>
        </p:txBody>
      </p:sp>
      <p:sp>
        <p:nvSpPr>
          <p:cNvPr id="24" name="CuadroTexto 23">
            <a:extLst>
              <a:ext uri="{FF2B5EF4-FFF2-40B4-BE49-F238E27FC236}">
                <a16:creationId xmlns:a16="http://schemas.microsoft.com/office/drawing/2014/main" id="{FC8ED33B-F740-FD8E-37D0-EE9068884F22}"/>
              </a:ext>
            </a:extLst>
          </p:cNvPr>
          <p:cNvSpPr txBox="1"/>
          <p:nvPr/>
        </p:nvSpPr>
        <p:spPr>
          <a:xfrm>
            <a:off x="10049819" y="1403355"/>
            <a:ext cx="433132" cy="215444"/>
          </a:xfrm>
          <a:prstGeom prst="rect">
            <a:avLst/>
          </a:prstGeom>
          <a:noFill/>
        </p:spPr>
        <p:txBody>
          <a:bodyPr wrap="none" rtlCol="0">
            <a:spAutoFit/>
          </a:bodyPr>
          <a:lstStyle/>
          <a:p>
            <a:r>
              <a:rPr lang="es-PE" sz="800" b="1" dirty="0">
                <a:solidFill>
                  <a:srgbClr val="7030A0"/>
                </a:solidFill>
                <a:effectLst>
                  <a:outerShdw blurRad="38100" dist="38100" dir="2700000" algn="tl">
                    <a:srgbClr val="000000">
                      <a:alpha val="43137"/>
                    </a:srgbClr>
                  </a:outerShdw>
                </a:effectLst>
              </a:rPr>
              <a:t>1 - *</a:t>
            </a:r>
          </a:p>
        </p:txBody>
      </p:sp>
      <p:cxnSp>
        <p:nvCxnSpPr>
          <p:cNvPr id="25" name="Conector: angular 24">
            <a:extLst>
              <a:ext uri="{FF2B5EF4-FFF2-40B4-BE49-F238E27FC236}">
                <a16:creationId xmlns:a16="http://schemas.microsoft.com/office/drawing/2014/main" id="{3E5CD32A-69F5-F431-B7FF-16F36E1AB528}"/>
              </a:ext>
            </a:extLst>
          </p:cNvPr>
          <p:cNvCxnSpPr>
            <a:cxnSpLocks/>
            <a:stCxn id="11" idx="2"/>
            <a:endCxn id="8" idx="0"/>
          </p:cNvCxnSpPr>
          <p:nvPr/>
        </p:nvCxnSpPr>
        <p:spPr>
          <a:xfrm rot="5400000">
            <a:off x="6125495" y="-327184"/>
            <a:ext cx="818015" cy="5542225"/>
          </a:xfrm>
          <a:prstGeom prst="bentConnector3">
            <a:avLst>
              <a:gd name="adj1" fmla="val 50000"/>
            </a:avLst>
          </a:prstGeom>
          <a:ln w="38100">
            <a:tailEnd type="triangle"/>
          </a:ln>
        </p:spPr>
        <p:style>
          <a:lnRef idx="1">
            <a:schemeClr val="accent5"/>
          </a:lnRef>
          <a:fillRef idx="0">
            <a:schemeClr val="accent5"/>
          </a:fillRef>
          <a:effectRef idx="0">
            <a:schemeClr val="accent5"/>
          </a:effectRef>
          <a:fontRef idx="minor">
            <a:schemeClr val="tx1"/>
          </a:fontRef>
        </p:style>
      </p:cxnSp>
      <p:pic>
        <p:nvPicPr>
          <p:cNvPr id="32" name="Imagen 31">
            <a:extLst>
              <a:ext uri="{FF2B5EF4-FFF2-40B4-BE49-F238E27FC236}">
                <a16:creationId xmlns:a16="http://schemas.microsoft.com/office/drawing/2014/main" id="{94AB04EB-0FAC-D7D6-DFBD-6BEB76D9793E}"/>
              </a:ext>
            </a:extLst>
          </p:cNvPr>
          <p:cNvPicPr>
            <a:picLocks noChangeAspect="1"/>
          </p:cNvPicPr>
          <p:nvPr/>
        </p:nvPicPr>
        <p:blipFill>
          <a:blip r:embed="rId4">
            <a:duotone>
              <a:prstClr val="black"/>
              <a:schemeClr val="accent3">
                <a:tint val="45000"/>
                <a:satMod val="400000"/>
              </a:schemeClr>
            </a:duotone>
          </a:blip>
          <a:stretch>
            <a:fillRect/>
          </a:stretch>
        </p:blipFill>
        <p:spPr>
          <a:xfrm>
            <a:off x="7214498" y="4941168"/>
            <a:ext cx="3132168" cy="1842452"/>
          </a:xfrm>
          <a:prstGeom prst="rect">
            <a:avLst/>
          </a:prstGeom>
          <a:ln>
            <a:solidFill>
              <a:schemeClr val="tx1"/>
            </a:solidFill>
          </a:ln>
        </p:spPr>
      </p:pic>
    </p:spTree>
    <p:extLst>
      <p:ext uri="{BB962C8B-B14F-4D97-AF65-F5344CB8AC3E}">
        <p14:creationId xmlns:p14="http://schemas.microsoft.com/office/powerpoint/2010/main" val="99530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61546" y="3430159"/>
            <a:ext cx="368940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AGREGACIÓN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280598" y="64240"/>
            <a:ext cx="6141690" cy="2585323"/>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agregación es un tipo de asociación que indica que una clase es parte de otra clase (</a:t>
            </a: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composición débil</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componentes pueden ser compartidos por varios compuestos (</a:t>
            </a: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 la misma asociación de agregación o de varias asociaciones de agregación distintas</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destrucción del compuesto no conlleva la destrucción de los componentes.</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4899687" y="5039434"/>
            <a:ext cx="6636813" cy="1754326"/>
          </a:xfrm>
          <a:prstGeom prst="rect">
            <a:avLst/>
          </a:prstGeom>
          <a:noFill/>
        </p:spPr>
        <p:txBody>
          <a:bodyPr wrap="square" rtlCol="0">
            <a:spAutoFit/>
          </a:bodyPr>
          <a:lstStyle/>
          <a:p>
            <a:pPr marL="285750" indent="-285750" algn="just">
              <a:buFont typeface="Arial" panose="020B0604020202020204" pitchFamily="34" charset="0"/>
              <a:buChar char="•"/>
            </a:pPr>
            <a:r>
              <a:rPr lang="es-MX"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AGREGACIÓN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es una asociación en la que las entidades se configuran juntas para crear un objeto más complejo.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 través de ella se describe un grupo de objetos y su vinculación común. Define un único punto de control, denominado agregado, y el grupo de objetos que representa el conjunto.</a:t>
            </a:r>
          </a:p>
        </p:txBody>
      </p:sp>
      <p:pic>
        <p:nvPicPr>
          <p:cNvPr id="1026" name="Picture 2" descr="Relaciones entre objetos: Agregación vs. Composición">
            <a:extLst>
              <a:ext uri="{FF2B5EF4-FFF2-40B4-BE49-F238E27FC236}">
                <a16:creationId xmlns:a16="http://schemas.microsoft.com/office/drawing/2014/main" id="{4A5DC450-0B46-7F67-80EA-90FE4B1634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203"/>
          <a:stretch/>
        </p:blipFill>
        <p:spPr bwMode="auto">
          <a:xfrm>
            <a:off x="6062339" y="2455076"/>
            <a:ext cx="1224136" cy="2411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ML: Relaciones entre clases – INGENIERÍA DEL SOFTWARE">
            <a:extLst>
              <a:ext uri="{FF2B5EF4-FFF2-40B4-BE49-F238E27FC236}">
                <a16:creationId xmlns:a16="http://schemas.microsoft.com/office/drawing/2014/main" id="{32075318-750F-1CDF-5A90-48F56D562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948" y="3284984"/>
            <a:ext cx="2373504" cy="295139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489FD41-F276-75C1-1FBA-3267E1BEDE46}"/>
              </a:ext>
            </a:extLst>
          </p:cNvPr>
          <p:cNvPicPr>
            <a:picLocks noChangeAspect="1"/>
          </p:cNvPicPr>
          <p:nvPr/>
        </p:nvPicPr>
        <p:blipFill>
          <a:blip r:embed="rId5"/>
          <a:stretch>
            <a:fillRect/>
          </a:stretch>
        </p:blipFill>
        <p:spPr>
          <a:xfrm>
            <a:off x="8772396" y="84828"/>
            <a:ext cx="1570335" cy="2714337"/>
          </a:xfrm>
          <a:prstGeom prst="rect">
            <a:avLst/>
          </a:prstGeom>
        </p:spPr>
      </p:pic>
    </p:spTree>
    <p:extLst>
      <p:ext uri="{BB962C8B-B14F-4D97-AF65-F5344CB8AC3E}">
        <p14:creationId xmlns:p14="http://schemas.microsoft.com/office/powerpoint/2010/main" val="322660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61546" y="3430159"/>
            <a:ext cx="368940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AGREGACIÓN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8" name="Imagen 7">
            <a:extLst>
              <a:ext uri="{FF2B5EF4-FFF2-40B4-BE49-F238E27FC236}">
                <a16:creationId xmlns:a16="http://schemas.microsoft.com/office/drawing/2014/main" id="{E256BA54-BF12-8C28-5384-0DD8149D615E}"/>
              </a:ext>
            </a:extLst>
          </p:cNvPr>
          <p:cNvPicPr>
            <a:picLocks noChangeAspect="1"/>
          </p:cNvPicPr>
          <p:nvPr/>
        </p:nvPicPr>
        <p:blipFill>
          <a:blip r:embed="rId3"/>
          <a:stretch>
            <a:fillRect/>
          </a:stretch>
        </p:blipFill>
        <p:spPr>
          <a:xfrm>
            <a:off x="2026640" y="444932"/>
            <a:ext cx="3523809" cy="2352381"/>
          </a:xfrm>
          <a:prstGeom prst="rect">
            <a:avLst/>
          </a:prstGeom>
        </p:spPr>
      </p:pic>
      <p:pic>
        <p:nvPicPr>
          <p:cNvPr id="10" name="Imagen 9">
            <a:extLst>
              <a:ext uri="{FF2B5EF4-FFF2-40B4-BE49-F238E27FC236}">
                <a16:creationId xmlns:a16="http://schemas.microsoft.com/office/drawing/2014/main" id="{DF6EEA1F-81A0-FC15-3F6A-68454BAAC7E1}"/>
              </a:ext>
            </a:extLst>
          </p:cNvPr>
          <p:cNvPicPr>
            <a:picLocks noChangeAspect="1"/>
          </p:cNvPicPr>
          <p:nvPr/>
        </p:nvPicPr>
        <p:blipFill>
          <a:blip r:embed="rId4"/>
          <a:stretch>
            <a:fillRect/>
          </a:stretch>
        </p:blipFill>
        <p:spPr>
          <a:xfrm>
            <a:off x="1376314" y="3022896"/>
            <a:ext cx="5038095" cy="1276190"/>
          </a:xfrm>
          <a:prstGeom prst="rect">
            <a:avLst/>
          </a:prstGeom>
        </p:spPr>
      </p:pic>
      <p:pic>
        <p:nvPicPr>
          <p:cNvPr id="12" name="Imagen 11">
            <a:extLst>
              <a:ext uri="{FF2B5EF4-FFF2-40B4-BE49-F238E27FC236}">
                <a16:creationId xmlns:a16="http://schemas.microsoft.com/office/drawing/2014/main" id="{FE8CB532-836B-E773-93D1-F323633B94A9}"/>
              </a:ext>
            </a:extLst>
          </p:cNvPr>
          <p:cNvPicPr>
            <a:picLocks noChangeAspect="1"/>
          </p:cNvPicPr>
          <p:nvPr/>
        </p:nvPicPr>
        <p:blipFill>
          <a:blip r:embed="rId5"/>
          <a:stretch>
            <a:fillRect/>
          </a:stretch>
        </p:blipFill>
        <p:spPr>
          <a:xfrm>
            <a:off x="7807173" y="2919341"/>
            <a:ext cx="3419048" cy="2266667"/>
          </a:xfrm>
          <a:prstGeom prst="rect">
            <a:avLst/>
          </a:prstGeom>
        </p:spPr>
      </p:pic>
      <p:pic>
        <p:nvPicPr>
          <p:cNvPr id="14" name="Imagen 13">
            <a:extLst>
              <a:ext uri="{FF2B5EF4-FFF2-40B4-BE49-F238E27FC236}">
                <a16:creationId xmlns:a16="http://schemas.microsoft.com/office/drawing/2014/main" id="{732E746E-CCF9-323F-0DEF-AC593D1C1C98}"/>
              </a:ext>
            </a:extLst>
          </p:cNvPr>
          <p:cNvPicPr>
            <a:picLocks noChangeAspect="1"/>
          </p:cNvPicPr>
          <p:nvPr/>
        </p:nvPicPr>
        <p:blipFill>
          <a:blip r:embed="rId6"/>
          <a:stretch>
            <a:fillRect/>
          </a:stretch>
        </p:blipFill>
        <p:spPr>
          <a:xfrm>
            <a:off x="7208746" y="5396498"/>
            <a:ext cx="4571429" cy="1228571"/>
          </a:xfrm>
          <a:prstGeom prst="rect">
            <a:avLst/>
          </a:prstGeom>
        </p:spPr>
      </p:pic>
      <p:sp>
        <p:nvSpPr>
          <p:cNvPr id="16" name="Forma libre: forma 15">
            <a:extLst>
              <a:ext uri="{FF2B5EF4-FFF2-40B4-BE49-F238E27FC236}">
                <a16:creationId xmlns:a16="http://schemas.microsoft.com/office/drawing/2014/main" id="{DDAA0192-BC51-D595-59E2-99CAE3F9FF55}"/>
              </a:ext>
            </a:extLst>
          </p:cNvPr>
          <p:cNvSpPr/>
          <p:nvPr/>
        </p:nvSpPr>
        <p:spPr>
          <a:xfrm>
            <a:off x="6200775" y="19050"/>
            <a:ext cx="1009981" cy="6858000"/>
          </a:xfrm>
          <a:custGeom>
            <a:avLst/>
            <a:gdLst>
              <a:gd name="connsiteX0" fmla="*/ 0 w 1009981"/>
              <a:gd name="connsiteY0" fmla="*/ 0 h 6858000"/>
              <a:gd name="connsiteX1" fmla="*/ 66675 w 1009981"/>
              <a:gd name="connsiteY1" fmla="*/ 142875 h 6858000"/>
              <a:gd name="connsiteX2" fmla="*/ 85725 w 1009981"/>
              <a:gd name="connsiteY2" fmla="*/ 219075 h 6858000"/>
              <a:gd name="connsiteX3" fmla="*/ 114300 w 1009981"/>
              <a:gd name="connsiteY3" fmla="*/ 304800 h 6858000"/>
              <a:gd name="connsiteX4" fmla="*/ 190500 w 1009981"/>
              <a:gd name="connsiteY4" fmla="*/ 419100 h 6858000"/>
              <a:gd name="connsiteX5" fmla="*/ 209550 w 1009981"/>
              <a:gd name="connsiteY5" fmla="*/ 447675 h 6858000"/>
              <a:gd name="connsiteX6" fmla="*/ 238125 w 1009981"/>
              <a:gd name="connsiteY6" fmla="*/ 466725 h 6858000"/>
              <a:gd name="connsiteX7" fmla="*/ 209550 w 1009981"/>
              <a:gd name="connsiteY7" fmla="*/ 552450 h 6858000"/>
              <a:gd name="connsiteX8" fmla="*/ 142875 w 1009981"/>
              <a:gd name="connsiteY8" fmla="*/ 666750 h 6858000"/>
              <a:gd name="connsiteX9" fmla="*/ 190500 w 1009981"/>
              <a:gd name="connsiteY9" fmla="*/ 752475 h 6858000"/>
              <a:gd name="connsiteX10" fmla="*/ 219075 w 1009981"/>
              <a:gd name="connsiteY10" fmla="*/ 781050 h 6858000"/>
              <a:gd name="connsiteX11" fmla="*/ 228600 w 1009981"/>
              <a:gd name="connsiteY11" fmla="*/ 838200 h 6858000"/>
              <a:gd name="connsiteX12" fmla="*/ 371475 w 1009981"/>
              <a:gd name="connsiteY12" fmla="*/ 914400 h 6858000"/>
              <a:gd name="connsiteX13" fmla="*/ 695325 w 1009981"/>
              <a:gd name="connsiteY13" fmla="*/ 1066800 h 6858000"/>
              <a:gd name="connsiteX14" fmla="*/ 704850 w 1009981"/>
              <a:gd name="connsiteY14" fmla="*/ 1123950 h 6858000"/>
              <a:gd name="connsiteX15" fmla="*/ 609600 w 1009981"/>
              <a:gd name="connsiteY15" fmla="*/ 1295400 h 6858000"/>
              <a:gd name="connsiteX16" fmla="*/ 495300 w 1009981"/>
              <a:gd name="connsiteY16" fmla="*/ 1457325 h 6858000"/>
              <a:gd name="connsiteX17" fmla="*/ 600075 w 1009981"/>
              <a:gd name="connsiteY17" fmla="*/ 1543050 h 6858000"/>
              <a:gd name="connsiteX18" fmla="*/ 647700 w 1009981"/>
              <a:gd name="connsiteY18" fmla="*/ 1619250 h 6858000"/>
              <a:gd name="connsiteX19" fmla="*/ 495300 w 1009981"/>
              <a:gd name="connsiteY19" fmla="*/ 1876425 h 6858000"/>
              <a:gd name="connsiteX20" fmla="*/ 561975 w 1009981"/>
              <a:gd name="connsiteY20" fmla="*/ 1962150 h 6858000"/>
              <a:gd name="connsiteX21" fmla="*/ 619125 w 1009981"/>
              <a:gd name="connsiteY21" fmla="*/ 2019300 h 6858000"/>
              <a:gd name="connsiteX22" fmla="*/ 647700 w 1009981"/>
              <a:gd name="connsiteY22" fmla="*/ 2076450 h 6858000"/>
              <a:gd name="connsiteX23" fmla="*/ 723900 w 1009981"/>
              <a:gd name="connsiteY23" fmla="*/ 2314575 h 6858000"/>
              <a:gd name="connsiteX24" fmla="*/ 733425 w 1009981"/>
              <a:gd name="connsiteY24" fmla="*/ 2619375 h 6858000"/>
              <a:gd name="connsiteX25" fmla="*/ 723900 w 1009981"/>
              <a:gd name="connsiteY25" fmla="*/ 2828925 h 6858000"/>
              <a:gd name="connsiteX26" fmla="*/ 752475 w 1009981"/>
              <a:gd name="connsiteY26" fmla="*/ 2981325 h 6858000"/>
              <a:gd name="connsiteX27" fmla="*/ 800100 w 1009981"/>
              <a:gd name="connsiteY27" fmla="*/ 3209925 h 6858000"/>
              <a:gd name="connsiteX28" fmla="*/ 781050 w 1009981"/>
              <a:gd name="connsiteY28" fmla="*/ 3352800 h 6858000"/>
              <a:gd name="connsiteX29" fmla="*/ 942975 w 1009981"/>
              <a:gd name="connsiteY29" fmla="*/ 3400425 h 6858000"/>
              <a:gd name="connsiteX30" fmla="*/ 1009650 w 1009981"/>
              <a:gd name="connsiteY30" fmla="*/ 3448050 h 6858000"/>
              <a:gd name="connsiteX31" fmla="*/ 771525 w 1009981"/>
              <a:gd name="connsiteY31" fmla="*/ 4000500 h 6858000"/>
              <a:gd name="connsiteX32" fmla="*/ 638175 w 1009981"/>
              <a:gd name="connsiteY32" fmla="*/ 4295775 h 6858000"/>
              <a:gd name="connsiteX33" fmla="*/ 352425 w 1009981"/>
              <a:gd name="connsiteY33" fmla="*/ 4619625 h 6858000"/>
              <a:gd name="connsiteX34" fmla="*/ 390525 w 1009981"/>
              <a:gd name="connsiteY34" fmla="*/ 4657725 h 6858000"/>
              <a:gd name="connsiteX35" fmla="*/ 476250 w 1009981"/>
              <a:gd name="connsiteY35" fmla="*/ 4695825 h 6858000"/>
              <a:gd name="connsiteX36" fmla="*/ 514350 w 1009981"/>
              <a:gd name="connsiteY36" fmla="*/ 4724400 h 6858000"/>
              <a:gd name="connsiteX37" fmla="*/ 533400 w 1009981"/>
              <a:gd name="connsiteY37" fmla="*/ 4781550 h 6858000"/>
              <a:gd name="connsiteX38" fmla="*/ 285750 w 1009981"/>
              <a:gd name="connsiteY38" fmla="*/ 5257800 h 6858000"/>
              <a:gd name="connsiteX39" fmla="*/ 228600 w 1009981"/>
              <a:gd name="connsiteY39" fmla="*/ 5381625 h 6858000"/>
              <a:gd name="connsiteX40" fmla="*/ 514350 w 1009981"/>
              <a:gd name="connsiteY40" fmla="*/ 5676900 h 6858000"/>
              <a:gd name="connsiteX41" fmla="*/ 314325 w 1009981"/>
              <a:gd name="connsiteY41" fmla="*/ 6057900 h 6858000"/>
              <a:gd name="connsiteX42" fmla="*/ 361950 w 1009981"/>
              <a:gd name="connsiteY42" fmla="*/ 6334125 h 6858000"/>
              <a:gd name="connsiteX43" fmla="*/ 438150 w 1009981"/>
              <a:gd name="connsiteY43" fmla="*/ 6438900 h 6858000"/>
              <a:gd name="connsiteX44" fmla="*/ 457200 w 1009981"/>
              <a:gd name="connsiteY44" fmla="*/ 6477000 h 6858000"/>
              <a:gd name="connsiteX45" fmla="*/ 485775 w 1009981"/>
              <a:gd name="connsiteY45" fmla="*/ 6515100 h 6858000"/>
              <a:gd name="connsiteX46" fmla="*/ 495300 w 1009981"/>
              <a:gd name="connsiteY46" fmla="*/ 6553200 h 6858000"/>
              <a:gd name="connsiteX47" fmla="*/ 504825 w 1009981"/>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9981" h="6858000">
                <a:moveTo>
                  <a:pt x="0" y="0"/>
                </a:moveTo>
                <a:cubicBezTo>
                  <a:pt x="22860" y="114298"/>
                  <a:pt x="-12694" y="-35705"/>
                  <a:pt x="66675" y="142875"/>
                </a:cubicBezTo>
                <a:cubicBezTo>
                  <a:pt x="77308" y="166800"/>
                  <a:pt x="78337" y="193957"/>
                  <a:pt x="85725" y="219075"/>
                </a:cubicBezTo>
                <a:cubicBezTo>
                  <a:pt x="94224" y="247972"/>
                  <a:pt x="101475" y="277546"/>
                  <a:pt x="114300" y="304800"/>
                </a:cubicBezTo>
                <a:cubicBezTo>
                  <a:pt x="137835" y="354811"/>
                  <a:pt x="161180" y="378052"/>
                  <a:pt x="190500" y="419100"/>
                </a:cubicBezTo>
                <a:cubicBezTo>
                  <a:pt x="197154" y="428415"/>
                  <a:pt x="201455" y="439580"/>
                  <a:pt x="209550" y="447675"/>
                </a:cubicBezTo>
                <a:cubicBezTo>
                  <a:pt x="217645" y="455770"/>
                  <a:pt x="228600" y="460375"/>
                  <a:pt x="238125" y="466725"/>
                </a:cubicBezTo>
                <a:cubicBezTo>
                  <a:pt x="228600" y="495300"/>
                  <a:pt x="223020" y="525509"/>
                  <a:pt x="209550" y="552450"/>
                </a:cubicBezTo>
                <a:cubicBezTo>
                  <a:pt x="115471" y="740608"/>
                  <a:pt x="172428" y="578090"/>
                  <a:pt x="142875" y="666750"/>
                </a:cubicBezTo>
                <a:cubicBezTo>
                  <a:pt x="158750" y="695325"/>
                  <a:pt x="172368" y="725276"/>
                  <a:pt x="190500" y="752475"/>
                </a:cubicBezTo>
                <a:cubicBezTo>
                  <a:pt x="197972" y="763683"/>
                  <a:pt x="213604" y="768741"/>
                  <a:pt x="219075" y="781050"/>
                </a:cubicBezTo>
                <a:cubicBezTo>
                  <a:pt x="226919" y="798698"/>
                  <a:pt x="214066" y="825482"/>
                  <a:pt x="228600" y="838200"/>
                </a:cubicBezTo>
                <a:cubicBezTo>
                  <a:pt x="269220" y="873743"/>
                  <a:pt x="323002" y="890658"/>
                  <a:pt x="371475" y="914400"/>
                </a:cubicBezTo>
                <a:cubicBezTo>
                  <a:pt x="478619" y="966879"/>
                  <a:pt x="587375" y="1016000"/>
                  <a:pt x="695325" y="1066800"/>
                </a:cubicBezTo>
                <a:cubicBezTo>
                  <a:pt x="698500" y="1085850"/>
                  <a:pt x="707581" y="1104831"/>
                  <a:pt x="704850" y="1123950"/>
                </a:cubicBezTo>
                <a:cubicBezTo>
                  <a:pt x="695892" y="1186656"/>
                  <a:pt x="644364" y="1249048"/>
                  <a:pt x="609600" y="1295400"/>
                </a:cubicBezTo>
                <a:cubicBezTo>
                  <a:pt x="498971" y="1442905"/>
                  <a:pt x="565181" y="1335034"/>
                  <a:pt x="495300" y="1457325"/>
                </a:cubicBezTo>
                <a:cubicBezTo>
                  <a:pt x="530225" y="1485900"/>
                  <a:pt x="569148" y="1510190"/>
                  <a:pt x="600075" y="1543050"/>
                </a:cubicBezTo>
                <a:cubicBezTo>
                  <a:pt x="620604" y="1564862"/>
                  <a:pt x="656681" y="1590675"/>
                  <a:pt x="647700" y="1619250"/>
                </a:cubicBezTo>
                <a:cubicBezTo>
                  <a:pt x="617823" y="1714312"/>
                  <a:pt x="495300" y="1876425"/>
                  <a:pt x="495300" y="1876425"/>
                </a:cubicBezTo>
                <a:cubicBezTo>
                  <a:pt x="521340" y="1915485"/>
                  <a:pt x="521676" y="1918187"/>
                  <a:pt x="561975" y="1962150"/>
                </a:cubicBezTo>
                <a:cubicBezTo>
                  <a:pt x="580180" y="1982009"/>
                  <a:pt x="602961" y="1997747"/>
                  <a:pt x="619125" y="2019300"/>
                </a:cubicBezTo>
                <a:cubicBezTo>
                  <a:pt x="631904" y="2036339"/>
                  <a:pt x="639591" y="2056756"/>
                  <a:pt x="647700" y="2076450"/>
                </a:cubicBezTo>
                <a:cubicBezTo>
                  <a:pt x="685429" y="2168077"/>
                  <a:pt x="695705" y="2215892"/>
                  <a:pt x="723900" y="2314575"/>
                </a:cubicBezTo>
                <a:cubicBezTo>
                  <a:pt x="727075" y="2416175"/>
                  <a:pt x="733425" y="2517725"/>
                  <a:pt x="733425" y="2619375"/>
                </a:cubicBezTo>
                <a:cubicBezTo>
                  <a:pt x="733425" y="2689297"/>
                  <a:pt x="720225" y="2759100"/>
                  <a:pt x="723900" y="2828925"/>
                </a:cubicBezTo>
                <a:cubicBezTo>
                  <a:pt x="726617" y="2880539"/>
                  <a:pt x="744202" y="2930306"/>
                  <a:pt x="752475" y="2981325"/>
                </a:cubicBezTo>
                <a:cubicBezTo>
                  <a:pt x="788061" y="3200770"/>
                  <a:pt x="742773" y="3123935"/>
                  <a:pt x="800100" y="3209925"/>
                </a:cubicBezTo>
                <a:cubicBezTo>
                  <a:pt x="793750" y="3257550"/>
                  <a:pt x="762405" y="3308519"/>
                  <a:pt x="781050" y="3352800"/>
                </a:cubicBezTo>
                <a:cubicBezTo>
                  <a:pt x="794424" y="3384564"/>
                  <a:pt x="909887" y="3395698"/>
                  <a:pt x="942975" y="3400425"/>
                </a:cubicBezTo>
                <a:cubicBezTo>
                  <a:pt x="965200" y="3416300"/>
                  <a:pt x="1014488" y="3421170"/>
                  <a:pt x="1009650" y="3448050"/>
                </a:cubicBezTo>
                <a:cubicBezTo>
                  <a:pt x="953339" y="3760887"/>
                  <a:pt x="906184" y="3805992"/>
                  <a:pt x="771525" y="4000500"/>
                </a:cubicBezTo>
                <a:cubicBezTo>
                  <a:pt x="734741" y="4138441"/>
                  <a:pt x="739189" y="4177925"/>
                  <a:pt x="638175" y="4295775"/>
                </a:cubicBezTo>
                <a:cubicBezTo>
                  <a:pt x="255379" y="4742370"/>
                  <a:pt x="594807" y="4256052"/>
                  <a:pt x="352425" y="4619625"/>
                </a:cubicBezTo>
                <a:cubicBezTo>
                  <a:pt x="365125" y="4632325"/>
                  <a:pt x="375229" y="4648312"/>
                  <a:pt x="390525" y="4657725"/>
                </a:cubicBezTo>
                <a:cubicBezTo>
                  <a:pt x="417156" y="4674114"/>
                  <a:pt x="448718" y="4681000"/>
                  <a:pt x="476250" y="4695825"/>
                </a:cubicBezTo>
                <a:cubicBezTo>
                  <a:pt x="490227" y="4703351"/>
                  <a:pt x="501650" y="4714875"/>
                  <a:pt x="514350" y="4724400"/>
                </a:cubicBezTo>
                <a:cubicBezTo>
                  <a:pt x="520700" y="4743450"/>
                  <a:pt x="536343" y="4761686"/>
                  <a:pt x="533400" y="4781550"/>
                </a:cubicBezTo>
                <a:cubicBezTo>
                  <a:pt x="496555" y="5030252"/>
                  <a:pt x="433305" y="5019442"/>
                  <a:pt x="285750" y="5257800"/>
                </a:cubicBezTo>
                <a:cubicBezTo>
                  <a:pt x="261822" y="5296452"/>
                  <a:pt x="247650" y="5340350"/>
                  <a:pt x="228600" y="5381625"/>
                </a:cubicBezTo>
                <a:cubicBezTo>
                  <a:pt x="323850" y="5480050"/>
                  <a:pt x="578017" y="5555629"/>
                  <a:pt x="514350" y="5676900"/>
                </a:cubicBezTo>
                <a:lnTo>
                  <a:pt x="314325" y="6057900"/>
                </a:lnTo>
                <a:cubicBezTo>
                  <a:pt x="330200" y="6149975"/>
                  <a:pt x="333071" y="6245267"/>
                  <a:pt x="361950" y="6334125"/>
                </a:cubicBezTo>
                <a:cubicBezTo>
                  <a:pt x="375298" y="6375195"/>
                  <a:pt x="418837" y="6400274"/>
                  <a:pt x="438150" y="6438900"/>
                </a:cubicBezTo>
                <a:cubicBezTo>
                  <a:pt x="444500" y="6451600"/>
                  <a:pt x="449675" y="6464959"/>
                  <a:pt x="457200" y="6477000"/>
                </a:cubicBezTo>
                <a:cubicBezTo>
                  <a:pt x="465614" y="6490462"/>
                  <a:pt x="476250" y="6502400"/>
                  <a:pt x="485775" y="6515100"/>
                </a:cubicBezTo>
                <a:cubicBezTo>
                  <a:pt x="488950" y="6527800"/>
                  <a:pt x="494115" y="6540163"/>
                  <a:pt x="495300" y="6553200"/>
                </a:cubicBezTo>
                <a:cubicBezTo>
                  <a:pt x="507291" y="6685097"/>
                  <a:pt x="504825" y="6732594"/>
                  <a:pt x="504825" y="6858000"/>
                </a:cubicBezTo>
              </a:path>
            </a:pathLst>
          </a:cu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94629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3297" y="3430159"/>
            <a:ext cx="385291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COMPOSICIÓN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280598" y="64240"/>
            <a:ext cx="6109958" cy="1754326"/>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Las composiciones son también un tipo de asociación que representa una relación bidireccional y altamente dependiente entre dos clases diferentes.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 la composición se elimina, las otras entidades vinculadas con ella también se eliminan.</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5518348" y="4250334"/>
            <a:ext cx="6178653" cy="2308324"/>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COMPOSICIÓN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es una forma fuerte de composición donde la vida de la clase contenida debe coincidir con la vida de la clase contenedor. Los componentes constituyen una parte del objeto compuesto.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 esta forma, los componentes no pueden ser compartidos por varios objetos compuestos. La supresión del objeto compuesto conlleva la supresión de los componentes.</a:t>
            </a:r>
          </a:p>
        </p:txBody>
      </p:sp>
      <p:pic>
        <p:nvPicPr>
          <p:cNvPr id="2050" name="Picture 2" descr="Relaciones entre objetos: Agregación vs. Composición">
            <a:extLst>
              <a:ext uri="{FF2B5EF4-FFF2-40B4-BE49-F238E27FC236}">
                <a16:creationId xmlns:a16="http://schemas.microsoft.com/office/drawing/2014/main" id="{EE1010F6-65C3-ACD0-A430-0B4C6D5375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037"/>
          <a:stretch/>
        </p:blipFill>
        <p:spPr bwMode="auto">
          <a:xfrm>
            <a:off x="9232762" y="378303"/>
            <a:ext cx="1555727" cy="28805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CIONES ENTRE CLASES COMPOSICIÓN – ASOCIACIÓN – USO – HERENCIA. - ppt  descargar">
            <a:extLst>
              <a:ext uri="{FF2B5EF4-FFF2-40B4-BE49-F238E27FC236}">
                <a16:creationId xmlns:a16="http://schemas.microsoft.com/office/drawing/2014/main" id="{09A794C8-C763-41E3-6C47-200F397777B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1412" t="45800" r="8264" b="14300"/>
          <a:stretch/>
        </p:blipFill>
        <p:spPr bwMode="auto">
          <a:xfrm>
            <a:off x="2956063" y="2064838"/>
            <a:ext cx="4980419" cy="1855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tando Cabos: Ejemplos prácticos de Asociación, Agregación, Composición y  Dependencia con C# .Net">
            <a:extLst>
              <a:ext uri="{FF2B5EF4-FFF2-40B4-BE49-F238E27FC236}">
                <a16:creationId xmlns:a16="http://schemas.microsoft.com/office/drawing/2014/main" id="{A1DDA74F-7B6B-2BA8-7F81-F3578A336B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00" t="10796" r="3871" b="9687"/>
          <a:stretch/>
        </p:blipFill>
        <p:spPr bwMode="auto">
          <a:xfrm>
            <a:off x="1309520" y="4561548"/>
            <a:ext cx="4021533" cy="205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692696"/>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a:t>
            </a:fld>
            <a:endParaRPr lang="es-ES" noProof="0" dirty="0"/>
          </a:p>
        </p:txBody>
      </p:sp>
    </p:spTree>
    <p:extLst>
      <p:ext uri="{BB962C8B-B14F-4D97-AF65-F5344CB8AC3E}">
        <p14:creationId xmlns:p14="http://schemas.microsoft.com/office/powerpoint/2010/main" val="41183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3297" y="3430159"/>
            <a:ext cx="385291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COMPOSICIÓN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52DEEAB3-F610-D4E7-315C-70D22C04E2D8}"/>
              </a:ext>
            </a:extLst>
          </p:cNvPr>
          <p:cNvPicPr>
            <a:picLocks noChangeAspect="1"/>
          </p:cNvPicPr>
          <p:nvPr/>
        </p:nvPicPr>
        <p:blipFill>
          <a:blip r:embed="rId3"/>
          <a:stretch>
            <a:fillRect/>
          </a:stretch>
        </p:blipFill>
        <p:spPr>
          <a:xfrm>
            <a:off x="2029913" y="1050945"/>
            <a:ext cx="3254942" cy="4536504"/>
          </a:xfrm>
          <a:prstGeom prst="rect">
            <a:avLst/>
          </a:prstGeom>
        </p:spPr>
      </p:pic>
      <p:pic>
        <p:nvPicPr>
          <p:cNvPr id="9" name="Imagen 8">
            <a:extLst>
              <a:ext uri="{FF2B5EF4-FFF2-40B4-BE49-F238E27FC236}">
                <a16:creationId xmlns:a16="http://schemas.microsoft.com/office/drawing/2014/main" id="{E8E4BD7B-DB36-9D87-5F3D-550796B78BAA}"/>
              </a:ext>
            </a:extLst>
          </p:cNvPr>
          <p:cNvPicPr>
            <a:picLocks noChangeAspect="1"/>
          </p:cNvPicPr>
          <p:nvPr/>
        </p:nvPicPr>
        <p:blipFill>
          <a:blip r:embed="rId4"/>
          <a:stretch>
            <a:fillRect/>
          </a:stretch>
        </p:blipFill>
        <p:spPr>
          <a:xfrm>
            <a:off x="7822604" y="1050945"/>
            <a:ext cx="3636042" cy="4536504"/>
          </a:xfrm>
          <a:prstGeom prst="rect">
            <a:avLst/>
          </a:prstGeom>
        </p:spPr>
      </p:pic>
      <p:sp>
        <p:nvSpPr>
          <p:cNvPr id="10" name="Forma libre: forma 9">
            <a:extLst>
              <a:ext uri="{FF2B5EF4-FFF2-40B4-BE49-F238E27FC236}">
                <a16:creationId xmlns:a16="http://schemas.microsoft.com/office/drawing/2014/main" id="{1C95C584-50CC-5266-2762-B4D8B4B42CB1}"/>
              </a:ext>
            </a:extLst>
          </p:cNvPr>
          <p:cNvSpPr/>
          <p:nvPr/>
        </p:nvSpPr>
        <p:spPr>
          <a:xfrm>
            <a:off x="6200775" y="19050"/>
            <a:ext cx="1009981" cy="6858000"/>
          </a:xfrm>
          <a:custGeom>
            <a:avLst/>
            <a:gdLst>
              <a:gd name="connsiteX0" fmla="*/ 0 w 1009981"/>
              <a:gd name="connsiteY0" fmla="*/ 0 h 6858000"/>
              <a:gd name="connsiteX1" fmla="*/ 66675 w 1009981"/>
              <a:gd name="connsiteY1" fmla="*/ 142875 h 6858000"/>
              <a:gd name="connsiteX2" fmla="*/ 85725 w 1009981"/>
              <a:gd name="connsiteY2" fmla="*/ 219075 h 6858000"/>
              <a:gd name="connsiteX3" fmla="*/ 114300 w 1009981"/>
              <a:gd name="connsiteY3" fmla="*/ 304800 h 6858000"/>
              <a:gd name="connsiteX4" fmla="*/ 190500 w 1009981"/>
              <a:gd name="connsiteY4" fmla="*/ 419100 h 6858000"/>
              <a:gd name="connsiteX5" fmla="*/ 209550 w 1009981"/>
              <a:gd name="connsiteY5" fmla="*/ 447675 h 6858000"/>
              <a:gd name="connsiteX6" fmla="*/ 238125 w 1009981"/>
              <a:gd name="connsiteY6" fmla="*/ 466725 h 6858000"/>
              <a:gd name="connsiteX7" fmla="*/ 209550 w 1009981"/>
              <a:gd name="connsiteY7" fmla="*/ 552450 h 6858000"/>
              <a:gd name="connsiteX8" fmla="*/ 142875 w 1009981"/>
              <a:gd name="connsiteY8" fmla="*/ 666750 h 6858000"/>
              <a:gd name="connsiteX9" fmla="*/ 190500 w 1009981"/>
              <a:gd name="connsiteY9" fmla="*/ 752475 h 6858000"/>
              <a:gd name="connsiteX10" fmla="*/ 219075 w 1009981"/>
              <a:gd name="connsiteY10" fmla="*/ 781050 h 6858000"/>
              <a:gd name="connsiteX11" fmla="*/ 228600 w 1009981"/>
              <a:gd name="connsiteY11" fmla="*/ 838200 h 6858000"/>
              <a:gd name="connsiteX12" fmla="*/ 371475 w 1009981"/>
              <a:gd name="connsiteY12" fmla="*/ 914400 h 6858000"/>
              <a:gd name="connsiteX13" fmla="*/ 695325 w 1009981"/>
              <a:gd name="connsiteY13" fmla="*/ 1066800 h 6858000"/>
              <a:gd name="connsiteX14" fmla="*/ 704850 w 1009981"/>
              <a:gd name="connsiteY14" fmla="*/ 1123950 h 6858000"/>
              <a:gd name="connsiteX15" fmla="*/ 609600 w 1009981"/>
              <a:gd name="connsiteY15" fmla="*/ 1295400 h 6858000"/>
              <a:gd name="connsiteX16" fmla="*/ 495300 w 1009981"/>
              <a:gd name="connsiteY16" fmla="*/ 1457325 h 6858000"/>
              <a:gd name="connsiteX17" fmla="*/ 600075 w 1009981"/>
              <a:gd name="connsiteY17" fmla="*/ 1543050 h 6858000"/>
              <a:gd name="connsiteX18" fmla="*/ 647700 w 1009981"/>
              <a:gd name="connsiteY18" fmla="*/ 1619250 h 6858000"/>
              <a:gd name="connsiteX19" fmla="*/ 495300 w 1009981"/>
              <a:gd name="connsiteY19" fmla="*/ 1876425 h 6858000"/>
              <a:gd name="connsiteX20" fmla="*/ 561975 w 1009981"/>
              <a:gd name="connsiteY20" fmla="*/ 1962150 h 6858000"/>
              <a:gd name="connsiteX21" fmla="*/ 619125 w 1009981"/>
              <a:gd name="connsiteY21" fmla="*/ 2019300 h 6858000"/>
              <a:gd name="connsiteX22" fmla="*/ 647700 w 1009981"/>
              <a:gd name="connsiteY22" fmla="*/ 2076450 h 6858000"/>
              <a:gd name="connsiteX23" fmla="*/ 723900 w 1009981"/>
              <a:gd name="connsiteY23" fmla="*/ 2314575 h 6858000"/>
              <a:gd name="connsiteX24" fmla="*/ 733425 w 1009981"/>
              <a:gd name="connsiteY24" fmla="*/ 2619375 h 6858000"/>
              <a:gd name="connsiteX25" fmla="*/ 723900 w 1009981"/>
              <a:gd name="connsiteY25" fmla="*/ 2828925 h 6858000"/>
              <a:gd name="connsiteX26" fmla="*/ 752475 w 1009981"/>
              <a:gd name="connsiteY26" fmla="*/ 2981325 h 6858000"/>
              <a:gd name="connsiteX27" fmla="*/ 800100 w 1009981"/>
              <a:gd name="connsiteY27" fmla="*/ 3209925 h 6858000"/>
              <a:gd name="connsiteX28" fmla="*/ 781050 w 1009981"/>
              <a:gd name="connsiteY28" fmla="*/ 3352800 h 6858000"/>
              <a:gd name="connsiteX29" fmla="*/ 942975 w 1009981"/>
              <a:gd name="connsiteY29" fmla="*/ 3400425 h 6858000"/>
              <a:gd name="connsiteX30" fmla="*/ 1009650 w 1009981"/>
              <a:gd name="connsiteY30" fmla="*/ 3448050 h 6858000"/>
              <a:gd name="connsiteX31" fmla="*/ 771525 w 1009981"/>
              <a:gd name="connsiteY31" fmla="*/ 4000500 h 6858000"/>
              <a:gd name="connsiteX32" fmla="*/ 638175 w 1009981"/>
              <a:gd name="connsiteY32" fmla="*/ 4295775 h 6858000"/>
              <a:gd name="connsiteX33" fmla="*/ 352425 w 1009981"/>
              <a:gd name="connsiteY33" fmla="*/ 4619625 h 6858000"/>
              <a:gd name="connsiteX34" fmla="*/ 390525 w 1009981"/>
              <a:gd name="connsiteY34" fmla="*/ 4657725 h 6858000"/>
              <a:gd name="connsiteX35" fmla="*/ 476250 w 1009981"/>
              <a:gd name="connsiteY35" fmla="*/ 4695825 h 6858000"/>
              <a:gd name="connsiteX36" fmla="*/ 514350 w 1009981"/>
              <a:gd name="connsiteY36" fmla="*/ 4724400 h 6858000"/>
              <a:gd name="connsiteX37" fmla="*/ 533400 w 1009981"/>
              <a:gd name="connsiteY37" fmla="*/ 4781550 h 6858000"/>
              <a:gd name="connsiteX38" fmla="*/ 285750 w 1009981"/>
              <a:gd name="connsiteY38" fmla="*/ 5257800 h 6858000"/>
              <a:gd name="connsiteX39" fmla="*/ 228600 w 1009981"/>
              <a:gd name="connsiteY39" fmla="*/ 5381625 h 6858000"/>
              <a:gd name="connsiteX40" fmla="*/ 514350 w 1009981"/>
              <a:gd name="connsiteY40" fmla="*/ 5676900 h 6858000"/>
              <a:gd name="connsiteX41" fmla="*/ 314325 w 1009981"/>
              <a:gd name="connsiteY41" fmla="*/ 6057900 h 6858000"/>
              <a:gd name="connsiteX42" fmla="*/ 361950 w 1009981"/>
              <a:gd name="connsiteY42" fmla="*/ 6334125 h 6858000"/>
              <a:gd name="connsiteX43" fmla="*/ 438150 w 1009981"/>
              <a:gd name="connsiteY43" fmla="*/ 6438900 h 6858000"/>
              <a:gd name="connsiteX44" fmla="*/ 457200 w 1009981"/>
              <a:gd name="connsiteY44" fmla="*/ 6477000 h 6858000"/>
              <a:gd name="connsiteX45" fmla="*/ 485775 w 1009981"/>
              <a:gd name="connsiteY45" fmla="*/ 6515100 h 6858000"/>
              <a:gd name="connsiteX46" fmla="*/ 495300 w 1009981"/>
              <a:gd name="connsiteY46" fmla="*/ 6553200 h 6858000"/>
              <a:gd name="connsiteX47" fmla="*/ 504825 w 1009981"/>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9981" h="6858000">
                <a:moveTo>
                  <a:pt x="0" y="0"/>
                </a:moveTo>
                <a:cubicBezTo>
                  <a:pt x="22860" y="114298"/>
                  <a:pt x="-12694" y="-35705"/>
                  <a:pt x="66675" y="142875"/>
                </a:cubicBezTo>
                <a:cubicBezTo>
                  <a:pt x="77308" y="166800"/>
                  <a:pt x="78337" y="193957"/>
                  <a:pt x="85725" y="219075"/>
                </a:cubicBezTo>
                <a:cubicBezTo>
                  <a:pt x="94224" y="247972"/>
                  <a:pt x="101475" y="277546"/>
                  <a:pt x="114300" y="304800"/>
                </a:cubicBezTo>
                <a:cubicBezTo>
                  <a:pt x="137835" y="354811"/>
                  <a:pt x="161180" y="378052"/>
                  <a:pt x="190500" y="419100"/>
                </a:cubicBezTo>
                <a:cubicBezTo>
                  <a:pt x="197154" y="428415"/>
                  <a:pt x="201455" y="439580"/>
                  <a:pt x="209550" y="447675"/>
                </a:cubicBezTo>
                <a:cubicBezTo>
                  <a:pt x="217645" y="455770"/>
                  <a:pt x="228600" y="460375"/>
                  <a:pt x="238125" y="466725"/>
                </a:cubicBezTo>
                <a:cubicBezTo>
                  <a:pt x="228600" y="495300"/>
                  <a:pt x="223020" y="525509"/>
                  <a:pt x="209550" y="552450"/>
                </a:cubicBezTo>
                <a:cubicBezTo>
                  <a:pt x="115471" y="740608"/>
                  <a:pt x="172428" y="578090"/>
                  <a:pt x="142875" y="666750"/>
                </a:cubicBezTo>
                <a:cubicBezTo>
                  <a:pt x="158750" y="695325"/>
                  <a:pt x="172368" y="725276"/>
                  <a:pt x="190500" y="752475"/>
                </a:cubicBezTo>
                <a:cubicBezTo>
                  <a:pt x="197972" y="763683"/>
                  <a:pt x="213604" y="768741"/>
                  <a:pt x="219075" y="781050"/>
                </a:cubicBezTo>
                <a:cubicBezTo>
                  <a:pt x="226919" y="798698"/>
                  <a:pt x="214066" y="825482"/>
                  <a:pt x="228600" y="838200"/>
                </a:cubicBezTo>
                <a:cubicBezTo>
                  <a:pt x="269220" y="873743"/>
                  <a:pt x="323002" y="890658"/>
                  <a:pt x="371475" y="914400"/>
                </a:cubicBezTo>
                <a:cubicBezTo>
                  <a:pt x="478619" y="966879"/>
                  <a:pt x="587375" y="1016000"/>
                  <a:pt x="695325" y="1066800"/>
                </a:cubicBezTo>
                <a:cubicBezTo>
                  <a:pt x="698500" y="1085850"/>
                  <a:pt x="707581" y="1104831"/>
                  <a:pt x="704850" y="1123950"/>
                </a:cubicBezTo>
                <a:cubicBezTo>
                  <a:pt x="695892" y="1186656"/>
                  <a:pt x="644364" y="1249048"/>
                  <a:pt x="609600" y="1295400"/>
                </a:cubicBezTo>
                <a:cubicBezTo>
                  <a:pt x="498971" y="1442905"/>
                  <a:pt x="565181" y="1335034"/>
                  <a:pt x="495300" y="1457325"/>
                </a:cubicBezTo>
                <a:cubicBezTo>
                  <a:pt x="530225" y="1485900"/>
                  <a:pt x="569148" y="1510190"/>
                  <a:pt x="600075" y="1543050"/>
                </a:cubicBezTo>
                <a:cubicBezTo>
                  <a:pt x="620604" y="1564862"/>
                  <a:pt x="656681" y="1590675"/>
                  <a:pt x="647700" y="1619250"/>
                </a:cubicBezTo>
                <a:cubicBezTo>
                  <a:pt x="617823" y="1714312"/>
                  <a:pt x="495300" y="1876425"/>
                  <a:pt x="495300" y="1876425"/>
                </a:cubicBezTo>
                <a:cubicBezTo>
                  <a:pt x="521340" y="1915485"/>
                  <a:pt x="521676" y="1918187"/>
                  <a:pt x="561975" y="1962150"/>
                </a:cubicBezTo>
                <a:cubicBezTo>
                  <a:pt x="580180" y="1982009"/>
                  <a:pt x="602961" y="1997747"/>
                  <a:pt x="619125" y="2019300"/>
                </a:cubicBezTo>
                <a:cubicBezTo>
                  <a:pt x="631904" y="2036339"/>
                  <a:pt x="639591" y="2056756"/>
                  <a:pt x="647700" y="2076450"/>
                </a:cubicBezTo>
                <a:cubicBezTo>
                  <a:pt x="685429" y="2168077"/>
                  <a:pt x="695705" y="2215892"/>
                  <a:pt x="723900" y="2314575"/>
                </a:cubicBezTo>
                <a:cubicBezTo>
                  <a:pt x="727075" y="2416175"/>
                  <a:pt x="733425" y="2517725"/>
                  <a:pt x="733425" y="2619375"/>
                </a:cubicBezTo>
                <a:cubicBezTo>
                  <a:pt x="733425" y="2689297"/>
                  <a:pt x="720225" y="2759100"/>
                  <a:pt x="723900" y="2828925"/>
                </a:cubicBezTo>
                <a:cubicBezTo>
                  <a:pt x="726617" y="2880539"/>
                  <a:pt x="744202" y="2930306"/>
                  <a:pt x="752475" y="2981325"/>
                </a:cubicBezTo>
                <a:cubicBezTo>
                  <a:pt x="788061" y="3200770"/>
                  <a:pt x="742773" y="3123935"/>
                  <a:pt x="800100" y="3209925"/>
                </a:cubicBezTo>
                <a:cubicBezTo>
                  <a:pt x="793750" y="3257550"/>
                  <a:pt x="762405" y="3308519"/>
                  <a:pt x="781050" y="3352800"/>
                </a:cubicBezTo>
                <a:cubicBezTo>
                  <a:pt x="794424" y="3384564"/>
                  <a:pt x="909887" y="3395698"/>
                  <a:pt x="942975" y="3400425"/>
                </a:cubicBezTo>
                <a:cubicBezTo>
                  <a:pt x="965200" y="3416300"/>
                  <a:pt x="1014488" y="3421170"/>
                  <a:pt x="1009650" y="3448050"/>
                </a:cubicBezTo>
                <a:cubicBezTo>
                  <a:pt x="953339" y="3760887"/>
                  <a:pt x="906184" y="3805992"/>
                  <a:pt x="771525" y="4000500"/>
                </a:cubicBezTo>
                <a:cubicBezTo>
                  <a:pt x="734741" y="4138441"/>
                  <a:pt x="739189" y="4177925"/>
                  <a:pt x="638175" y="4295775"/>
                </a:cubicBezTo>
                <a:cubicBezTo>
                  <a:pt x="255379" y="4742370"/>
                  <a:pt x="594807" y="4256052"/>
                  <a:pt x="352425" y="4619625"/>
                </a:cubicBezTo>
                <a:cubicBezTo>
                  <a:pt x="365125" y="4632325"/>
                  <a:pt x="375229" y="4648312"/>
                  <a:pt x="390525" y="4657725"/>
                </a:cubicBezTo>
                <a:cubicBezTo>
                  <a:pt x="417156" y="4674114"/>
                  <a:pt x="448718" y="4681000"/>
                  <a:pt x="476250" y="4695825"/>
                </a:cubicBezTo>
                <a:cubicBezTo>
                  <a:pt x="490227" y="4703351"/>
                  <a:pt x="501650" y="4714875"/>
                  <a:pt x="514350" y="4724400"/>
                </a:cubicBezTo>
                <a:cubicBezTo>
                  <a:pt x="520700" y="4743450"/>
                  <a:pt x="536343" y="4761686"/>
                  <a:pt x="533400" y="4781550"/>
                </a:cubicBezTo>
                <a:cubicBezTo>
                  <a:pt x="496555" y="5030252"/>
                  <a:pt x="433305" y="5019442"/>
                  <a:pt x="285750" y="5257800"/>
                </a:cubicBezTo>
                <a:cubicBezTo>
                  <a:pt x="261822" y="5296452"/>
                  <a:pt x="247650" y="5340350"/>
                  <a:pt x="228600" y="5381625"/>
                </a:cubicBezTo>
                <a:cubicBezTo>
                  <a:pt x="323850" y="5480050"/>
                  <a:pt x="578017" y="5555629"/>
                  <a:pt x="514350" y="5676900"/>
                </a:cubicBezTo>
                <a:lnTo>
                  <a:pt x="314325" y="6057900"/>
                </a:lnTo>
                <a:cubicBezTo>
                  <a:pt x="330200" y="6149975"/>
                  <a:pt x="333071" y="6245267"/>
                  <a:pt x="361950" y="6334125"/>
                </a:cubicBezTo>
                <a:cubicBezTo>
                  <a:pt x="375298" y="6375195"/>
                  <a:pt x="418837" y="6400274"/>
                  <a:pt x="438150" y="6438900"/>
                </a:cubicBezTo>
                <a:cubicBezTo>
                  <a:pt x="444500" y="6451600"/>
                  <a:pt x="449675" y="6464959"/>
                  <a:pt x="457200" y="6477000"/>
                </a:cubicBezTo>
                <a:cubicBezTo>
                  <a:pt x="465614" y="6490462"/>
                  <a:pt x="476250" y="6502400"/>
                  <a:pt x="485775" y="6515100"/>
                </a:cubicBezTo>
                <a:cubicBezTo>
                  <a:pt x="488950" y="6527800"/>
                  <a:pt x="494115" y="6540163"/>
                  <a:pt x="495300" y="6553200"/>
                </a:cubicBezTo>
                <a:cubicBezTo>
                  <a:pt x="507291" y="6685097"/>
                  <a:pt x="504825" y="6732594"/>
                  <a:pt x="504825" y="6858000"/>
                </a:cubicBezTo>
              </a:path>
            </a:pathLst>
          </a:cu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27314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97251" y="3307048"/>
            <a:ext cx="3826368" cy="707886"/>
          </a:xfrm>
          <a:prstGeom prst="rect">
            <a:avLst/>
          </a:prstGeom>
          <a:noFill/>
        </p:spPr>
        <p:txBody>
          <a:bodyPr wrap="none" rtlCol="0">
            <a:spAutoFit/>
          </a:bodyPr>
          <a:lstStyle/>
          <a:p>
            <a:pPr algn="ctr"/>
            <a:r>
              <a:rPr lang="es-MX" sz="2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DIFERENCIAS ENTRE AGREGACIÓN</a:t>
            </a:r>
          </a:p>
          <a:p>
            <a:pPr algn="ctr"/>
            <a:r>
              <a:rPr lang="es-MX" sz="2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 COMPOSICIÓN</a:t>
            </a:r>
            <a:endParaRPr lang="es-PE" sz="20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4098" name="Picture 2" descr="Asociación, Agregación y Composición">
            <a:extLst>
              <a:ext uri="{FF2B5EF4-FFF2-40B4-BE49-F238E27FC236}">
                <a16:creationId xmlns:a16="http://schemas.microsoft.com/office/drawing/2014/main" id="{75CAE823-CC48-83E9-0755-249B2F3383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37" t="3399" r="13790" b="3165"/>
          <a:stretch/>
        </p:blipFill>
        <p:spPr bwMode="auto">
          <a:xfrm>
            <a:off x="1697768" y="227281"/>
            <a:ext cx="3096344" cy="304105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62012A27-6514-68A4-9791-A7093E3CC567}"/>
              </a:ext>
            </a:extLst>
          </p:cNvPr>
          <p:cNvPicPr>
            <a:picLocks noChangeAspect="1"/>
          </p:cNvPicPr>
          <p:nvPr/>
        </p:nvPicPr>
        <p:blipFill>
          <a:blip r:embed="rId4">
            <a:duotone>
              <a:prstClr val="black"/>
              <a:schemeClr val="accent3">
                <a:tint val="45000"/>
                <a:satMod val="400000"/>
              </a:schemeClr>
            </a:duotone>
          </a:blip>
          <a:stretch>
            <a:fillRect/>
          </a:stretch>
        </p:blipFill>
        <p:spPr>
          <a:xfrm>
            <a:off x="5230316" y="193398"/>
            <a:ext cx="6500038" cy="3134770"/>
          </a:xfrm>
          <a:prstGeom prst="rect">
            <a:avLst/>
          </a:prstGeom>
        </p:spPr>
      </p:pic>
      <p:pic>
        <p:nvPicPr>
          <p:cNvPr id="7" name="Imagen 6">
            <a:extLst>
              <a:ext uri="{FF2B5EF4-FFF2-40B4-BE49-F238E27FC236}">
                <a16:creationId xmlns:a16="http://schemas.microsoft.com/office/drawing/2014/main" id="{09555093-C200-927E-2A54-746B3563F7D1}"/>
              </a:ext>
            </a:extLst>
          </p:cNvPr>
          <p:cNvPicPr>
            <a:picLocks noChangeAspect="1"/>
          </p:cNvPicPr>
          <p:nvPr/>
        </p:nvPicPr>
        <p:blipFill rotWithShape="1">
          <a:blip r:embed="rId5">
            <a:duotone>
              <a:prstClr val="black"/>
              <a:schemeClr val="accent1">
                <a:tint val="45000"/>
                <a:satMod val="400000"/>
              </a:schemeClr>
            </a:duotone>
          </a:blip>
          <a:srcRect r="30965"/>
          <a:stretch/>
        </p:blipFill>
        <p:spPr>
          <a:xfrm>
            <a:off x="1413892" y="3917776"/>
            <a:ext cx="6760441" cy="2769671"/>
          </a:xfrm>
          <a:prstGeom prst="rect">
            <a:avLst/>
          </a:prstGeom>
        </p:spPr>
      </p:pic>
    </p:spTree>
    <p:extLst>
      <p:ext uri="{BB962C8B-B14F-4D97-AF65-F5344CB8AC3E}">
        <p14:creationId xmlns:p14="http://schemas.microsoft.com/office/powerpoint/2010/main" val="24104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15564" y="3430159"/>
            <a:ext cx="3797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DEPENDENCIA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317854" y="44624"/>
            <a:ext cx="5352622" cy="3416320"/>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dependencia entre dos clases declara que una de ellas necesita conocer acerca de la clase a la que utilizará. Por lo general se denomina a esta relación como la más débil. El tiempo establecido para esta relación es corto.</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El conocimiento entre las clase es de una sola vía, esto significa que solamente la clase que utiliza a la otra tiene conocimiento de ella.</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frase para determinar esta relación es clase A utiliza a la clase B.</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6094412" y="3654835"/>
            <a:ext cx="5616624" cy="3139321"/>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DEPENDENCIA </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la relación (</a:t>
            </a: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más débil que una asociación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que muestra la relación entre un cliente y el proveedor de un servicio usado por el cliente.</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Cliente es el objeto que solicita un servicio.</a:t>
            </a:r>
          </a:p>
          <a:p>
            <a:pPr marL="742950" lvl="1" indent="-285750" algn="just">
              <a:buFont typeface="Courier New" panose="02070309020205020404" pitchFamily="49" charset="0"/>
              <a:buChar char="o"/>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Servidor es el objeto que provee el servicio solicitado.</a:t>
            </a:r>
          </a:p>
          <a:p>
            <a:pPr marL="742950" lvl="1" indent="-285750" algn="just">
              <a:buFont typeface="Courier New" panose="02070309020205020404" pitchFamily="49" charset="0"/>
              <a:buChar char="o"/>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Gráficamente, la dependencia se muestra como una línea discontinua con una punta de flecha que apunta del cliente al proveedor.</a:t>
            </a:r>
          </a:p>
        </p:txBody>
      </p:sp>
      <p:pic>
        <p:nvPicPr>
          <p:cNvPr id="6146" name="Picture 2" descr="dependencia">
            <a:extLst>
              <a:ext uri="{FF2B5EF4-FFF2-40B4-BE49-F238E27FC236}">
                <a16:creationId xmlns:a16="http://schemas.microsoft.com/office/drawing/2014/main" id="{20A5C0C4-C8C1-EAD9-7C6E-B07A873CC9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514" b="35699"/>
          <a:stretch/>
        </p:blipFill>
        <p:spPr bwMode="auto">
          <a:xfrm>
            <a:off x="2096440" y="4005064"/>
            <a:ext cx="3414397" cy="9361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presora-papel">
            <a:extLst>
              <a:ext uri="{FF2B5EF4-FFF2-40B4-BE49-F238E27FC236}">
                <a16:creationId xmlns:a16="http://schemas.microsoft.com/office/drawing/2014/main" id="{1C1DCBB2-6C66-6764-844B-C59660EECD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672" b="13139"/>
          <a:stretch/>
        </p:blipFill>
        <p:spPr bwMode="auto">
          <a:xfrm>
            <a:off x="8201480" y="299342"/>
            <a:ext cx="2952327" cy="278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7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15564" y="3430159"/>
            <a:ext cx="3797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DEPENDENCIA</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6DA9BD9B-2271-F02A-6C03-D61A000742DE}"/>
              </a:ext>
            </a:extLst>
          </p:cNvPr>
          <p:cNvPicPr>
            <a:picLocks noChangeAspect="1"/>
          </p:cNvPicPr>
          <p:nvPr/>
        </p:nvPicPr>
        <p:blipFill>
          <a:blip r:embed="rId3"/>
          <a:stretch>
            <a:fillRect/>
          </a:stretch>
        </p:blipFill>
        <p:spPr>
          <a:xfrm>
            <a:off x="7894612" y="476672"/>
            <a:ext cx="3456384" cy="3489197"/>
          </a:xfrm>
          <a:prstGeom prst="rect">
            <a:avLst/>
          </a:prstGeom>
          <a:ln>
            <a:solidFill>
              <a:schemeClr val="tx2"/>
            </a:solidFill>
          </a:ln>
        </p:spPr>
      </p:pic>
      <p:pic>
        <p:nvPicPr>
          <p:cNvPr id="11" name="Imagen 10">
            <a:extLst>
              <a:ext uri="{FF2B5EF4-FFF2-40B4-BE49-F238E27FC236}">
                <a16:creationId xmlns:a16="http://schemas.microsoft.com/office/drawing/2014/main" id="{6F788AB1-0CAB-5A22-2D01-834D482B6B14}"/>
              </a:ext>
            </a:extLst>
          </p:cNvPr>
          <p:cNvPicPr>
            <a:picLocks noChangeAspect="1"/>
          </p:cNvPicPr>
          <p:nvPr/>
        </p:nvPicPr>
        <p:blipFill>
          <a:blip r:embed="rId4"/>
          <a:stretch>
            <a:fillRect/>
          </a:stretch>
        </p:blipFill>
        <p:spPr>
          <a:xfrm>
            <a:off x="1757285" y="466006"/>
            <a:ext cx="4335689" cy="3489197"/>
          </a:xfrm>
          <a:prstGeom prst="rect">
            <a:avLst/>
          </a:prstGeom>
          <a:ln>
            <a:solidFill>
              <a:schemeClr val="tx2"/>
            </a:solidFill>
          </a:ln>
        </p:spPr>
      </p:pic>
      <p:pic>
        <p:nvPicPr>
          <p:cNvPr id="13" name="Imagen 12">
            <a:extLst>
              <a:ext uri="{FF2B5EF4-FFF2-40B4-BE49-F238E27FC236}">
                <a16:creationId xmlns:a16="http://schemas.microsoft.com/office/drawing/2014/main" id="{586DF7EE-4CDB-823C-E72E-08C87A9DC057}"/>
              </a:ext>
            </a:extLst>
          </p:cNvPr>
          <p:cNvPicPr>
            <a:picLocks noChangeAspect="1"/>
          </p:cNvPicPr>
          <p:nvPr/>
        </p:nvPicPr>
        <p:blipFill>
          <a:blip r:embed="rId5"/>
          <a:stretch>
            <a:fillRect/>
          </a:stretch>
        </p:blipFill>
        <p:spPr>
          <a:xfrm>
            <a:off x="4438228" y="4654986"/>
            <a:ext cx="4620270" cy="1905266"/>
          </a:xfrm>
          <a:prstGeom prst="rect">
            <a:avLst/>
          </a:prstGeom>
          <a:ln>
            <a:solidFill>
              <a:schemeClr val="tx2"/>
            </a:solidFill>
          </a:ln>
        </p:spPr>
      </p:pic>
      <p:cxnSp>
        <p:nvCxnSpPr>
          <p:cNvPr id="15" name="Conector recto de flecha 14">
            <a:extLst>
              <a:ext uri="{FF2B5EF4-FFF2-40B4-BE49-F238E27FC236}">
                <a16:creationId xmlns:a16="http://schemas.microsoft.com/office/drawing/2014/main" id="{C329F85F-1529-96BD-2E3E-80E69E20E34B}"/>
              </a:ext>
            </a:extLst>
          </p:cNvPr>
          <p:cNvCxnSpPr>
            <a:stCxn id="11" idx="3"/>
            <a:endCxn id="7" idx="1"/>
          </p:cNvCxnSpPr>
          <p:nvPr/>
        </p:nvCxnSpPr>
        <p:spPr>
          <a:xfrm>
            <a:off x="6092974" y="2210605"/>
            <a:ext cx="1801638" cy="10666"/>
          </a:xfrm>
          <a:prstGeom prst="straightConnector1">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187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46696" y="3430159"/>
            <a:ext cx="365972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REALIZACIÓN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uadroTexto 2">
            <a:extLst>
              <a:ext uri="{FF2B5EF4-FFF2-40B4-BE49-F238E27FC236}">
                <a16:creationId xmlns:a16="http://schemas.microsoft.com/office/drawing/2014/main" id="{C0564635-04AB-CCA6-44AB-38B7483ACA18}"/>
              </a:ext>
            </a:extLst>
          </p:cNvPr>
          <p:cNvSpPr txBox="1"/>
          <p:nvPr/>
        </p:nvSpPr>
        <p:spPr>
          <a:xfrm>
            <a:off x="1317854" y="44624"/>
            <a:ext cx="5616624" cy="1754326"/>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relación que vincula dos elementos del modelo con un clasificador realizando/implementando el comportamiento de otro clasificador. </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relación de realización ayuda a comprender cómo afecta la interfaz a la clase de implementación.</a:t>
            </a:r>
          </a:p>
        </p:txBody>
      </p:sp>
      <p:sp>
        <p:nvSpPr>
          <p:cNvPr id="4" name="CuadroTexto 3">
            <a:extLst>
              <a:ext uri="{FF2B5EF4-FFF2-40B4-BE49-F238E27FC236}">
                <a16:creationId xmlns:a16="http://schemas.microsoft.com/office/drawing/2014/main" id="{56D8DE12-1DFB-050D-C76C-F7AB492B7991}"/>
              </a:ext>
            </a:extLst>
          </p:cNvPr>
          <p:cNvSpPr txBox="1"/>
          <p:nvPr/>
        </p:nvSpPr>
        <p:spPr>
          <a:xfrm>
            <a:off x="6598468" y="4336690"/>
            <a:ext cx="5052575" cy="2308324"/>
          </a:xfrm>
          <a:prstGeom prst="rect">
            <a:avLst/>
          </a:prstGeom>
          <a:noFill/>
        </p:spPr>
        <p:txBody>
          <a:bodyPr wrap="square" rtlCol="0">
            <a:spAutoFit/>
          </a:bodyPr>
          <a:lstStyle/>
          <a:p>
            <a:pPr marL="285750" indent="-285750" algn="just">
              <a:buFont typeface="Arial" panose="020B0604020202020204" pitchFamily="34" charset="0"/>
              <a:buChar char="•"/>
            </a:pPr>
            <a:r>
              <a:rPr lang="es-MX"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REALIZACIÓN</a:t>
            </a: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es la relación entre una clase y una interfaz. Es una relación unidireccional donde una clase (interfaz) especifica un conjunto de métodos o propiedades que deben ser implementadas por otra clase (clase concreta).</a:t>
            </a:r>
          </a:p>
          <a:p>
            <a:pPr marL="285750" indent="-285750" algn="just">
              <a:buFont typeface="Arial" panose="020B0604020202020204" pitchFamily="34" charset="0"/>
              <a:buChar char="•"/>
            </a:pPr>
            <a:endPar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interfaz define las capacidades o habilidades de un objeto.</a:t>
            </a:r>
          </a:p>
        </p:txBody>
      </p:sp>
      <p:pic>
        <p:nvPicPr>
          <p:cNvPr id="1026" name="Picture 2" descr="Realización">
            <a:extLst>
              <a:ext uri="{FF2B5EF4-FFF2-40B4-BE49-F238E27FC236}">
                <a16:creationId xmlns:a16="http://schemas.microsoft.com/office/drawing/2014/main" id="{4E4B4A2D-8F19-F7CA-CDAB-487391B72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612" y="245192"/>
            <a:ext cx="3264391" cy="3171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lización">
            <a:extLst>
              <a:ext uri="{FF2B5EF4-FFF2-40B4-BE49-F238E27FC236}">
                <a16:creationId xmlns:a16="http://schemas.microsoft.com/office/drawing/2014/main" id="{85CE0B93-749A-EB97-7E83-55F2987B2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165" y="2951920"/>
            <a:ext cx="2880321" cy="276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18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5B9208-6506-683A-1092-ECA25746D5E8}"/>
              </a:ext>
            </a:extLst>
          </p:cNvPr>
          <p:cNvSpPr txBox="1"/>
          <p:nvPr/>
        </p:nvSpPr>
        <p:spPr>
          <a:xfrm rot="16200000">
            <a:off x="-2233370" y="3233229"/>
            <a:ext cx="5124223"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NOMENCLATURA EN PROGRAMACIÓN OO</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46696" y="3430159"/>
            <a:ext cx="365972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RELACIÓN DE REALIZACIÓN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D098C2BB-0182-9C0E-943E-48E213771D8D}"/>
              </a:ext>
            </a:extLst>
          </p:cNvPr>
          <p:cNvPicPr>
            <a:picLocks noChangeAspect="1"/>
          </p:cNvPicPr>
          <p:nvPr/>
        </p:nvPicPr>
        <p:blipFill>
          <a:blip r:embed="rId3"/>
          <a:stretch>
            <a:fillRect/>
          </a:stretch>
        </p:blipFill>
        <p:spPr>
          <a:xfrm>
            <a:off x="7966620" y="1193109"/>
            <a:ext cx="2880320" cy="4471781"/>
          </a:xfrm>
          <a:prstGeom prst="rect">
            <a:avLst/>
          </a:prstGeom>
        </p:spPr>
      </p:pic>
      <p:pic>
        <p:nvPicPr>
          <p:cNvPr id="9" name="Imagen 8">
            <a:extLst>
              <a:ext uri="{FF2B5EF4-FFF2-40B4-BE49-F238E27FC236}">
                <a16:creationId xmlns:a16="http://schemas.microsoft.com/office/drawing/2014/main" id="{F3011B79-8CE3-1A42-781D-5629CA4B2F0A}"/>
              </a:ext>
            </a:extLst>
          </p:cNvPr>
          <p:cNvPicPr>
            <a:picLocks noChangeAspect="1"/>
          </p:cNvPicPr>
          <p:nvPr/>
        </p:nvPicPr>
        <p:blipFill>
          <a:blip r:embed="rId4"/>
          <a:stretch>
            <a:fillRect/>
          </a:stretch>
        </p:blipFill>
        <p:spPr>
          <a:xfrm>
            <a:off x="1773932" y="155909"/>
            <a:ext cx="4320480" cy="6546182"/>
          </a:xfrm>
          <a:prstGeom prst="rect">
            <a:avLst/>
          </a:prstGeom>
        </p:spPr>
      </p:pic>
      <p:sp>
        <p:nvSpPr>
          <p:cNvPr id="10" name="Forma libre: forma 9">
            <a:extLst>
              <a:ext uri="{FF2B5EF4-FFF2-40B4-BE49-F238E27FC236}">
                <a16:creationId xmlns:a16="http://schemas.microsoft.com/office/drawing/2014/main" id="{D62D366C-16F8-A384-04A9-812D1333810D}"/>
              </a:ext>
            </a:extLst>
          </p:cNvPr>
          <p:cNvSpPr/>
          <p:nvPr/>
        </p:nvSpPr>
        <p:spPr>
          <a:xfrm>
            <a:off x="6200775" y="19050"/>
            <a:ext cx="1009981" cy="6858000"/>
          </a:xfrm>
          <a:custGeom>
            <a:avLst/>
            <a:gdLst>
              <a:gd name="connsiteX0" fmla="*/ 0 w 1009981"/>
              <a:gd name="connsiteY0" fmla="*/ 0 h 6858000"/>
              <a:gd name="connsiteX1" fmla="*/ 66675 w 1009981"/>
              <a:gd name="connsiteY1" fmla="*/ 142875 h 6858000"/>
              <a:gd name="connsiteX2" fmla="*/ 85725 w 1009981"/>
              <a:gd name="connsiteY2" fmla="*/ 219075 h 6858000"/>
              <a:gd name="connsiteX3" fmla="*/ 114300 w 1009981"/>
              <a:gd name="connsiteY3" fmla="*/ 304800 h 6858000"/>
              <a:gd name="connsiteX4" fmla="*/ 190500 w 1009981"/>
              <a:gd name="connsiteY4" fmla="*/ 419100 h 6858000"/>
              <a:gd name="connsiteX5" fmla="*/ 209550 w 1009981"/>
              <a:gd name="connsiteY5" fmla="*/ 447675 h 6858000"/>
              <a:gd name="connsiteX6" fmla="*/ 238125 w 1009981"/>
              <a:gd name="connsiteY6" fmla="*/ 466725 h 6858000"/>
              <a:gd name="connsiteX7" fmla="*/ 209550 w 1009981"/>
              <a:gd name="connsiteY7" fmla="*/ 552450 h 6858000"/>
              <a:gd name="connsiteX8" fmla="*/ 142875 w 1009981"/>
              <a:gd name="connsiteY8" fmla="*/ 666750 h 6858000"/>
              <a:gd name="connsiteX9" fmla="*/ 190500 w 1009981"/>
              <a:gd name="connsiteY9" fmla="*/ 752475 h 6858000"/>
              <a:gd name="connsiteX10" fmla="*/ 219075 w 1009981"/>
              <a:gd name="connsiteY10" fmla="*/ 781050 h 6858000"/>
              <a:gd name="connsiteX11" fmla="*/ 228600 w 1009981"/>
              <a:gd name="connsiteY11" fmla="*/ 838200 h 6858000"/>
              <a:gd name="connsiteX12" fmla="*/ 371475 w 1009981"/>
              <a:gd name="connsiteY12" fmla="*/ 914400 h 6858000"/>
              <a:gd name="connsiteX13" fmla="*/ 695325 w 1009981"/>
              <a:gd name="connsiteY13" fmla="*/ 1066800 h 6858000"/>
              <a:gd name="connsiteX14" fmla="*/ 704850 w 1009981"/>
              <a:gd name="connsiteY14" fmla="*/ 1123950 h 6858000"/>
              <a:gd name="connsiteX15" fmla="*/ 609600 w 1009981"/>
              <a:gd name="connsiteY15" fmla="*/ 1295400 h 6858000"/>
              <a:gd name="connsiteX16" fmla="*/ 495300 w 1009981"/>
              <a:gd name="connsiteY16" fmla="*/ 1457325 h 6858000"/>
              <a:gd name="connsiteX17" fmla="*/ 600075 w 1009981"/>
              <a:gd name="connsiteY17" fmla="*/ 1543050 h 6858000"/>
              <a:gd name="connsiteX18" fmla="*/ 647700 w 1009981"/>
              <a:gd name="connsiteY18" fmla="*/ 1619250 h 6858000"/>
              <a:gd name="connsiteX19" fmla="*/ 495300 w 1009981"/>
              <a:gd name="connsiteY19" fmla="*/ 1876425 h 6858000"/>
              <a:gd name="connsiteX20" fmla="*/ 561975 w 1009981"/>
              <a:gd name="connsiteY20" fmla="*/ 1962150 h 6858000"/>
              <a:gd name="connsiteX21" fmla="*/ 619125 w 1009981"/>
              <a:gd name="connsiteY21" fmla="*/ 2019300 h 6858000"/>
              <a:gd name="connsiteX22" fmla="*/ 647700 w 1009981"/>
              <a:gd name="connsiteY22" fmla="*/ 2076450 h 6858000"/>
              <a:gd name="connsiteX23" fmla="*/ 723900 w 1009981"/>
              <a:gd name="connsiteY23" fmla="*/ 2314575 h 6858000"/>
              <a:gd name="connsiteX24" fmla="*/ 733425 w 1009981"/>
              <a:gd name="connsiteY24" fmla="*/ 2619375 h 6858000"/>
              <a:gd name="connsiteX25" fmla="*/ 723900 w 1009981"/>
              <a:gd name="connsiteY25" fmla="*/ 2828925 h 6858000"/>
              <a:gd name="connsiteX26" fmla="*/ 752475 w 1009981"/>
              <a:gd name="connsiteY26" fmla="*/ 2981325 h 6858000"/>
              <a:gd name="connsiteX27" fmla="*/ 800100 w 1009981"/>
              <a:gd name="connsiteY27" fmla="*/ 3209925 h 6858000"/>
              <a:gd name="connsiteX28" fmla="*/ 781050 w 1009981"/>
              <a:gd name="connsiteY28" fmla="*/ 3352800 h 6858000"/>
              <a:gd name="connsiteX29" fmla="*/ 942975 w 1009981"/>
              <a:gd name="connsiteY29" fmla="*/ 3400425 h 6858000"/>
              <a:gd name="connsiteX30" fmla="*/ 1009650 w 1009981"/>
              <a:gd name="connsiteY30" fmla="*/ 3448050 h 6858000"/>
              <a:gd name="connsiteX31" fmla="*/ 771525 w 1009981"/>
              <a:gd name="connsiteY31" fmla="*/ 4000500 h 6858000"/>
              <a:gd name="connsiteX32" fmla="*/ 638175 w 1009981"/>
              <a:gd name="connsiteY32" fmla="*/ 4295775 h 6858000"/>
              <a:gd name="connsiteX33" fmla="*/ 352425 w 1009981"/>
              <a:gd name="connsiteY33" fmla="*/ 4619625 h 6858000"/>
              <a:gd name="connsiteX34" fmla="*/ 390525 w 1009981"/>
              <a:gd name="connsiteY34" fmla="*/ 4657725 h 6858000"/>
              <a:gd name="connsiteX35" fmla="*/ 476250 w 1009981"/>
              <a:gd name="connsiteY35" fmla="*/ 4695825 h 6858000"/>
              <a:gd name="connsiteX36" fmla="*/ 514350 w 1009981"/>
              <a:gd name="connsiteY36" fmla="*/ 4724400 h 6858000"/>
              <a:gd name="connsiteX37" fmla="*/ 533400 w 1009981"/>
              <a:gd name="connsiteY37" fmla="*/ 4781550 h 6858000"/>
              <a:gd name="connsiteX38" fmla="*/ 285750 w 1009981"/>
              <a:gd name="connsiteY38" fmla="*/ 5257800 h 6858000"/>
              <a:gd name="connsiteX39" fmla="*/ 228600 w 1009981"/>
              <a:gd name="connsiteY39" fmla="*/ 5381625 h 6858000"/>
              <a:gd name="connsiteX40" fmla="*/ 514350 w 1009981"/>
              <a:gd name="connsiteY40" fmla="*/ 5676900 h 6858000"/>
              <a:gd name="connsiteX41" fmla="*/ 314325 w 1009981"/>
              <a:gd name="connsiteY41" fmla="*/ 6057900 h 6858000"/>
              <a:gd name="connsiteX42" fmla="*/ 361950 w 1009981"/>
              <a:gd name="connsiteY42" fmla="*/ 6334125 h 6858000"/>
              <a:gd name="connsiteX43" fmla="*/ 438150 w 1009981"/>
              <a:gd name="connsiteY43" fmla="*/ 6438900 h 6858000"/>
              <a:gd name="connsiteX44" fmla="*/ 457200 w 1009981"/>
              <a:gd name="connsiteY44" fmla="*/ 6477000 h 6858000"/>
              <a:gd name="connsiteX45" fmla="*/ 485775 w 1009981"/>
              <a:gd name="connsiteY45" fmla="*/ 6515100 h 6858000"/>
              <a:gd name="connsiteX46" fmla="*/ 495300 w 1009981"/>
              <a:gd name="connsiteY46" fmla="*/ 6553200 h 6858000"/>
              <a:gd name="connsiteX47" fmla="*/ 504825 w 1009981"/>
              <a:gd name="connsiteY4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09981" h="6858000">
                <a:moveTo>
                  <a:pt x="0" y="0"/>
                </a:moveTo>
                <a:cubicBezTo>
                  <a:pt x="22860" y="114298"/>
                  <a:pt x="-12694" y="-35705"/>
                  <a:pt x="66675" y="142875"/>
                </a:cubicBezTo>
                <a:cubicBezTo>
                  <a:pt x="77308" y="166800"/>
                  <a:pt x="78337" y="193957"/>
                  <a:pt x="85725" y="219075"/>
                </a:cubicBezTo>
                <a:cubicBezTo>
                  <a:pt x="94224" y="247972"/>
                  <a:pt x="101475" y="277546"/>
                  <a:pt x="114300" y="304800"/>
                </a:cubicBezTo>
                <a:cubicBezTo>
                  <a:pt x="137835" y="354811"/>
                  <a:pt x="161180" y="378052"/>
                  <a:pt x="190500" y="419100"/>
                </a:cubicBezTo>
                <a:cubicBezTo>
                  <a:pt x="197154" y="428415"/>
                  <a:pt x="201455" y="439580"/>
                  <a:pt x="209550" y="447675"/>
                </a:cubicBezTo>
                <a:cubicBezTo>
                  <a:pt x="217645" y="455770"/>
                  <a:pt x="228600" y="460375"/>
                  <a:pt x="238125" y="466725"/>
                </a:cubicBezTo>
                <a:cubicBezTo>
                  <a:pt x="228600" y="495300"/>
                  <a:pt x="223020" y="525509"/>
                  <a:pt x="209550" y="552450"/>
                </a:cubicBezTo>
                <a:cubicBezTo>
                  <a:pt x="115471" y="740608"/>
                  <a:pt x="172428" y="578090"/>
                  <a:pt x="142875" y="666750"/>
                </a:cubicBezTo>
                <a:cubicBezTo>
                  <a:pt x="158750" y="695325"/>
                  <a:pt x="172368" y="725276"/>
                  <a:pt x="190500" y="752475"/>
                </a:cubicBezTo>
                <a:cubicBezTo>
                  <a:pt x="197972" y="763683"/>
                  <a:pt x="213604" y="768741"/>
                  <a:pt x="219075" y="781050"/>
                </a:cubicBezTo>
                <a:cubicBezTo>
                  <a:pt x="226919" y="798698"/>
                  <a:pt x="214066" y="825482"/>
                  <a:pt x="228600" y="838200"/>
                </a:cubicBezTo>
                <a:cubicBezTo>
                  <a:pt x="269220" y="873743"/>
                  <a:pt x="323002" y="890658"/>
                  <a:pt x="371475" y="914400"/>
                </a:cubicBezTo>
                <a:cubicBezTo>
                  <a:pt x="478619" y="966879"/>
                  <a:pt x="587375" y="1016000"/>
                  <a:pt x="695325" y="1066800"/>
                </a:cubicBezTo>
                <a:cubicBezTo>
                  <a:pt x="698500" y="1085850"/>
                  <a:pt x="707581" y="1104831"/>
                  <a:pt x="704850" y="1123950"/>
                </a:cubicBezTo>
                <a:cubicBezTo>
                  <a:pt x="695892" y="1186656"/>
                  <a:pt x="644364" y="1249048"/>
                  <a:pt x="609600" y="1295400"/>
                </a:cubicBezTo>
                <a:cubicBezTo>
                  <a:pt x="498971" y="1442905"/>
                  <a:pt x="565181" y="1335034"/>
                  <a:pt x="495300" y="1457325"/>
                </a:cubicBezTo>
                <a:cubicBezTo>
                  <a:pt x="530225" y="1485900"/>
                  <a:pt x="569148" y="1510190"/>
                  <a:pt x="600075" y="1543050"/>
                </a:cubicBezTo>
                <a:cubicBezTo>
                  <a:pt x="620604" y="1564862"/>
                  <a:pt x="656681" y="1590675"/>
                  <a:pt x="647700" y="1619250"/>
                </a:cubicBezTo>
                <a:cubicBezTo>
                  <a:pt x="617823" y="1714312"/>
                  <a:pt x="495300" y="1876425"/>
                  <a:pt x="495300" y="1876425"/>
                </a:cubicBezTo>
                <a:cubicBezTo>
                  <a:pt x="521340" y="1915485"/>
                  <a:pt x="521676" y="1918187"/>
                  <a:pt x="561975" y="1962150"/>
                </a:cubicBezTo>
                <a:cubicBezTo>
                  <a:pt x="580180" y="1982009"/>
                  <a:pt x="602961" y="1997747"/>
                  <a:pt x="619125" y="2019300"/>
                </a:cubicBezTo>
                <a:cubicBezTo>
                  <a:pt x="631904" y="2036339"/>
                  <a:pt x="639591" y="2056756"/>
                  <a:pt x="647700" y="2076450"/>
                </a:cubicBezTo>
                <a:cubicBezTo>
                  <a:pt x="685429" y="2168077"/>
                  <a:pt x="695705" y="2215892"/>
                  <a:pt x="723900" y="2314575"/>
                </a:cubicBezTo>
                <a:cubicBezTo>
                  <a:pt x="727075" y="2416175"/>
                  <a:pt x="733425" y="2517725"/>
                  <a:pt x="733425" y="2619375"/>
                </a:cubicBezTo>
                <a:cubicBezTo>
                  <a:pt x="733425" y="2689297"/>
                  <a:pt x="720225" y="2759100"/>
                  <a:pt x="723900" y="2828925"/>
                </a:cubicBezTo>
                <a:cubicBezTo>
                  <a:pt x="726617" y="2880539"/>
                  <a:pt x="744202" y="2930306"/>
                  <a:pt x="752475" y="2981325"/>
                </a:cubicBezTo>
                <a:cubicBezTo>
                  <a:pt x="788061" y="3200770"/>
                  <a:pt x="742773" y="3123935"/>
                  <a:pt x="800100" y="3209925"/>
                </a:cubicBezTo>
                <a:cubicBezTo>
                  <a:pt x="793750" y="3257550"/>
                  <a:pt x="762405" y="3308519"/>
                  <a:pt x="781050" y="3352800"/>
                </a:cubicBezTo>
                <a:cubicBezTo>
                  <a:pt x="794424" y="3384564"/>
                  <a:pt x="909887" y="3395698"/>
                  <a:pt x="942975" y="3400425"/>
                </a:cubicBezTo>
                <a:cubicBezTo>
                  <a:pt x="965200" y="3416300"/>
                  <a:pt x="1014488" y="3421170"/>
                  <a:pt x="1009650" y="3448050"/>
                </a:cubicBezTo>
                <a:cubicBezTo>
                  <a:pt x="953339" y="3760887"/>
                  <a:pt x="906184" y="3805992"/>
                  <a:pt x="771525" y="4000500"/>
                </a:cubicBezTo>
                <a:cubicBezTo>
                  <a:pt x="734741" y="4138441"/>
                  <a:pt x="739189" y="4177925"/>
                  <a:pt x="638175" y="4295775"/>
                </a:cubicBezTo>
                <a:cubicBezTo>
                  <a:pt x="255379" y="4742370"/>
                  <a:pt x="594807" y="4256052"/>
                  <a:pt x="352425" y="4619625"/>
                </a:cubicBezTo>
                <a:cubicBezTo>
                  <a:pt x="365125" y="4632325"/>
                  <a:pt x="375229" y="4648312"/>
                  <a:pt x="390525" y="4657725"/>
                </a:cubicBezTo>
                <a:cubicBezTo>
                  <a:pt x="417156" y="4674114"/>
                  <a:pt x="448718" y="4681000"/>
                  <a:pt x="476250" y="4695825"/>
                </a:cubicBezTo>
                <a:cubicBezTo>
                  <a:pt x="490227" y="4703351"/>
                  <a:pt x="501650" y="4714875"/>
                  <a:pt x="514350" y="4724400"/>
                </a:cubicBezTo>
                <a:cubicBezTo>
                  <a:pt x="520700" y="4743450"/>
                  <a:pt x="536343" y="4761686"/>
                  <a:pt x="533400" y="4781550"/>
                </a:cubicBezTo>
                <a:cubicBezTo>
                  <a:pt x="496555" y="5030252"/>
                  <a:pt x="433305" y="5019442"/>
                  <a:pt x="285750" y="5257800"/>
                </a:cubicBezTo>
                <a:cubicBezTo>
                  <a:pt x="261822" y="5296452"/>
                  <a:pt x="247650" y="5340350"/>
                  <a:pt x="228600" y="5381625"/>
                </a:cubicBezTo>
                <a:cubicBezTo>
                  <a:pt x="323850" y="5480050"/>
                  <a:pt x="578017" y="5555629"/>
                  <a:pt x="514350" y="5676900"/>
                </a:cubicBezTo>
                <a:lnTo>
                  <a:pt x="314325" y="6057900"/>
                </a:lnTo>
                <a:cubicBezTo>
                  <a:pt x="330200" y="6149975"/>
                  <a:pt x="333071" y="6245267"/>
                  <a:pt x="361950" y="6334125"/>
                </a:cubicBezTo>
                <a:cubicBezTo>
                  <a:pt x="375298" y="6375195"/>
                  <a:pt x="418837" y="6400274"/>
                  <a:pt x="438150" y="6438900"/>
                </a:cubicBezTo>
                <a:cubicBezTo>
                  <a:pt x="444500" y="6451600"/>
                  <a:pt x="449675" y="6464959"/>
                  <a:pt x="457200" y="6477000"/>
                </a:cubicBezTo>
                <a:cubicBezTo>
                  <a:pt x="465614" y="6490462"/>
                  <a:pt x="476250" y="6502400"/>
                  <a:pt x="485775" y="6515100"/>
                </a:cubicBezTo>
                <a:cubicBezTo>
                  <a:pt x="488950" y="6527800"/>
                  <a:pt x="494115" y="6540163"/>
                  <a:pt x="495300" y="6553200"/>
                </a:cubicBezTo>
                <a:cubicBezTo>
                  <a:pt x="507291" y="6685097"/>
                  <a:pt x="504825" y="6732594"/>
                  <a:pt x="504825" y="6858000"/>
                </a:cubicBezTo>
              </a:path>
            </a:pathLst>
          </a:cu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19201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26</a:t>
            </a:fld>
            <a:endParaRPr lang="es-ES" noProof="0" dirty="0"/>
          </a:p>
        </p:txBody>
      </p:sp>
      <p:pic>
        <p:nvPicPr>
          <p:cNvPr id="2050" name="Picture 2" descr="El ciclo de vida del estado de tus archivos.">
            <a:extLst>
              <a:ext uri="{FF2B5EF4-FFF2-40B4-BE49-F238E27FC236}">
                <a16:creationId xmlns:a16="http://schemas.microsoft.com/office/drawing/2014/main" id="{5B9AB28A-925D-47D0-8F05-8C5E20E3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64" y="1752600"/>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0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Título y diseño de contenido con gráfico</a:t>
            </a:r>
          </a:p>
        </p:txBody>
      </p:sp>
      <p:graphicFrame>
        <p:nvGraphicFramePr>
          <p:cNvPr id="7" name="Marcador de posición de contenido 6" descr="Gráfico de barras apiladas que representa&#10;3 series y 4 categorías"/>
          <p:cNvGraphicFramePr>
            <a:graphicFrameLocks noGrp="1"/>
          </p:cNvGraphicFramePr>
          <p:nvPr>
            <p:ph idx="1"/>
            <p:extLst>
              <p:ext uri="{D42A27DB-BD31-4B8C-83A1-F6EECF244321}">
                <p14:modId xmlns:p14="http://schemas.microsoft.com/office/powerpoint/2010/main" val="2178940828"/>
              </p:ext>
            </p:extLst>
          </p:nvPr>
        </p:nvGraphicFramePr>
        <p:xfrm>
          <a:off x="1593850" y="1600200"/>
          <a:ext cx="97821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ie de página 2">
            <a:extLst>
              <a:ext uri="{FF2B5EF4-FFF2-40B4-BE49-F238E27FC236}">
                <a16:creationId xmlns:a16="http://schemas.microsoft.com/office/drawing/2014/main" id="{08B31607-E221-42B6-BDAB-437DE3EEACD4}"/>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9B86E837-B39D-4540-84EB-162460FF9732}"/>
              </a:ext>
            </a:extLst>
          </p:cNvPr>
          <p:cNvSpPr>
            <a:spLocks noGrp="1"/>
          </p:cNvSpPr>
          <p:nvPr>
            <p:ph type="sldNum" sz="quarter" idx="12"/>
          </p:nvPr>
        </p:nvSpPr>
        <p:spPr/>
        <p:txBody>
          <a:bodyPr/>
          <a:lstStyle/>
          <a:p>
            <a:pPr rtl="0"/>
            <a:fld id="{7DC1BBB0-96F0-4077-A278-0F3FB5C104D3}" type="slidenum">
              <a:rPr lang="es-ES" noProof="0" smtClean="0"/>
              <a:t>27</a:t>
            </a:fld>
            <a:endParaRPr lang="es-ES" noProof="0"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(1)</a:t>
            </a:r>
          </a:p>
        </p:txBody>
      </p:sp>
      <p:sp>
        <p:nvSpPr>
          <p:cNvPr id="5" name="Marcador de posición de texto 4"/>
          <p:cNvSpPr>
            <a:spLocks noGrp="1"/>
          </p:cNvSpPr>
          <p:nvPr>
            <p:ph type="body" idx="1"/>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1A48A5E-C144-458C-902D-D0C3F769511E}"/>
              </a:ext>
            </a:extLst>
          </p:cNvPr>
          <p:cNvSpPr>
            <a:spLocks noGrp="1"/>
          </p:cNvSpPr>
          <p:nvPr>
            <p:ph type="ftr" sz="quarter" idx="4294967295"/>
          </p:nvPr>
        </p:nvSpPr>
        <p:spPr>
          <a:xfrm>
            <a:off x="6595933" y="6378799"/>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883489B-C3C3-4CA7-ACA5-8594BFAFF488}"/>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28</a:t>
            </a:fld>
            <a:endParaRPr lang="es-ES" noProof="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4" name="Marcador de posición de contenido 3"/>
          <p:cNvSpPr>
            <a:spLocks noGrp="1"/>
          </p:cNvSpPr>
          <p:nvPr>
            <p:ph idx="1"/>
          </p:nvPr>
        </p:nvSpPr>
        <p:spPr/>
        <p:txBody>
          <a:bodyPr rtlCol="0"/>
          <a:lstStyle/>
          <a:p>
            <a:pPr rtl="0"/>
            <a:endParaRPr lang="es-ES" dirty="0"/>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29</a:t>
            </a:fld>
            <a:endParaRPr lang="es-ES" noProof="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7128792" cy="1754326"/>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PROGRAMACIÓN ORIENTADA A OBJETOS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 </a:t>
            </a: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paradigma</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programación que se basa en el concepto de "</a:t>
            </a: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objetos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los cuales son instancias de clases, que tienen atributos y métodos.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 idea central de la POO es organizar el código de una forma modular, de manera que sea fácil de mantener y reutilizar.</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20057"/>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¿QUE ES UN PARADIGMA?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 conjunto de principios, teorías, metodologías y herramientas que sirven como marco de referencia para el desarrollo de una determinada disciplina o campo de conocimiento.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el contexto de la informática, un paradigma de programación se refiere a un enfoque específico para la construcción de software.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paradigma tiene sus propias características y ventajas, y se utilizan en diferentes situaciones y problemas de acuerdo a las necesidades del desarrollo.</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13892" y="2276872"/>
            <a:ext cx="4680520" cy="3970318"/>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¿QUE ES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entidad que representa una instancia de una clase. Una clase es una plantilla o modelo para crear objetos, que define las propiedades y comportamientos de un tipo de entidad específica.</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Los objetos se utilizan para representar entidades del mundo real en un programa de computadora, y permiten la creación de código reutilizable y modular.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Cada objeto tiene su propio estado y comportamiento, y pueden interactuar entre sí a través de mensajes o llamadas a métodos.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78332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(5)</a:t>
            </a:r>
          </a:p>
        </p:txBody>
      </p:sp>
      <p:sp>
        <p:nvSpPr>
          <p:cNvPr id="9" name="Marcador de posición de imagen 8" descr="Marcador de posición vacío para agregar una imagen. Haga clic en el marcador de posición y seleccione la imagen que desee agregar"/>
          <p:cNvSpPr>
            <a:spLocks noGrp="1"/>
          </p:cNvSpPr>
          <p:nvPr>
            <p:ph type="pic" idx="1"/>
          </p:nvPr>
        </p:nvSpPr>
        <p:spPr/>
      </p:sp>
      <p:sp>
        <p:nvSpPr>
          <p:cNvPr id="10" name="Marcador de posición detexto 9"/>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E927747-EABD-47FB-9034-F3F72DA444DE}"/>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77F519BB-CDF0-4088-9F0E-44F34CF4ABDC}"/>
              </a:ext>
            </a:extLst>
          </p:cNvPr>
          <p:cNvSpPr>
            <a:spLocks noGrp="1"/>
          </p:cNvSpPr>
          <p:nvPr>
            <p:ph type="sldNum" sz="quarter" idx="12"/>
          </p:nvPr>
        </p:nvSpPr>
        <p:spPr/>
        <p:txBody>
          <a:bodyPr/>
          <a:lstStyle/>
          <a:p>
            <a:pPr rtl="0"/>
            <a:fld id="{7DC1BBB0-96F0-4077-A278-0F3FB5C104D3}" type="slidenum">
              <a:rPr lang="es-ES" noProof="0" smtClean="0"/>
              <a:pPr rtl="0"/>
              <a:t>30</a:t>
            </a:fld>
            <a:endParaRPr lang="es-ES" noProof="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050" name="Picture 2" descr="💻 ¿Qué es la Programación orientada a objetos? | EDteam">
            <a:extLst>
              <a:ext uri="{FF2B5EF4-FFF2-40B4-BE49-F238E27FC236}">
                <a16:creationId xmlns:a16="http://schemas.microsoft.com/office/drawing/2014/main" id="{F341CE62-D6E1-41CB-969E-0038120BA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201"/>
          <a:stretch/>
        </p:blipFill>
        <p:spPr bwMode="auto">
          <a:xfrm>
            <a:off x="2277988" y="141422"/>
            <a:ext cx="7488832" cy="657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2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9721080" cy="286232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CLASES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clase es un conjunto de atributos (variables) y métodos (funciones) que describen las características y comportamientos de los objetos que se crean a partir de esa clase. Los atributos describen las características de los objetos y los métodos describen las acciones que los objetos pueden realizar.</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clase es un molde para crear objetos, y cada objeto creado a partir de una clase es una instancia de esa clase.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posible crear muchos objetos de una misma clase, cada uno con sus propias características y comportamientos. Además, las clases pueden heredar de otras clases y compartir sus atributos y métodos, permitiendo la creación de jerarquías de clases y la reutilización del código.</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14529"/>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METODOS</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función asociada a un objeto que define un comportamiento específico. Los métodos son utilizados para realizar acciones o tareas específicas en un objeto, y pueden recibir o devolver información.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métodos son declarados en una clase y cada objeto creado a partir de esa clase tiene acceso a los métodos de la clase. Los métodos pueden ser llamados en un objeto y pueden acceder y modificar las propiedades del objeto, y también pueden comunicarse con otros objetos.</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341884" y="3120057"/>
            <a:ext cx="4680520" cy="3139321"/>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PROPIEDADES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característica de un objeto que describe su estado o un aspecto específico de su comportamiento. Una propiedad puede ser pensada como una variable asociada a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Las propiedades son declaradas en una clase y cada objeto creado a partir de esa clase tiene su propia copia de las propiedades. Esto significa que cada objeto puede tener valores diferentes para las propiedades..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8672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rogramando a mi Manera | Blog para programadores Junior">
            <a:extLst>
              <a:ext uri="{FF2B5EF4-FFF2-40B4-BE49-F238E27FC236}">
                <a16:creationId xmlns:a16="http://schemas.microsoft.com/office/drawing/2014/main" id="{DD9AA4AF-4EF2-450B-A096-4650859B5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11"/>
          <a:stretch/>
        </p:blipFill>
        <p:spPr bwMode="auto">
          <a:xfrm>
            <a:off x="1269876" y="116632"/>
            <a:ext cx="5472608" cy="3056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tos - Platzi">
            <a:extLst>
              <a:ext uri="{FF2B5EF4-FFF2-40B4-BE49-F238E27FC236}">
                <a16:creationId xmlns:a16="http://schemas.microsoft.com/office/drawing/2014/main" id="{49698030-918A-4ECC-A93A-E1DA5745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608" y="3443231"/>
            <a:ext cx="5548908" cy="327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ABLO PASTOR ADMINISTRACION TECNICA: Pilares De La Programación Orientada a  Objetos - P.O.O -Diseño">
            <a:extLst>
              <a:ext uri="{FF2B5EF4-FFF2-40B4-BE49-F238E27FC236}">
                <a16:creationId xmlns:a16="http://schemas.microsoft.com/office/drawing/2014/main" id="{6A692108-8B58-455F-A6AF-E794FE63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044" y="764704"/>
            <a:ext cx="6926906" cy="520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59569" y="260648"/>
            <a:ext cx="5713872" cy="2585323"/>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representar una entidad en términos de sus características más importantes, sin necesidad de conocer los detalles de su implementación.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Esto significa que se puede definir una interfaz común para varias clases, de manera que se pueden tratar a los objetos de esas clases de manera uniforme, independientemente de cómo estén implementadas internamente.</a:t>
            </a:r>
          </a:p>
        </p:txBody>
      </p:sp>
      <p:pic>
        <p:nvPicPr>
          <p:cNvPr id="2050" name="Picture 2" descr="Metáfora acerca de conceptos de la POO | Aprendizaje y enseñanza de la  informática">
            <a:extLst>
              <a:ext uri="{FF2B5EF4-FFF2-40B4-BE49-F238E27FC236}">
                <a16:creationId xmlns:a16="http://schemas.microsoft.com/office/drawing/2014/main" id="{95F4281D-43DA-440E-9557-45FDC95EC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27"/>
          <a:stretch/>
        </p:blipFill>
        <p:spPr bwMode="auto">
          <a:xfrm>
            <a:off x="1989956" y="3212976"/>
            <a:ext cx="4320481" cy="315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radigma de la programación orientada a objetos">
            <a:extLst>
              <a:ext uri="{FF2B5EF4-FFF2-40B4-BE49-F238E27FC236}">
                <a16:creationId xmlns:a16="http://schemas.microsoft.com/office/drawing/2014/main" id="{BC7B593B-2235-2807-766D-029DDDA84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508" y="1525356"/>
            <a:ext cx="3750898" cy="397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466642" y="4412868"/>
            <a:ext cx="6604075" cy="2031325"/>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la abstracción permite definir una interfaz común para varias clases, lo que facilita la creación de código reutilizable y flexible.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Además, al trabajar con interfaces y clases abstractas, se pueden crear jerarquías de clases y trabajar con objetos de diferentes clases de forma homogénea.</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91198" y="7032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4" name="Imagen 3">
            <a:extLst>
              <a:ext uri="{FF2B5EF4-FFF2-40B4-BE49-F238E27FC236}">
                <a16:creationId xmlns:a16="http://schemas.microsoft.com/office/drawing/2014/main" id="{01B1DEDD-0323-41B9-96FC-D5BCD0493745}"/>
              </a:ext>
            </a:extLst>
          </p:cNvPr>
          <p:cNvPicPr>
            <a:picLocks noChangeAspect="1"/>
          </p:cNvPicPr>
          <p:nvPr/>
        </p:nvPicPr>
        <p:blipFill>
          <a:blip r:embed="rId3"/>
          <a:stretch>
            <a:fillRect/>
          </a:stretch>
        </p:blipFill>
        <p:spPr>
          <a:xfrm>
            <a:off x="5077609" y="393171"/>
            <a:ext cx="1895238" cy="904762"/>
          </a:xfrm>
          <a:prstGeom prst="rect">
            <a:avLst/>
          </a:prstGeom>
        </p:spPr>
      </p:pic>
      <p:pic>
        <p:nvPicPr>
          <p:cNvPr id="6" name="Imagen 5">
            <a:extLst>
              <a:ext uri="{FF2B5EF4-FFF2-40B4-BE49-F238E27FC236}">
                <a16:creationId xmlns:a16="http://schemas.microsoft.com/office/drawing/2014/main" id="{D3D791C2-9CC4-4BF6-9645-359539F19AF1}"/>
              </a:ext>
            </a:extLst>
          </p:cNvPr>
          <p:cNvPicPr>
            <a:picLocks noChangeAspect="1"/>
          </p:cNvPicPr>
          <p:nvPr/>
        </p:nvPicPr>
        <p:blipFill rotWithShape="1">
          <a:blip r:embed="rId4"/>
          <a:srcRect r="32923" b="53835"/>
          <a:stretch/>
        </p:blipFill>
        <p:spPr>
          <a:xfrm>
            <a:off x="1396544" y="473578"/>
            <a:ext cx="2306185" cy="2985329"/>
          </a:xfrm>
          <a:prstGeom prst="rect">
            <a:avLst/>
          </a:prstGeom>
        </p:spPr>
      </p:pic>
      <p:pic>
        <p:nvPicPr>
          <p:cNvPr id="7" name="Imagen 6">
            <a:extLst>
              <a:ext uri="{FF2B5EF4-FFF2-40B4-BE49-F238E27FC236}">
                <a16:creationId xmlns:a16="http://schemas.microsoft.com/office/drawing/2014/main" id="{56C7F919-1BE5-4F98-BB25-292F0776A7A1}"/>
              </a:ext>
            </a:extLst>
          </p:cNvPr>
          <p:cNvPicPr>
            <a:picLocks noChangeAspect="1"/>
          </p:cNvPicPr>
          <p:nvPr/>
        </p:nvPicPr>
        <p:blipFill rotWithShape="1">
          <a:blip r:embed="rId4"/>
          <a:srcRect t="48387"/>
          <a:stretch/>
        </p:blipFill>
        <p:spPr>
          <a:xfrm>
            <a:off x="8471026" y="151624"/>
            <a:ext cx="3294079" cy="3197851"/>
          </a:xfrm>
          <a:prstGeom prst="rect">
            <a:avLst/>
          </a:prstGeom>
        </p:spPr>
      </p:pic>
      <p:cxnSp>
        <p:nvCxnSpPr>
          <p:cNvPr id="14" name="Conector: angular 13">
            <a:extLst>
              <a:ext uri="{FF2B5EF4-FFF2-40B4-BE49-F238E27FC236}">
                <a16:creationId xmlns:a16="http://schemas.microsoft.com/office/drawing/2014/main" id="{FC416002-462C-4359-997E-4D45867EAF24}"/>
              </a:ext>
            </a:extLst>
          </p:cNvPr>
          <p:cNvCxnSpPr>
            <a:stCxn id="4" idx="1"/>
            <a:endCxn id="6" idx="3"/>
          </p:cNvCxnSpPr>
          <p:nvPr/>
        </p:nvCxnSpPr>
        <p:spPr>
          <a:xfrm rot="10800000" flipV="1">
            <a:off x="3702729" y="845551"/>
            <a:ext cx="1374880" cy="11206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0DEB8A4F-4DC5-4239-984D-D74BD95398B8}"/>
              </a:ext>
            </a:extLst>
          </p:cNvPr>
          <p:cNvCxnSpPr>
            <a:cxnSpLocks/>
            <a:stCxn id="4" idx="3"/>
            <a:endCxn id="7" idx="1"/>
          </p:cNvCxnSpPr>
          <p:nvPr/>
        </p:nvCxnSpPr>
        <p:spPr>
          <a:xfrm>
            <a:off x="6972847" y="845552"/>
            <a:ext cx="1498179" cy="90499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530C8910-7F86-4786-BEE6-EB09B5137E31}"/>
              </a:ext>
            </a:extLst>
          </p:cNvPr>
          <p:cNvPicPr>
            <a:picLocks noChangeAspect="1"/>
          </p:cNvPicPr>
          <p:nvPr/>
        </p:nvPicPr>
        <p:blipFill>
          <a:blip r:embed="rId5"/>
          <a:stretch>
            <a:fillRect/>
          </a:stretch>
        </p:blipFill>
        <p:spPr>
          <a:xfrm>
            <a:off x="4006180" y="2402905"/>
            <a:ext cx="4038095" cy="1371429"/>
          </a:xfrm>
          <a:prstGeom prst="rect">
            <a:avLst/>
          </a:prstGeom>
        </p:spPr>
      </p:pic>
    </p:spTree>
    <p:extLst>
      <p:ext uri="{BB962C8B-B14F-4D97-AF65-F5344CB8AC3E}">
        <p14:creationId xmlns:p14="http://schemas.microsoft.com/office/powerpoint/2010/main" val="9724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2876</TotalTime>
  <Words>1856</Words>
  <Application>Microsoft Office PowerPoint</Application>
  <PresentationFormat>Personalizado</PresentationFormat>
  <Paragraphs>202</Paragraphs>
  <Slides>30</Slides>
  <Notes>30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Courier New</vt:lpstr>
      <vt:lpstr>Euphemia</vt:lpstr>
      <vt:lpstr>Matemáticas 16 X 9</vt:lpstr>
      <vt:lpstr>POO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Agregar un título de diapositiva (4)</vt:lpstr>
      <vt:lpstr>Título y diseño de contenido con gráfico</vt:lpstr>
      <vt:lpstr>Agregar un título de diapositiva (1)</vt:lpstr>
      <vt:lpstr>Agregar un título de diapositiva (4)</vt:lpstr>
      <vt:lpstr>Agregar un título de diapositiva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Manuel Gutierrez</dc:creator>
  <cp:lastModifiedBy>Manuel Gutierrez</cp:lastModifiedBy>
  <cp:revision>57</cp:revision>
  <dcterms:created xsi:type="dcterms:W3CDTF">2022-12-21T15:46:16Z</dcterms:created>
  <dcterms:modified xsi:type="dcterms:W3CDTF">2023-01-25T01:56:10Z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