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4"/>
  </p:notesMasterIdLst>
  <p:handoutMasterIdLst>
    <p:handoutMasterId r:id="rId45"/>
  </p:handoutMasterIdLst>
  <p:sldIdLst>
    <p:sldId id="256" r:id="rId2"/>
    <p:sldId id="273" r:id="rId3"/>
    <p:sldId id="276" r:id="rId4"/>
    <p:sldId id="284" r:id="rId5"/>
    <p:sldId id="282" r:id="rId6"/>
    <p:sldId id="283" r:id="rId7"/>
    <p:sldId id="281" r:id="rId8"/>
    <p:sldId id="285" r:id="rId9"/>
    <p:sldId id="286" r:id="rId10"/>
    <p:sldId id="287" r:id="rId11"/>
    <p:sldId id="288" r:id="rId12"/>
    <p:sldId id="290" r:id="rId13"/>
    <p:sldId id="289" r:id="rId14"/>
    <p:sldId id="291" r:id="rId15"/>
    <p:sldId id="294" r:id="rId16"/>
    <p:sldId id="293" r:id="rId17"/>
    <p:sldId id="295" r:id="rId18"/>
    <p:sldId id="296" r:id="rId19"/>
    <p:sldId id="297" r:id="rId20"/>
    <p:sldId id="298" r:id="rId21"/>
    <p:sldId id="299" r:id="rId22"/>
    <p:sldId id="300" r:id="rId23"/>
    <p:sldId id="301" r:id="rId24"/>
    <p:sldId id="302" r:id="rId25"/>
    <p:sldId id="303" r:id="rId26"/>
    <p:sldId id="292" r:id="rId27"/>
    <p:sldId id="267" r:id="rId28"/>
    <p:sldId id="275" r:id="rId29"/>
    <p:sldId id="277" r:id="rId30"/>
    <p:sldId id="279" r:id="rId31"/>
    <p:sldId id="280" r:id="rId32"/>
    <p:sldId id="278" r:id="rId33"/>
    <p:sldId id="274" r:id="rId34"/>
    <p:sldId id="268" r:id="rId35"/>
    <p:sldId id="269" r:id="rId36"/>
    <p:sldId id="271" r:id="rId37"/>
    <p:sldId id="258" r:id="rId38"/>
    <p:sldId id="260" r:id="rId39"/>
    <p:sldId id="261" r:id="rId40"/>
    <p:sldId id="262" r:id="rId41"/>
    <p:sldId id="272" r:id="rId42"/>
    <p:sldId id="264" r:id="rId43"/>
  </p:sldIdLst>
  <p:sldSz cx="12188825"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4" autoAdjust="0"/>
    <p:restoredTop sz="94660"/>
  </p:normalViewPr>
  <p:slideViewPr>
    <p:cSldViewPr showGuides="1">
      <p:cViewPr varScale="1">
        <p:scale>
          <a:sx n="101" d="100"/>
          <a:sy n="101" d="100"/>
        </p:scale>
        <p:origin x="126" y="282"/>
      </p:cViewPr>
      <p:guideLst>
        <p:guide orient="horz" pos="2160"/>
        <p:guide pos="3839"/>
        <p:guide pos="1007"/>
      </p:guideLst>
    </p:cSldViewPr>
  </p:slideViewPr>
  <p:notesTextViewPr>
    <p:cViewPr>
      <p:scale>
        <a:sx n="1" d="1"/>
        <a:sy n="1" d="1"/>
      </p:scale>
      <p:origin x="0" y="0"/>
    </p:cViewPr>
  </p:notesTextViewPr>
  <p:notesViewPr>
    <p:cSldViewPr showGuides="1">
      <p:cViewPr varScale="1">
        <p:scale>
          <a:sx n="72" d="100"/>
          <a:sy n="72" d="100"/>
        </p:scale>
        <p:origin x="3108"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Serie 1</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cat>
            <c:strRef>
              <c:f>Sheet1!$A$2:$A$5</c:f>
              <c:strCache>
                <c:ptCount val="4"/>
                <c:pt idx="0">
                  <c:v>Categoría 1</c:v>
                </c:pt>
                <c:pt idx="1">
                  <c:v>Categoría 2</c:v>
                </c:pt>
                <c:pt idx="2">
                  <c:v>Categoría 3</c:v>
                </c:pt>
                <c:pt idx="3">
                  <c:v>Categoría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F558-4312-B239-36101E057B8B}"/>
            </c:ext>
          </c:extLst>
        </c:ser>
        <c:ser>
          <c:idx val="1"/>
          <c:order val="1"/>
          <c:tx>
            <c:strRef>
              <c:f>Sheet1!$C$1</c:f>
              <c:strCache>
                <c:ptCount val="1"/>
                <c:pt idx="0">
                  <c:v>Serie 2</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cat>
            <c:strRef>
              <c:f>Sheet1!$A$2:$A$5</c:f>
              <c:strCache>
                <c:ptCount val="4"/>
                <c:pt idx="0">
                  <c:v>Categoría 1</c:v>
                </c:pt>
                <c:pt idx="1">
                  <c:v>Categoría 2</c:v>
                </c:pt>
                <c:pt idx="2">
                  <c:v>Categoría 3</c:v>
                </c:pt>
                <c:pt idx="3">
                  <c:v>Categoría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F558-4312-B239-36101E057B8B}"/>
            </c:ext>
          </c:extLst>
        </c:ser>
        <c:ser>
          <c:idx val="2"/>
          <c:order val="2"/>
          <c:tx>
            <c:strRef>
              <c:f>Sheet1!$D$1</c:f>
              <c:strCache>
                <c:ptCount val="1"/>
                <c:pt idx="0">
                  <c:v>Serie 3</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invertIfNegative val="0"/>
          <c:cat>
            <c:strRef>
              <c:f>Sheet1!$A$2:$A$5</c:f>
              <c:strCache>
                <c:ptCount val="4"/>
                <c:pt idx="0">
                  <c:v>Categoría 1</c:v>
                </c:pt>
                <c:pt idx="1">
                  <c:v>Categoría 2</c:v>
                </c:pt>
                <c:pt idx="2">
                  <c:v>Categoría 3</c:v>
                </c:pt>
                <c:pt idx="3">
                  <c:v>Categoría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F558-4312-B239-36101E057B8B}"/>
            </c:ext>
          </c:extLst>
        </c:ser>
        <c:dLbls>
          <c:showLegendKey val="0"/>
          <c:showVal val="0"/>
          <c:showCatName val="0"/>
          <c:showSerName val="0"/>
          <c:showPercent val="0"/>
          <c:showBubbleSize val="0"/>
        </c:dLbls>
        <c:gapWidth val="150"/>
        <c:overlap val="100"/>
        <c:axId val="611351296"/>
        <c:axId val="601055720"/>
      </c:barChart>
      <c:catAx>
        <c:axId val="611351296"/>
        <c:scaling>
          <c:orientation val="minMax"/>
        </c:scaling>
        <c:delete val="0"/>
        <c:axPos val="l"/>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lang="es-ES" sz="1197" b="0" i="0" u="none" strike="noStrike" kern="1200" baseline="0" noProof="0">
                <a:solidFill>
                  <a:schemeClr val="tx2"/>
                </a:solidFill>
                <a:latin typeface="+mn-lt"/>
                <a:ea typeface="+mn-ea"/>
                <a:cs typeface="+mn-cs"/>
              </a:defRPr>
            </a:pPr>
            <a:endParaRPr lang="es-PE"/>
          </a:p>
        </c:txPr>
        <c:crossAx val="601055720"/>
        <c:crosses val="autoZero"/>
        <c:auto val="1"/>
        <c:lblAlgn val="ctr"/>
        <c:lblOffset val="100"/>
        <c:noMultiLvlLbl val="0"/>
      </c:catAx>
      <c:valAx>
        <c:axId val="601055720"/>
        <c:scaling>
          <c:orientation val="minMax"/>
        </c:scaling>
        <c:delete val="0"/>
        <c:axPos val="b"/>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s-ES" sz="1197" b="0" i="0" u="none" strike="noStrike" kern="1200" baseline="0" noProof="0">
                <a:solidFill>
                  <a:schemeClr val="tx2"/>
                </a:solidFill>
                <a:latin typeface="+mn-lt"/>
                <a:ea typeface="+mn-ea"/>
                <a:cs typeface="+mn-cs"/>
              </a:defRPr>
            </a:pPr>
            <a:endParaRPr lang="es-PE"/>
          </a:p>
        </c:txPr>
        <c:crossAx val="6113512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s-ES" sz="1197" b="0" i="0" u="none" strike="noStrike" kern="1200" baseline="0" noProof="0">
              <a:solidFill>
                <a:schemeClr val="tx2"/>
              </a:solidFill>
              <a:latin typeface="+mn-lt"/>
              <a:ea typeface="+mn-ea"/>
              <a:cs typeface="+mn-cs"/>
            </a:defRPr>
          </a:pPr>
          <a:endParaRPr lang="es-PE"/>
        </a:p>
      </c:txPr>
    </c:legend>
    <c:plotVisOnly val="1"/>
    <c:dispBlanksAs val="gap"/>
    <c:showDLblsOverMax val="0"/>
  </c:chart>
  <c:spPr>
    <a:noFill/>
    <a:ln>
      <a:noFill/>
    </a:ln>
    <a:effectLst/>
  </c:spPr>
  <c:txPr>
    <a:bodyPr/>
    <a:lstStyle/>
    <a:p>
      <a:pPr>
        <a:defRPr lang="es-ES" noProof="0"/>
      </a:pPr>
      <a:endParaRPr lang="es-P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2">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83185A-2A53-4D8C-8F32-C845F2F70CBF}" type="doc">
      <dgm:prSet loTypeId="urn:microsoft.com/office/officeart/2005/8/layout/chevron2" loCatId="list" qsTypeId="urn:microsoft.com/office/officeart/2005/8/quickstyle/simple1" qsCatId="simple" csTypeId="urn:microsoft.com/office/officeart/2005/8/colors/accent0_1" csCatId="mainScheme" phldr="1"/>
      <dgm:spPr/>
      <dgm:t>
        <a:bodyPr rtlCol="0"/>
        <a:lstStyle/>
        <a:p>
          <a:pPr rtl="0"/>
          <a:endParaRPr lang="en-US"/>
        </a:p>
      </dgm:t>
    </dgm:pt>
    <dgm:pt modelId="{758CBA3A-9936-4C67-965C-A8DD3074879B}">
      <dgm:prSet phldrT="[Text]"/>
      <dgm:spPr/>
      <dgm:t>
        <a:bodyPr rtlCol="0"/>
        <a:lstStyle/>
        <a:p>
          <a:pPr rtl="0"/>
          <a:r>
            <a:rPr lang="es-ES" noProof="0" dirty="0"/>
            <a:t>A</a:t>
          </a:r>
        </a:p>
      </dgm:t>
      <dgm:extLst>
        <a:ext uri="{E40237B7-FDA0-4F09-8148-C483321AD2D9}">
          <dgm14:cNvPr xmlns:dgm14="http://schemas.microsoft.com/office/drawing/2010/diagram" id="0" name="" title="Group A"/>
        </a:ext>
      </dgm:extLst>
    </dgm:pt>
    <dgm:pt modelId="{39812E31-9C15-4A6C-B8B9-78CE6FB555B1}" type="parTrans" cxnId="{F717B596-7122-4C3F-9238-14763508386B}">
      <dgm:prSet/>
      <dgm:spPr/>
      <dgm:t>
        <a:bodyPr rtlCol="0"/>
        <a:lstStyle/>
        <a:p>
          <a:pPr rtl="0"/>
          <a:endParaRPr lang="es-ES" noProof="0" dirty="0"/>
        </a:p>
      </dgm:t>
    </dgm:pt>
    <dgm:pt modelId="{290E9CBE-1634-47AD-B973-508944073D35}" type="sibTrans" cxnId="{F717B596-7122-4C3F-9238-14763508386B}">
      <dgm:prSet/>
      <dgm:spPr/>
      <dgm:t>
        <a:bodyPr rtlCol="0"/>
        <a:lstStyle/>
        <a:p>
          <a:pPr rtl="0"/>
          <a:endParaRPr lang="es-ES" noProof="0" dirty="0"/>
        </a:p>
      </dgm:t>
    </dgm:pt>
    <dgm:pt modelId="{E90264E4-81CE-47E1-80E3-2624D8E5DFEE}">
      <dgm:prSet phldrT="[Text]"/>
      <dgm:spPr/>
      <dgm:t>
        <a:bodyPr rtlCol="0"/>
        <a:lstStyle/>
        <a:p>
          <a:pPr rtl="0"/>
          <a:r>
            <a:rPr lang="es-ES" noProof="0" dirty="0"/>
            <a:t>Tarea 1</a:t>
          </a:r>
        </a:p>
      </dgm:t>
      <dgm:extLst>
        <a:ext uri="{E40237B7-FDA0-4F09-8148-C483321AD2D9}">
          <dgm14:cNvPr xmlns:dgm14="http://schemas.microsoft.com/office/drawing/2010/diagram" id="0" name="" title="Task 1 and task 2 under group A"/>
        </a:ext>
      </dgm:extLst>
    </dgm:pt>
    <dgm:pt modelId="{79881485-DDC4-4A70-AA7E-393B9FD5747B}" type="parTrans" cxnId="{F3B89C52-602F-49F7-B10E-F3B64BCDF706}">
      <dgm:prSet/>
      <dgm:spPr/>
      <dgm:t>
        <a:bodyPr rtlCol="0"/>
        <a:lstStyle/>
        <a:p>
          <a:pPr rtl="0"/>
          <a:endParaRPr lang="es-ES" noProof="0" dirty="0"/>
        </a:p>
      </dgm:t>
    </dgm:pt>
    <dgm:pt modelId="{F41EE2E3-AB57-4E33-8FAD-2DCFFB467FDC}" type="sibTrans" cxnId="{F3B89C52-602F-49F7-B10E-F3B64BCDF706}">
      <dgm:prSet/>
      <dgm:spPr/>
      <dgm:t>
        <a:bodyPr rtlCol="0"/>
        <a:lstStyle/>
        <a:p>
          <a:pPr rtl="0"/>
          <a:endParaRPr lang="es-ES" noProof="0" dirty="0"/>
        </a:p>
      </dgm:t>
    </dgm:pt>
    <dgm:pt modelId="{B8D53E29-122A-46E1-B481-B57598D97444}">
      <dgm:prSet phldrT="[Text]"/>
      <dgm:spPr/>
      <dgm:t>
        <a:bodyPr rtlCol="0"/>
        <a:lstStyle/>
        <a:p>
          <a:pPr rtl="0"/>
          <a:r>
            <a:rPr lang="es-ES" noProof="0" dirty="0"/>
            <a:t>Tarea 2</a:t>
          </a:r>
        </a:p>
      </dgm:t>
    </dgm:pt>
    <dgm:pt modelId="{EF8E1F9D-EFFE-4283-A7B6-A44D3292ACA4}" type="parTrans" cxnId="{C5FFCAE6-64D2-4A77-B85B-A376B2EE8E4F}">
      <dgm:prSet/>
      <dgm:spPr/>
      <dgm:t>
        <a:bodyPr rtlCol="0"/>
        <a:lstStyle/>
        <a:p>
          <a:pPr rtl="0"/>
          <a:endParaRPr lang="es-ES" noProof="0" dirty="0"/>
        </a:p>
      </dgm:t>
    </dgm:pt>
    <dgm:pt modelId="{99B04B81-08CA-46AC-951C-217069AEF451}" type="sibTrans" cxnId="{C5FFCAE6-64D2-4A77-B85B-A376B2EE8E4F}">
      <dgm:prSet/>
      <dgm:spPr/>
      <dgm:t>
        <a:bodyPr rtlCol="0"/>
        <a:lstStyle/>
        <a:p>
          <a:pPr rtl="0"/>
          <a:endParaRPr lang="es-ES" noProof="0" dirty="0"/>
        </a:p>
      </dgm:t>
    </dgm:pt>
    <dgm:pt modelId="{15031D9C-993C-4715-A26F-56D8831933EB}">
      <dgm:prSet phldrT="[Text]"/>
      <dgm:spPr/>
      <dgm:t>
        <a:bodyPr rtlCol="0"/>
        <a:lstStyle/>
        <a:p>
          <a:pPr rtl="0"/>
          <a:r>
            <a:rPr lang="es-ES" noProof="0" dirty="0"/>
            <a:t>B</a:t>
          </a:r>
        </a:p>
      </dgm:t>
      <dgm:extLst>
        <a:ext uri="{E40237B7-FDA0-4F09-8148-C483321AD2D9}">
          <dgm14:cNvPr xmlns:dgm14="http://schemas.microsoft.com/office/drawing/2010/diagram" id="0" name="" title="Group B"/>
        </a:ext>
      </dgm:extLst>
    </dgm:pt>
    <dgm:pt modelId="{77530735-8AD3-469C-AEC2-B5B17A08AF65}" type="parTrans" cxnId="{C8C2ADA0-316E-46E3-A4D5-49BD4A9A4B0B}">
      <dgm:prSet/>
      <dgm:spPr/>
      <dgm:t>
        <a:bodyPr rtlCol="0"/>
        <a:lstStyle/>
        <a:p>
          <a:pPr rtl="0"/>
          <a:endParaRPr lang="es-ES" noProof="0" dirty="0"/>
        </a:p>
      </dgm:t>
    </dgm:pt>
    <dgm:pt modelId="{FB1D36D5-798A-40AA-91C3-3F3E5AF1A86F}" type="sibTrans" cxnId="{C8C2ADA0-316E-46E3-A4D5-49BD4A9A4B0B}">
      <dgm:prSet/>
      <dgm:spPr/>
      <dgm:t>
        <a:bodyPr rtlCol="0"/>
        <a:lstStyle/>
        <a:p>
          <a:pPr rtl="0"/>
          <a:endParaRPr lang="es-ES" noProof="0" dirty="0"/>
        </a:p>
      </dgm:t>
    </dgm:pt>
    <dgm:pt modelId="{07B93839-AE15-473C-B47B-27FA5DBEE4E9}">
      <dgm:prSet phldrT="[Text]"/>
      <dgm:spPr/>
      <dgm:t>
        <a:bodyPr rtlCol="0"/>
        <a:lstStyle/>
        <a:p>
          <a:pPr rtl="0"/>
          <a:r>
            <a:rPr lang="es-ES" noProof="0" dirty="0"/>
            <a:t>Tarea 1</a:t>
          </a:r>
        </a:p>
      </dgm:t>
      <dgm:extLst>
        <a:ext uri="{E40237B7-FDA0-4F09-8148-C483321AD2D9}">
          <dgm14:cNvPr xmlns:dgm14="http://schemas.microsoft.com/office/drawing/2010/diagram" id="0" name="" title="Task 1 and task 2 under group B"/>
        </a:ext>
      </dgm:extLst>
    </dgm:pt>
    <dgm:pt modelId="{2BEFC288-C4D1-45AF-B679-7A41333941DE}" type="parTrans" cxnId="{4D38D698-DC6D-4926-9520-43A255B536D4}">
      <dgm:prSet/>
      <dgm:spPr/>
      <dgm:t>
        <a:bodyPr rtlCol="0"/>
        <a:lstStyle/>
        <a:p>
          <a:pPr rtl="0"/>
          <a:endParaRPr lang="es-ES" noProof="0" dirty="0"/>
        </a:p>
      </dgm:t>
    </dgm:pt>
    <dgm:pt modelId="{0468DBFC-CB2D-4B3A-AAE7-09352D12344E}" type="sibTrans" cxnId="{4D38D698-DC6D-4926-9520-43A255B536D4}">
      <dgm:prSet/>
      <dgm:spPr/>
      <dgm:t>
        <a:bodyPr rtlCol="0"/>
        <a:lstStyle/>
        <a:p>
          <a:pPr rtl="0"/>
          <a:endParaRPr lang="es-ES" noProof="0" dirty="0"/>
        </a:p>
      </dgm:t>
    </dgm:pt>
    <dgm:pt modelId="{23C50191-A44D-4110-97C1-1DC6F9FD79CA}">
      <dgm:prSet phldrT="[Text]"/>
      <dgm:spPr/>
      <dgm:t>
        <a:bodyPr rtlCol="0"/>
        <a:lstStyle/>
        <a:p>
          <a:pPr rtl="0"/>
          <a:r>
            <a:rPr lang="es-ES" noProof="0" dirty="0"/>
            <a:t>Tarea 2</a:t>
          </a:r>
        </a:p>
      </dgm:t>
    </dgm:pt>
    <dgm:pt modelId="{E183CF6D-105A-4EAB-A780-A97B120C1182}" type="parTrans" cxnId="{A71F00B0-D098-4236-AD79-95FC48F754F5}">
      <dgm:prSet/>
      <dgm:spPr/>
      <dgm:t>
        <a:bodyPr rtlCol="0"/>
        <a:lstStyle/>
        <a:p>
          <a:pPr rtl="0"/>
          <a:endParaRPr lang="es-ES" noProof="0" dirty="0"/>
        </a:p>
      </dgm:t>
    </dgm:pt>
    <dgm:pt modelId="{8625F877-DCE4-4E39-929E-7FA0A761B660}" type="sibTrans" cxnId="{A71F00B0-D098-4236-AD79-95FC48F754F5}">
      <dgm:prSet/>
      <dgm:spPr/>
      <dgm:t>
        <a:bodyPr rtlCol="0"/>
        <a:lstStyle/>
        <a:p>
          <a:pPr rtl="0"/>
          <a:endParaRPr lang="es-ES" noProof="0" dirty="0"/>
        </a:p>
      </dgm:t>
    </dgm:pt>
    <dgm:pt modelId="{2936D842-720E-4365-AD39-F6EAEC441633}">
      <dgm:prSet phldrT="[Text]"/>
      <dgm:spPr/>
      <dgm:t>
        <a:bodyPr rtlCol="0"/>
        <a:lstStyle/>
        <a:p>
          <a:pPr rtl="0"/>
          <a:r>
            <a:rPr lang="es-ES" noProof="0" dirty="0"/>
            <a:t>C</a:t>
          </a:r>
        </a:p>
      </dgm:t>
      <dgm:extLst>
        <a:ext uri="{E40237B7-FDA0-4F09-8148-C483321AD2D9}">
          <dgm14:cNvPr xmlns:dgm14="http://schemas.microsoft.com/office/drawing/2010/diagram" id="0" name="" title="Group C"/>
        </a:ext>
      </dgm:extLst>
    </dgm:pt>
    <dgm:pt modelId="{13139645-28B0-41D9-8ED9-DA67D736E51B}" type="parTrans" cxnId="{3A8ECB28-E23B-45B6-8C84-8AF5114507DE}">
      <dgm:prSet/>
      <dgm:spPr/>
      <dgm:t>
        <a:bodyPr rtlCol="0"/>
        <a:lstStyle/>
        <a:p>
          <a:pPr rtl="0"/>
          <a:endParaRPr lang="es-ES" noProof="0" dirty="0"/>
        </a:p>
      </dgm:t>
    </dgm:pt>
    <dgm:pt modelId="{96C19FF6-672B-4588-9D93-2A932D4ACF8D}" type="sibTrans" cxnId="{3A8ECB28-E23B-45B6-8C84-8AF5114507DE}">
      <dgm:prSet/>
      <dgm:spPr/>
      <dgm:t>
        <a:bodyPr rtlCol="0"/>
        <a:lstStyle/>
        <a:p>
          <a:pPr rtl="0"/>
          <a:endParaRPr lang="es-ES" noProof="0" dirty="0"/>
        </a:p>
      </dgm:t>
    </dgm:pt>
    <dgm:pt modelId="{A05E8D05-15E6-4BEC-B725-D745A48258D3}">
      <dgm:prSet phldrT="[Text]"/>
      <dgm:spPr/>
      <dgm:t>
        <a:bodyPr rtlCol="0"/>
        <a:lstStyle/>
        <a:p>
          <a:pPr rtl="0"/>
          <a:r>
            <a:rPr lang="es-ES" noProof="0" dirty="0"/>
            <a:t>Tarea 1</a:t>
          </a:r>
        </a:p>
      </dgm:t>
      <dgm:extLst>
        <a:ext uri="{E40237B7-FDA0-4F09-8148-C483321AD2D9}">
          <dgm14:cNvPr xmlns:dgm14="http://schemas.microsoft.com/office/drawing/2010/diagram" id="0" name="" title="Task 1 and task 2 under group C"/>
        </a:ext>
      </dgm:extLst>
    </dgm:pt>
    <dgm:pt modelId="{29C49A6E-36B2-41D1-83D5-6B58713D5DAF}" type="parTrans" cxnId="{EFE22C42-C667-4B7A-8208-6758BAEC1445}">
      <dgm:prSet/>
      <dgm:spPr/>
      <dgm:t>
        <a:bodyPr rtlCol="0"/>
        <a:lstStyle/>
        <a:p>
          <a:pPr rtl="0"/>
          <a:endParaRPr lang="es-ES" noProof="0" dirty="0"/>
        </a:p>
      </dgm:t>
    </dgm:pt>
    <dgm:pt modelId="{EA09E308-F440-47C6-8C86-B63BABC170D9}" type="sibTrans" cxnId="{EFE22C42-C667-4B7A-8208-6758BAEC1445}">
      <dgm:prSet/>
      <dgm:spPr/>
      <dgm:t>
        <a:bodyPr rtlCol="0"/>
        <a:lstStyle/>
        <a:p>
          <a:pPr rtl="0"/>
          <a:endParaRPr lang="es-ES" noProof="0" dirty="0"/>
        </a:p>
      </dgm:t>
    </dgm:pt>
    <dgm:pt modelId="{501543CC-DA58-457B-906B-32038F856438}">
      <dgm:prSet phldrT="[Text]"/>
      <dgm:spPr/>
      <dgm:t>
        <a:bodyPr rtlCol="0"/>
        <a:lstStyle/>
        <a:p>
          <a:pPr rtl="0"/>
          <a:r>
            <a:rPr lang="es-ES" noProof="0" dirty="0"/>
            <a:t>Tarea 2</a:t>
          </a:r>
        </a:p>
      </dgm:t>
    </dgm:pt>
    <dgm:pt modelId="{5E67377B-1C69-4BC4-AA80-867A0F76CC63}" type="parTrans" cxnId="{828862EB-D32C-4FA8-A0B8-53A1BB9A1CA8}">
      <dgm:prSet/>
      <dgm:spPr/>
      <dgm:t>
        <a:bodyPr rtlCol="0"/>
        <a:lstStyle/>
        <a:p>
          <a:pPr rtl="0"/>
          <a:endParaRPr lang="es-ES" noProof="0" dirty="0"/>
        </a:p>
      </dgm:t>
    </dgm:pt>
    <dgm:pt modelId="{C9786BDC-DE69-4580-9357-6DFCD292EB5B}" type="sibTrans" cxnId="{828862EB-D32C-4FA8-A0B8-53A1BB9A1CA8}">
      <dgm:prSet/>
      <dgm:spPr/>
      <dgm:t>
        <a:bodyPr rtlCol="0"/>
        <a:lstStyle/>
        <a:p>
          <a:pPr rtl="0"/>
          <a:endParaRPr lang="es-ES" noProof="0" dirty="0"/>
        </a:p>
      </dgm:t>
    </dgm:pt>
    <dgm:pt modelId="{E80E23AD-ECAE-46D2-92A5-71CA9074EED7}" type="pres">
      <dgm:prSet presAssocID="{3183185A-2A53-4D8C-8F32-C845F2F70CBF}" presName="linearFlow" presStyleCnt="0">
        <dgm:presLayoutVars>
          <dgm:dir/>
          <dgm:animLvl val="lvl"/>
          <dgm:resizeHandles val="exact"/>
        </dgm:presLayoutVars>
      </dgm:prSet>
      <dgm:spPr/>
    </dgm:pt>
    <dgm:pt modelId="{63DDCCD6-3F31-4095-8E42-5BBFC31B83BE}" type="pres">
      <dgm:prSet presAssocID="{758CBA3A-9936-4C67-965C-A8DD3074879B}" presName="composite" presStyleCnt="0"/>
      <dgm:spPr/>
    </dgm:pt>
    <dgm:pt modelId="{C0AF5CB7-6C4F-49BC-8738-E4DE0AC00B72}" type="pres">
      <dgm:prSet presAssocID="{758CBA3A-9936-4C67-965C-A8DD3074879B}" presName="parentText" presStyleLbl="alignNode1" presStyleIdx="0" presStyleCnt="3">
        <dgm:presLayoutVars>
          <dgm:chMax val="1"/>
          <dgm:bulletEnabled val="1"/>
        </dgm:presLayoutVars>
      </dgm:prSet>
      <dgm:spPr/>
    </dgm:pt>
    <dgm:pt modelId="{0E09DE89-66C0-478D-8170-8F0BC920F1EB}" type="pres">
      <dgm:prSet presAssocID="{758CBA3A-9936-4C67-965C-A8DD3074879B}" presName="descendantText" presStyleLbl="alignAcc1" presStyleIdx="0" presStyleCnt="3">
        <dgm:presLayoutVars>
          <dgm:bulletEnabled val="1"/>
        </dgm:presLayoutVars>
      </dgm:prSet>
      <dgm:spPr/>
    </dgm:pt>
    <dgm:pt modelId="{52E78D13-8FB5-4AEC-B5C0-881B683FCF22}" type="pres">
      <dgm:prSet presAssocID="{290E9CBE-1634-47AD-B973-508944073D35}" presName="sp" presStyleCnt="0"/>
      <dgm:spPr/>
    </dgm:pt>
    <dgm:pt modelId="{E529DD28-A6C8-4185-BA28-3A73741EACF4}" type="pres">
      <dgm:prSet presAssocID="{15031D9C-993C-4715-A26F-56D8831933EB}" presName="composite" presStyleCnt="0"/>
      <dgm:spPr/>
    </dgm:pt>
    <dgm:pt modelId="{29EA1718-F619-46D8-B505-CF1DDA71B8BF}" type="pres">
      <dgm:prSet presAssocID="{15031D9C-993C-4715-A26F-56D8831933EB}" presName="parentText" presStyleLbl="alignNode1" presStyleIdx="1" presStyleCnt="3">
        <dgm:presLayoutVars>
          <dgm:chMax val="1"/>
          <dgm:bulletEnabled val="1"/>
        </dgm:presLayoutVars>
      </dgm:prSet>
      <dgm:spPr/>
    </dgm:pt>
    <dgm:pt modelId="{C96267EA-EF01-411B-8D37-95F44BBB68D3}" type="pres">
      <dgm:prSet presAssocID="{15031D9C-993C-4715-A26F-56D8831933EB}" presName="descendantText" presStyleLbl="alignAcc1" presStyleIdx="1" presStyleCnt="3">
        <dgm:presLayoutVars>
          <dgm:bulletEnabled val="1"/>
        </dgm:presLayoutVars>
      </dgm:prSet>
      <dgm:spPr/>
    </dgm:pt>
    <dgm:pt modelId="{4CCED8E1-297A-4834-9FC1-39D8E59A67B1}" type="pres">
      <dgm:prSet presAssocID="{FB1D36D5-798A-40AA-91C3-3F3E5AF1A86F}" presName="sp" presStyleCnt="0"/>
      <dgm:spPr/>
    </dgm:pt>
    <dgm:pt modelId="{95036E43-6C97-4BF5-8CB3-7871077B6900}" type="pres">
      <dgm:prSet presAssocID="{2936D842-720E-4365-AD39-F6EAEC441633}" presName="composite" presStyleCnt="0"/>
      <dgm:spPr/>
    </dgm:pt>
    <dgm:pt modelId="{E7C44091-B50A-4CB0-98F0-E70A01DD36F4}" type="pres">
      <dgm:prSet presAssocID="{2936D842-720E-4365-AD39-F6EAEC441633}" presName="parentText" presStyleLbl="alignNode1" presStyleIdx="2" presStyleCnt="3">
        <dgm:presLayoutVars>
          <dgm:chMax val="1"/>
          <dgm:bulletEnabled val="1"/>
        </dgm:presLayoutVars>
      </dgm:prSet>
      <dgm:spPr/>
    </dgm:pt>
    <dgm:pt modelId="{68EF0610-07B4-40C7-AD99-F2285099C2E4}" type="pres">
      <dgm:prSet presAssocID="{2936D842-720E-4365-AD39-F6EAEC441633}" presName="descendantText" presStyleLbl="alignAcc1" presStyleIdx="2" presStyleCnt="3">
        <dgm:presLayoutVars>
          <dgm:bulletEnabled val="1"/>
        </dgm:presLayoutVars>
      </dgm:prSet>
      <dgm:spPr/>
    </dgm:pt>
  </dgm:ptLst>
  <dgm:cxnLst>
    <dgm:cxn modelId="{71B43602-5819-468F-A340-DA5A96BA033E}" type="presOf" srcId="{758CBA3A-9936-4C67-965C-A8DD3074879B}" destId="{C0AF5CB7-6C4F-49BC-8738-E4DE0AC00B72}" srcOrd="0" destOrd="0" presId="urn:microsoft.com/office/officeart/2005/8/layout/chevron2"/>
    <dgm:cxn modelId="{4684350B-06FE-48D5-B3C1-163A56F1155A}" type="presOf" srcId="{07B93839-AE15-473C-B47B-27FA5DBEE4E9}" destId="{C96267EA-EF01-411B-8D37-95F44BBB68D3}" srcOrd="0" destOrd="0" presId="urn:microsoft.com/office/officeart/2005/8/layout/chevron2"/>
    <dgm:cxn modelId="{2AAAB321-6446-48E6-A15F-5701A9441C34}" type="presOf" srcId="{501543CC-DA58-457B-906B-32038F856438}" destId="{68EF0610-07B4-40C7-AD99-F2285099C2E4}" srcOrd="0" destOrd="1" presId="urn:microsoft.com/office/officeart/2005/8/layout/chevron2"/>
    <dgm:cxn modelId="{B16F9628-8397-4FE5-BC4D-5FC1A248AC83}" type="presOf" srcId="{15031D9C-993C-4715-A26F-56D8831933EB}" destId="{29EA1718-F619-46D8-B505-CF1DDA71B8BF}" srcOrd="0" destOrd="0" presId="urn:microsoft.com/office/officeart/2005/8/layout/chevron2"/>
    <dgm:cxn modelId="{3A8ECB28-E23B-45B6-8C84-8AF5114507DE}" srcId="{3183185A-2A53-4D8C-8F32-C845F2F70CBF}" destId="{2936D842-720E-4365-AD39-F6EAEC441633}" srcOrd="2" destOrd="0" parTransId="{13139645-28B0-41D9-8ED9-DA67D736E51B}" sibTransId="{96C19FF6-672B-4588-9D93-2A932D4ACF8D}"/>
    <dgm:cxn modelId="{CC2F2B2A-04B7-4809-A4A4-4104809974E6}" type="presOf" srcId="{A05E8D05-15E6-4BEC-B725-D745A48258D3}" destId="{68EF0610-07B4-40C7-AD99-F2285099C2E4}" srcOrd="0" destOrd="0" presId="urn:microsoft.com/office/officeart/2005/8/layout/chevron2"/>
    <dgm:cxn modelId="{EFE22C42-C667-4B7A-8208-6758BAEC1445}" srcId="{2936D842-720E-4365-AD39-F6EAEC441633}" destId="{A05E8D05-15E6-4BEC-B725-D745A48258D3}" srcOrd="0" destOrd="0" parTransId="{29C49A6E-36B2-41D1-83D5-6B58713D5DAF}" sibTransId="{EA09E308-F440-47C6-8C86-B63BABC170D9}"/>
    <dgm:cxn modelId="{46D65943-0A7C-46F6-A9D3-BDC8883577AD}" type="presOf" srcId="{23C50191-A44D-4110-97C1-1DC6F9FD79CA}" destId="{C96267EA-EF01-411B-8D37-95F44BBB68D3}" srcOrd="0" destOrd="1" presId="urn:microsoft.com/office/officeart/2005/8/layout/chevron2"/>
    <dgm:cxn modelId="{B3B75767-F5F8-4491-90D5-5742EB2BC878}" type="presOf" srcId="{E90264E4-81CE-47E1-80E3-2624D8E5DFEE}" destId="{0E09DE89-66C0-478D-8170-8F0BC920F1EB}" srcOrd="0" destOrd="0" presId="urn:microsoft.com/office/officeart/2005/8/layout/chevron2"/>
    <dgm:cxn modelId="{CCB2FC69-48E6-4186-BB69-434FE6081740}" type="presOf" srcId="{B8D53E29-122A-46E1-B481-B57598D97444}" destId="{0E09DE89-66C0-478D-8170-8F0BC920F1EB}" srcOrd="0" destOrd="1" presId="urn:microsoft.com/office/officeart/2005/8/layout/chevron2"/>
    <dgm:cxn modelId="{F3B89C52-602F-49F7-B10E-F3B64BCDF706}" srcId="{758CBA3A-9936-4C67-965C-A8DD3074879B}" destId="{E90264E4-81CE-47E1-80E3-2624D8E5DFEE}" srcOrd="0" destOrd="0" parTransId="{79881485-DDC4-4A70-AA7E-393B9FD5747B}" sibTransId="{F41EE2E3-AB57-4E33-8FAD-2DCFFB467FDC}"/>
    <dgm:cxn modelId="{4333FB74-FEDF-4697-9A39-612F6D8B9AB6}" type="presOf" srcId="{2936D842-720E-4365-AD39-F6EAEC441633}" destId="{E7C44091-B50A-4CB0-98F0-E70A01DD36F4}" srcOrd="0" destOrd="0" presId="urn:microsoft.com/office/officeart/2005/8/layout/chevron2"/>
    <dgm:cxn modelId="{5F92077A-D266-43D8-B1E4-282FB69A0EF5}" type="presOf" srcId="{3183185A-2A53-4D8C-8F32-C845F2F70CBF}" destId="{E80E23AD-ECAE-46D2-92A5-71CA9074EED7}" srcOrd="0" destOrd="0" presId="urn:microsoft.com/office/officeart/2005/8/layout/chevron2"/>
    <dgm:cxn modelId="{F717B596-7122-4C3F-9238-14763508386B}" srcId="{3183185A-2A53-4D8C-8F32-C845F2F70CBF}" destId="{758CBA3A-9936-4C67-965C-A8DD3074879B}" srcOrd="0" destOrd="0" parTransId="{39812E31-9C15-4A6C-B8B9-78CE6FB555B1}" sibTransId="{290E9CBE-1634-47AD-B973-508944073D35}"/>
    <dgm:cxn modelId="{4D38D698-DC6D-4926-9520-43A255B536D4}" srcId="{15031D9C-993C-4715-A26F-56D8831933EB}" destId="{07B93839-AE15-473C-B47B-27FA5DBEE4E9}" srcOrd="0" destOrd="0" parTransId="{2BEFC288-C4D1-45AF-B679-7A41333941DE}" sibTransId="{0468DBFC-CB2D-4B3A-AAE7-09352D12344E}"/>
    <dgm:cxn modelId="{C8C2ADA0-316E-46E3-A4D5-49BD4A9A4B0B}" srcId="{3183185A-2A53-4D8C-8F32-C845F2F70CBF}" destId="{15031D9C-993C-4715-A26F-56D8831933EB}" srcOrd="1" destOrd="0" parTransId="{77530735-8AD3-469C-AEC2-B5B17A08AF65}" sibTransId="{FB1D36D5-798A-40AA-91C3-3F3E5AF1A86F}"/>
    <dgm:cxn modelId="{A71F00B0-D098-4236-AD79-95FC48F754F5}" srcId="{15031D9C-993C-4715-A26F-56D8831933EB}" destId="{23C50191-A44D-4110-97C1-1DC6F9FD79CA}" srcOrd="1" destOrd="0" parTransId="{E183CF6D-105A-4EAB-A780-A97B120C1182}" sibTransId="{8625F877-DCE4-4E39-929E-7FA0A761B660}"/>
    <dgm:cxn modelId="{C5FFCAE6-64D2-4A77-B85B-A376B2EE8E4F}" srcId="{758CBA3A-9936-4C67-965C-A8DD3074879B}" destId="{B8D53E29-122A-46E1-B481-B57598D97444}" srcOrd="1" destOrd="0" parTransId="{EF8E1F9D-EFFE-4283-A7B6-A44D3292ACA4}" sibTransId="{99B04B81-08CA-46AC-951C-217069AEF451}"/>
    <dgm:cxn modelId="{828862EB-D32C-4FA8-A0B8-53A1BB9A1CA8}" srcId="{2936D842-720E-4365-AD39-F6EAEC441633}" destId="{501543CC-DA58-457B-906B-32038F856438}" srcOrd="1" destOrd="0" parTransId="{5E67377B-1C69-4BC4-AA80-867A0F76CC63}" sibTransId="{C9786BDC-DE69-4580-9357-6DFCD292EB5B}"/>
    <dgm:cxn modelId="{135E7873-A46E-4154-8EE3-52AAA60564FD}" type="presParOf" srcId="{E80E23AD-ECAE-46D2-92A5-71CA9074EED7}" destId="{63DDCCD6-3F31-4095-8E42-5BBFC31B83BE}" srcOrd="0" destOrd="0" presId="urn:microsoft.com/office/officeart/2005/8/layout/chevron2"/>
    <dgm:cxn modelId="{A9FAD751-EA16-40A5-97AE-3F69AE5C1837}" type="presParOf" srcId="{63DDCCD6-3F31-4095-8E42-5BBFC31B83BE}" destId="{C0AF5CB7-6C4F-49BC-8738-E4DE0AC00B72}" srcOrd="0" destOrd="0" presId="urn:microsoft.com/office/officeart/2005/8/layout/chevron2"/>
    <dgm:cxn modelId="{D4F1CFD9-FAA1-4448-ABAA-E3FEFCB6CAF1}" type="presParOf" srcId="{63DDCCD6-3F31-4095-8E42-5BBFC31B83BE}" destId="{0E09DE89-66C0-478D-8170-8F0BC920F1EB}" srcOrd="1" destOrd="0" presId="urn:microsoft.com/office/officeart/2005/8/layout/chevron2"/>
    <dgm:cxn modelId="{2E2E534E-4D39-4D42-98E3-8E839879F75B}" type="presParOf" srcId="{E80E23AD-ECAE-46D2-92A5-71CA9074EED7}" destId="{52E78D13-8FB5-4AEC-B5C0-881B683FCF22}" srcOrd="1" destOrd="0" presId="urn:microsoft.com/office/officeart/2005/8/layout/chevron2"/>
    <dgm:cxn modelId="{E68FD358-61E9-4B14-947B-E013AD32E758}" type="presParOf" srcId="{E80E23AD-ECAE-46D2-92A5-71CA9074EED7}" destId="{E529DD28-A6C8-4185-BA28-3A73741EACF4}" srcOrd="2" destOrd="0" presId="urn:microsoft.com/office/officeart/2005/8/layout/chevron2"/>
    <dgm:cxn modelId="{ADDEDC8D-E08F-431C-8144-0F1630B4A0CB}" type="presParOf" srcId="{E529DD28-A6C8-4185-BA28-3A73741EACF4}" destId="{29EA1718-F619-46D8-B505-CF1DDA71B8BF}" srcOrd="0" destOrd="0" presId="urn:microsoft.com/office/officeart/2005/8/layout/chevron2"/>
    <dgm:cxn modelId="{D8DF5C2A-E654-4638-8D6A-DD69C6F02065}" type="presParOf" srcId="{E529DD28-A6C8-4185-BA28-3A73741EACF4}" destId="{C96267EA-EF01-411B-8D37-95F44BBB68D3}" srcOrd="1" destOrd="0" presId="urn:microsoft.com/office/officeart/2005/8/layout/chevron2"/>
    <dgm:cxn modelId="{8CA69AEF-3F6A-4CF3-AA93-E24960786D06}" type="presParOf" srcId="{E80E23AD-ECAE-46D2-92A5-71CA9074EED7}" destId="{4CCED8E1-297A-4834-9FC1-39D8E59A67B1}" srcOrd="3" destOrd="0" presId="urn:microsoft.com/office/officeart/2005/8/layout/chevron2"/>
    <dgm:cxn modelId="{23553970-4502-4F21-A038-1A6EF7082C03}" type="presParOf" srcId="{E80E23AD-ECAE-46D2-92A5-71CA9074EED7}" destId="{95036E43-6C97-4BF5-8CB3-7871077B6900}" srcOrd="4" destOrd="0" presId="urn:microsoft.com/office/officeart/2005/8/layout/chevron2"/>
    <dgm:cxn modelId="{2BCE6584-740F-4DE0-9BB4-2B4E6DC85A9E}" type="presParOf" srcId="{95036E43-6C97-4BF5-8CB3-7871077B6900}" destId="{E7C44091-B50A-4CB0-98F0-E70A01DD36F4}" srcOrd="0" destOrd="0" presId="urn:microsoft.com/office/officeart/2005/8/layout/chevron2"/>
    <dgm:cxn modelId="{EEBB7F6E-84DC-4C03-95AA-EA05A012B25A}" type="presParOf" srcId="{95036E43-6C97-4BF5-8CB3-7871077B6900}" destId="{68EF0610-07B4-40C7-AD99-F2285099C2E4}"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AF5CB7-6C4F-49BC-8738-E4DE0AC00B72}">
      <dsp:nvSpPr>
        <dsp:cNvPr id="0" name=""/>
        <dsp:cNvSpPr/>
      </dsp:nvSpPr>
      <dsp:spPr>
        <a:xfrm rot="5400000">
          <a:off x="-247798" y="249366"/>
          <a:ext cx="1651992" cy="1156394"/>
        </a:xfrm>
        <a:prstGeom prst="chevron">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rtlCol="0" anchor="ctr" anchorCtr="0">
          <a:noAutofit/>
        </a:bodyPr>
        <a:lstStyle/>
        <a:p>
          <a:pPr marL="0" lvl="0" indent="0" algn="ctr" defTabSz="1333500" rtl="0">
            <a:lnSpc>
              <a:spcPct val="90000"/>
            </a:lnSpc>
            <a:spcBef>
              <a:spcPct val="0"/>
            </a:spcBef>
            <a:spcAft>
              <a:spcPct val="35000"/>
            </a:spcAft>
            <a:buNone/>
          </a:pPr>
          <a:r>
            <a:rPr lang="es-ES" sz="3000" kern="1200" noProof="0" dirty="0"/>
            <a:t>A</a:t>
          </a:r>
        </a:p>
      </dsp:txBody>
      <dsp:txXfrm rot="-5400000">
        <a:off x="1" y="579764"/>
        <a:ext cx="1156394" cy="495598"/>
      </dsp:txXfrm>
    </dsp:sp>
    <dsp:sp modelId="{0E09DE89-66C0-478D-8170-8F0BC920F1EB}">
      <dsp:nvSpPr>
        <dsp:cNvPr id="0" name=""/>
        <dsp:cNvSpPr/>
      </dsp:nvSpPr>
      <dsp:spPr>
        <a:xfrm rot="5400000">
          <a:off x="2448743" y="-1290781"/>
          <a:ext cx="1073794" cy="3658493"/>
        </a:xfrm>
        <a:prstGeom prst="round2Same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rtlCol="0" anchor="ctr" anchorCtr="0">
          <a:noAutofit/>
        </a:bodyPr>
        <a:lstStyle/>
        <a:p>
          <a:pPr marL="285750" lvl="1" indent="-285750" algn="l" defTabSz="1244600" rtl="0">
            <a:lnSpc>
              <a:spcPct val="90000"/>
            </a:lnSpc>
            <a:spcBef>
              <a:spcPct val="0"/>
            </a:spcBef>
            <a:spcAft>
              <a:spcPct val="15000"/>
            </a:spcAft>
            <a:buChar char="•"/>
          </a:pPr>
          <a:r>
            <a:rPr lang="es-ES" sz="2800" kern="1200" noProof="0" dirty="0"/>
            <a:t>Tarea 1</a:t>
          </a:r>
        </a:p>
        <a:p>
          <a:pPr marL="285750" lvl="1" indent="-285750" algn="l" defTabSz="1244600" rtl="0">
            <a:lnSpc>
              <a:spcPct val="90000"/>
            </a:lnSpc>
            <a:spcBef>
              <a:spcPct val="0"/>
            </a:spcBef>
            <a:spcAft>
              <a:spcPct val="15000"/>
            </a:spcAft>
            <a:buChar char="•"/>
          </a:pPr>
          <a:r>
            <a:rPr lang="es-ES" sz="2800" kern="1200" noProof="0" dirty="0"/>
            <a:t>Tarea 2</a:t>
          </a:r>
        </a:p>
      </dsp:txBody>
      <dsp:txXfrm rot="-5400000">
        <a:off x="1156394" y="53986"/>
        <a:ext cx="3606075" cy="968958"/>
      </dsp:txXfrm>
    </dsp:sp>
    <dsp:sp modelId="{29EA1718-F619-46D8-B505-CF1DDA71B8BF}">
      <dsp:nvSpPr>
        <dsp:cNvPr id="0" name=""/>
        <dsp:cNvSpPr/>
      </dsp:nvSpPr>
      <dsp:spPr>
        <a:xfrm rot="5400000">
          <a:off x="-247798" y="1707802"/>
          <a:ext cx="1651992" cy="1156394"/>
        </a:xfrm>
        <a:prstGeom prst="chevron">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rtlCol="0" anchor="ctr" anchorCtr="0">
          <a:noAutofit/>
        </a:bodyPr>
        <a:lstStyle/>
        <a:p>
          <a:pPr marL="0" lvl="0" indent="0" algn="ctr" defTabSz="1333500" rtl="0">
            <a:lnSpc>
              <a:spcPct val="90000"/>
            </a:lnSpc>
            <a:spcBef>
              <a:spcPct val="0"/>
            </a:spcBef>
            <a:spcAft>
              <a:spcPct val="35000"/>
            </a:spcAft>
            <a:buNone/>
          </a:pPr>
          <a:r>
            <a:rPr lang="es-ES" sz="3000" kern="1200" noProof="0" dirty="0"/>
            <a:t>B</a:t>
          </a:r>
        </a:p>
      </dsp:txBody>
      <dsp:txXfrm rot="-5400000">
        <a:off x="1" y="2038200"/>
        <a:ext cx="1156394" cy="495598"/>
      </dsp:txXfrm>
    </dsp:sp>
    <dsp:sp modelId="{C96267EA-EF01-411B-8D37-95F44BBB68D3}">
      <dsp:nvSpPr>
        <dsp:cNvPr id="0" name=""/>
        <dsp:cNvSpPr/>
      </dsp:nvSpPr>
      <dsp:spPr>
        <a:xfrm rot="5400000">
          <a:off x="2448743" y="167654"/>
          <a:ext cx="1073794" cy="3658493"/>
        </a:xfrm>
        <a:prstGeom prst="round2Same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rtlCol="0" anchor="ctr" anchorCtr="0">
          <a:noAutofit/>
        </a:bodyPr>
        <a:lstStyle/>
        <a:p>
          <a:pPr marL="285750" lvl="1" indent="-285750" algn="l" defTabSz="1244600" rtl="0">
            <a:lnSpc>
              <a:spcPct val="90000"/>
            </a:lnSpc>
            <a:spcBef>
              <a:spcPct val="0"/>
            </a:spcBef>
            <a:spcAft>
              <a:spcPct val="15000"/>
            </a:spcAft>
            <a:buChar char="•"/>
          </a:pPr>
          <a:r>
            <a:rPr lang="es-ES" sz="2800" kern="1200" noProof="0" dirty="0"/>
            <a:t>Tarea 1</a:t>
          </a:r>
        </a:p>
        <a:p>
          <a:pPr marL="285750" lvl="1" indent="-285750" algn="l" defTabSz="1244600" rtl="0">
            <a:lnSpc>
              <a:spcPct val="90000"/>
            </a:lnSpc>
            <a:spcBef>
              <a:spcPct val="0"/>
            </a:spcBef>
            <a:spcAft>
              <a:spcPct val="15000"/>
            </a:spcAft>
            <a:buChar char="•"/>
          </a:pPr>
          <a:r>
            <a:rPr lang="es-ES" sz="2800" kern="1200" noProof="0" dirty="0"/>
            <a:t>Tarea 2</a:t>
          </a:r>
        </a:p>
      </dsp:txBody>
      <dsp:txXfrm rot="-5400000">
        <a:off x="1156394" y="1512421"/>
        <a:ext cx="3606075" cy="968958"/>
      </dsp:txXfrm>
    </dsp:sp>
    <dsp:sp modelId="{E7C44091-B50A-4CB0-98F0-E70A01DD36F4}">
      <dsp:nvSpPr>
        <dsp:cNvPr id="0" name=""/>
        <dsp:cNvSpPr/>
      </dsp:nvSpPr>
      <dsp:spPr>
        <a:xfrm rot="5400000">
          <a:off x="-247798" y="3166238"/>
          <a:ext cx="1651992" cy="1156394"/>
        </a:xfrm>
        <a:prstGeom prst="chevron">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rtlCol="0" anchor="ctr" anchorCtr="0">
          <a:noAutofit/>
        </a:bodyPr>
        <a:lstStyle/>
        <a:p>
          <a:pPr marL="0" lvl="0" indent="0" algn="ctr" defTabSz="1333500" rtl="0">
            <a:lnSpc>
              <a:spcPct val="90000"/>
            </a:lnSpc>
            <a:spcBef>
              <a:spcPct val="0"/>
            </a:spcBef>
            <a:spcAft>
              <a:spcPct val="35000"/>
            </a:spcAft>
            <a:buNone/>
          </a:pPr>
          <a:r>
            <a:rPr lang="es-ES" sz="3000" kern="1200" noProof="0" dirty="0"/>
            <a:t>C</a:t>
          </a:r>
        </a:p>
      </dsp:txBody>
      <dsp:txXfrm rot="-5400000">
        <a:off x="1" y="3496636"/>
        <a:ext cx="1156394" cy="495598"/>
      </dsp:txXfrm>
    </dsp:sp>
    <dsp:sp modelId="{68EF0610-07B4-40C7-AD99-F2285099C2E4}">
      <dsp:nvSpPr>
        <dsp:cNvPr id="0" name=""/>
        <dsp:cNvSpPr/>
      </dsp:nvSpPr>
      <dsp:spPr>
        <a:xfrm rot="5400000">
          <a:off x="2448743" y="1626090"/>
          <a:ext cx="1073794" cy="3658493"/>
        </a:xfrm>
        <a:prstGeom prst="round2Same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rtlCol="0" anchor="ctr" anchorCtr="0">
          <a:noAutofit/>
        </a:bodyPr>
        <a:lstStyle/>
        <a:p>
          <a:pPr marL="285750" lvl="1" indent="-285750" algn="l" defTabSz="1244600" rtl="0">
            <a:lnSpc>
              <a:spcPct val="90000"/>
            </a:lnSpc>
            <a:spcBef>
              <a:spcPct val="0"/>
            </a:spcBef>
            <a:spcAft>
              <a:spcPct val="15000"/>
            </a:spcAft>
            <a:buChar char="•"/>
          </a:pPr>
          <a:r>
            <a:rPr lang="es-ES" sz="2800" kern="1200" noProof="0" dirty="0"/>
            <a:t>Tarea 1</a:t>
          </a:r>
        </a:p>
        <a:p>
          <a:pPr marL="285750" lvl="1" indent="-285750" algn="l" defTabSz="1244600" rtl="0">
            <a:lnSpc>
              <a:spcPct val="90000"/>
            </a:lnSpc>
            <a:spcBef>
              <a:spcPct val="0"/>
            </a:spcBef>
            <a:spcAft>
              <a:spcPct val="15000"/>
            </a:spcAft>
            <a:buChar char="•"/>
          </a:pPr>
          <a:r>
            <a:rPr lang="es-ES" sz="2800" kern="1200" noProof="0" dirty="0"/>
            <a:t>Tarea 2</a:t>
          </a:r>
        </a:p>
      </dsp:txBody>
      <dsp:txXfrm rot="-5400000">
        <a:off x="1156394" y="2970857"/>
        <a:ext cx="3606075" cy="968958"/>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es-ES" dirty="0"/>
          </a:p>
        </p:txBody>
      </p:sp>
      <p:sp>
        <p:nvSpPr>
          <p:cNvPr id="3" name="Marcador de posición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69BBBD98-8689-4A62-BBFB-92BF328A7966}" type="datetime1">
              <a:rPr lang="es-ES" smtClean="0"/>
              <a:t>24/01/2023</a:t>
            </a:fld>
            <a:endParaRPr lang="es-ES" dirty="0"/>
          </a:p>
        </p:txBody>
      </p:sp>
      <p:sp>
        <p:nvSpPr>
          <p:cNvPr id="4" name="Marcador de posición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04360E59-1627-4404-ACC5-51C744AB0F27}" type="slidenum">
              <a:rPr lang="es-ES" smtClean="0"/>
              <a:t>‹Nº›</a:t>
            </a:fld>
            <a:endParaRPr lang="es-ES" dirty="0"/>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pPr rtl="0"/>
            <a:endParaRPr lang="es-ES" noProof="0" dirty="0"/>
          </a:p>
        </p:txBody>
      </p:sp>
      <p:sp>
        <p:nvSpPr>
          <p:cNvPr id="3" name="Marcador de posición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pPr rtl="0"/>
            <a:fld id="{8E41AB9B-16BF-4ECF-B92C-3E61E5BECA90}" type="datetime1">
              <a:rPr lang="es-ES" noProof="0" smtClean="0"/>
              <a:t>24/01/2023</a:t>
            </a:fld>
            <a:endParaRPr lang="es-ES" noProof="0" dirty="0"/>
          </a:p>
        </p:txBody>
      </p:sp>
      <p:sp>
        <p:nvSpPr>
          <p:cNvPr id="4" name="Marcador de posición de imagen de diapositiva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pPr rtl="0"/>
            <a:fld id="{841221E5-7225-48EB-A4EE-420E7BFCF705}" type="slidenum">
              <a:rPr lang="es-ES" noProof="0" smtClean="0"/>
              <a:pPr rtl="0"/>
              <a:t>‹Nº›</a:t>
            </a:fld>
            <a:endParaRPr lang="es-ES" noProof="0" dirty="0"/>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1</a:t>
            </a:fld>
            <a:endParaRPr lang="es-ES" dirty="0"/>
          </a:p>
        </p:txBody>
      </p:sp>
    </p:spTree>
    <p:extLst>
      <p:ext uri="{BB962C8B-B14F-4D97-AF65-F5344CB8AC3E}">
        <p14:creationId xmlns:p14="http://schemas.microsoft.com/office/powerpoint/2010/main" val="4008000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10</a:t>
            </a:fld>
            <a:endParaRPr lang="es-ES" dirty="0"/>
          </a:p>
        </p:txBody>
      </p:sp>
    </p:spTree>
    <p:extLst>
      <p:ext uri="{BB962C8B-B14F-4D97-AF65-F5344CB8AC3E}">
        <p14:creationId xmlns:p14="http://schemas.microsoft.com/office/powerpoint/2010/main" val="38831693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11</a:t>
            </a:fld>
            <a:endParaRPr lang="es-ES" dirty="0"/>
          </a:p>
        </p:txBody>
      </p:sp>
    </p:spTree>
    <p:extLst>
      <p:ext uri="{BB962C8B-B14F-4D97-AF65-F5344CB8AC3E}">
        <p14:creationId xmlns:p14="http://schemas.microsoft.com/office/powerpoint/2010/main" val="31945956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12</a:t>
            </a:fld>
            <a:endParaRPr lang="es-ES" dirty="0"/>
          </a:p>
        </p:txBody>
      </p:sp>
    </p:spTree>
    <p:extLst>
      <p:ext uri="{BB962C8B-B14F-4D97-AF65-F5344CB8AC3E}">
        <p14:creationId xmlns:p14="http://schemas.microsoft.com/office/powerpoint/2010/main" val="37331045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13</a:t>
            </a:fld>
            <a:endParaRPr lang="es-ES" dirty="0"/>
          </a:p>
        </p:txBody>
      </p:sp>
    </p:spTree>
    <p:extLst>
      <p:ext uri="{BB962C8B-B14F-4D97-AF65-F5344CB8AC3E}">
        <p14:creationId xmlns:p14="http://schemas.microsoft.com/office/powerpoint/2010/main" val="39227170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14</a:t>
            </a:fld>
            <a:endParaRPr lang="es-ES" dirty="0"/>
          </a:p>
        </p:txBody>
      </p:sp>
    </p:spTree>
    <p:extLst>
      <p:ext uri="{BB962C8B-B14F-4D97-AF65-F5344CB8AC3E}">
        <p14:creationId xmlns:p14="http://schemas.microsoft.com/office/powerpoint/2010/main" val="5175843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15</a:t>
            </a:fld>
            <a:endParaRPr lang="es-ES" dirty="0"/>
          </a:p>
        </p:txBody>
      </p:sp>
    </p:spTree>
    <p:extLst>
      <p:ext uri="{BB962C8B-B14F-4D97-AF65-F5344CB8AC3E}">
        <p14:creationId xmlns:p14="http://schemas.microsoft.com/office/powerpoint/2010/main" val="12206595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16</a:t>
            </a:fld>
            <a:endParaRPr lang="es-ES" dirty="0"/>
          </a:p>
        </p:txBody>
      </p:sp>
    </p:spTree>
    <p:extLst>
      <p:ext uri="{BB962C8B-B14F-4D97-AF65-F5344CB8AC3E}">
        <p14:creationId xmlns:p14="http://schemas.microsoft.com/office/powerpoint/2010/main" val="290465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17</a:t>
            </a:fld>
            <a:endParaRPr lang="es-ES" dirty="0"/>
          </a:p>
        </p:txBody>
      </p:sp>
    </p:spTree>
    <p:extLst>
      <p:ext uri="{BB962C8B-B14F-4D97-AF65-F5344CB8AC3E}">
        <p14:creationId xmlns:p14="http://schemas.microsoft.com/office/powerpoint/2010/main" val="10113614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18</a:t>
            </a:fld>
            <a:endParaRPr lang="es-ES" dirty="0"/>
          </a:p>
        </p:txBody>
      </p:sp>
    </p:spTree>
    <p:extLst>
      <p:ext uri="{BB962C8B-B14F-4D97-AF65-F5344CB8AC3E}">
        <p14:creationId xmlns:p14="http://schemas.microsoft.com/office/powerpoint/2010/main" val="18925181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19</a:t>
            </a:fld>
            <a:endParaRPr lang="es-ES" dirty="0"/>
          </a:p>
        </p:txBody>
      </p:sp>
    </p:spTree>
    <p:extLst>
      <p:ext uri="{BB962C8B-B14F-4D97-AF65-F5344CB8AC3E}">
        <p14:creationId xmlns:p14="http://schemas.microsoft.com/office/powerpoint/2010/main" val="2552685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2</a:t>
            </a:fld>
            <a:endParaRPr lang="es-ES" dirty="0"/>
          </a:p>
        </p:txBody>
      </p:sp>
    </p:spTree>
    <p:extLst>
      <p:ext uri="{BB962C8B-B14F-4D97-AF65-F5344CB8AC3E}">
        <p14:creationId xmlns:p14="http://schemas.microsoft.com/office/powerpoint/2010/main" val="2425491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20</a:t>
            </a:fld>
            <a:endParaRPr lang="es-ES" dirty="0"/>
          </a:p>
        </p:txBody>
      </p:sp>
    </p:spTree>
    <p:extLst>
      <p:ext uri="{BB962C8B-B14F-4D97-AF65-F5344CB8AC3E}">
        <p14:creationId xmlns:p14="http://schemas.microsoft.com/office/powerpoint/2010/main" val="29614376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21</a:t>
            </a:fld>
            <a:endParaRPr lang="es-ES" dirty="0"/>
          </a:p>
        </p:txBody>
      </p:sp>
    </p:spTree>
    <p:extLst>
      <p:ext uri="{BB962C8B-B14F-4D97-AF65-F5344CB8AC3E}">
        <p14:creationId xmlns:p14="http://schemas.microsoft.com/office/powerpoint/2010/main" val="8889947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22</a:t>
            </a:fld>
            <a:endParaRPr lang="es-ES" dirty="0"/>
          </a:p>
        </p:txBody>
      </p:sp>
    </p:spTree>
    <p:extLst>
      <p:ext uri="{BB962C8B-B14F-4D97-AF65-F5344CB8AC3E}">
        <p14:creationId xmlns:p14="http://schemas.microsoft.com/office/powerpoint/2010/main" val="29859331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23</a:t>
            </a:fld>
            <a:endParaRPr lang="es-ES" dirty="0"/>
          </a:p>
        </p:txBody>
      </p:sp>
    </p:spTree>
    <p:extLst>
      <p:ext uri="{BB962C8B-B14F-4D97-AF65-F5344CB8AC3E}">
        <p14:creationId xmlns:p14="http://schemas.microsoft.com/office/powerpoint/2010/main" val="24258377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24</a:t>
            </a:fld>
            <a:endParaRPr lang="es-ES" dirty="0"/>
          </a:p>
        </p:txBody>
      </p:sp>
    </p:spTree>
    <p:extLst>
      <p:ext uri="{BB962C8B-B14F-4D97-AF65-F5344CB8AC3E}">
        <p14:creationId xmlns:p14="http://schemas.microsoft.com/office/powerpoint/2010/main" val="5265230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25</a:t>
            </a:fld>
            <a:endParaRPr lang="es-ES" dirty="0"/>
          </a:p>
        </p:txBody>
      </p:sp>
    </p:spTree>
    <p:extLst>
      <p:ext uri="{BB962C8B-B14F-4D97-AF65-F5344CB8AC3E}">
        <p14:creationId xmlns:p14="http://schemas.microsoft.com/office/powerpoint/2010/main" val="32515863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26</a:t>
            </a:fld>
            <a:endParaRPr lang="es-ES" dirty="0"/>
          </a:p>
        </p:txBody>
      </p:sp>
    </p:spTree>
    <p:extLst>
      <p:ext uri="{BB962C8B-B14F-4D97-AF65-F5344CB8AC3E}">
        <p14:creationId xmlns:p14="http://schemas.microsoft.com/office/powerpoint/2010/main" val="32726773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27</a:t>
            </a:fld>
            <a:endParaRPr lang="es-ES" dirty="0"/>
          </a:p>
        </p:txBody>
      </p:sp>
    </p:spTree>
    <p:extLst>
      <p:ext uri="{BB962C8B-B14F-4D97-AF65-F5344CB8AC3E}">
        <p14:creationId xmlns:p14="http://schemas.microsoft.com/office/powerpoint/2010/main" val="20839898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28</a:t>
            </a:fld>
            <a:endParaRPr lang="es-ES" dirty="0"/>
          </a:p>
        </p:txBody>
      </p:sp>
    </p:spTree>
    <p:extLst>
      <p:ext uri="{BB962C8B-B14F-4D97-AF65-F5344CB8AC3E}">
        <p14:creationId xmlns:p14="http://schemas.microsoft.com/office/powerpoint/2010/main" val="25072192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29</a:t>
            </a:fld>
            <a:endParaRPr lang="es-ES" dirty="0"/>
          </a:p>
        </p:txBody>
      </p:sp>
    </p:spTree>
    <p:extLst>
      <p:ext uri="{BB962C8B-B14F-4D97-AF65-F5344CB8AC3E}">
        <p14:creationId xmlns:p14="http://schemas.microsoft.com/office/powerpoint/2010/main" val="2812851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3</a:t>
            </a:fld>
            <a:endParaRPr lang="es-ES" dirty="0"/>
          </a:p>
        </p:txBody>
      </p:sp>
    </p:spTree>
    <p:extLst>
      <p:ext uri="{BB962C8B-B14F-4D97-AF65-F5344CB8AC3E}">
        <p14:creationId xmlns:p14="http://schemas.microsoft.com/office/powerpoint/2010/main" val="14088987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30</a:t>
            </a:fld>
            <a:endParaRPr lang="es-ES" dirty="0"/>
          </a:p>
        </p:txBody>
      </p:sp>
    </p:spTree>
    <p:extLst>
      <p:ext uri="{BB962C8B-B14F-4D97-AF65-F5344CB8AC3E}">
        <p14:creationId xmlns:p14="http://schemas.microsoft.com/office/powerpoint/2010/main" val="2216027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31</a:t>
            </a:fld>
            <a:endParaRPr lang="es-ES" dirty="0"/>
          </a:p>
        </p:txBody>
      </p:sp>
    </p:spTree>
    <p:extLst>
      <p:ext uri="{BB962C8B-B14F-4D97-AF65-F5344CB8AC3E}">
        <p14:creationId xmlns:p14="http://schemas.microsoft.com/office/powerpoint/2010/main" val="13258679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32</a:t>
            </a:fld>
            <a:endParaRPr lang="es-ES" dirty="0"/>
          </a:p>
        </p:txBody>
      </p:sp>
    </p:spTree>
    <p:extLst>
      <p:ext uri="{BB962C8B-B14F-4D97-AF65-F5344CB8AC3E}">
        <p14:creationId xmlns:p14="http://schemas.microsoft.com/office/powerpoint/2010/main" val="24555172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33</a:t>
            </a:fld>
            <a:endParaRPr lang="es-ES" dirty="0"/>
          </a:p>
        </p:txBody>
      </p:sp>
    </p:spTree>
    <p:extLst>
      <p:ext uri="{BB962C8B-B14F-4D97-AF65-F5344CB8AC3E}">
        <p14:creationId xmlns:p14="http://schemas.microsoft.com/office/powerpoint/2010/main" val="19529209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34</a:t>
            </a:fld>
            <a:endParaRPr lang="es-ES" dirty="0"/>
          </a:p>
        </p:txBody>
      </p:sp>
    </p:spTree>
    <p:extLst>
      <p:ext uri="{BB962C8B-B14F-4D97-AF65-F5344CB8AC3E}">
        <p14:creationId xmlns:p14="http://schemas.microsoft.com/office/powerpoint/2010/main" val="4729291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35</a:t>
            </a:fld>
            <a:endParaRPr lang="es-ES" dirty="0"/>
          </a:p>
        </p:txBody>
      </p:sp>
    </p:spTree>
    <p:extLst>
      <p:ext uri="{BB962C8B-B14F-4D97-AF65-F5344CB8AC3E}">
        <p14:creationId xmlns:p14="http://schemas.microsoft.com/office/powerpoint/2010/main" val="16548809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36</a:t>
            </a:fld>
            <a:endParaRPr lang="es-ES" dirty="0"/>
          </a:p>
        </p:txBody>
      </p:sp>
    </p:spTree>
    <p:extLst>
      <p:ext uri="{BB962C8B-B14F-4D97-AF65-F5344CB8AC3E}">
        <p14:creationId xmlns:p14="http://schemas.microsoft.com/office/powerpoint/2010/main" val="577699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37</a:t>
            </a:fld>
            <a:endParaRPr lang="es-ES" dirty="0"/>
          </a:p>
        </p:txBody>
      </p:sp>
    </p:spTree>
    <p:extLst>
      <p:ext uri="{BB962C8B-B14F-4D97-AF65-F5344CB8AC3E}">
        <p14:creationId xmlns:p14="http://schemas.microsoft.com/office/powerpoint/2010/main" val="5146849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38</a:t>
            </a:fld>
            <a:endParaRPr lang="es-ES" dirty="0"/>
          </a:p>
        </p:txBody>
      </p:sp>
    </p:spTree>
    <p:extLst>
      <p:ext uri="{BB962C8B-B14F-4D97-AF65-F5344CB8AC3E}">
        <p14:creationId xmlns:p14="http://schemas.microsoft.com/office/powerpoint/2010/main" val="5691351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39</a:t>
            </a:fld>
            <a:endParaRPr lang="es-ES" dirty="0"/>
          </a:p>
        </p:txBody>
      </p:sp>
    </p:spTree>
    <p:extLst>
      <p:ext uri="{BB962C8B-B14F-4D97-AF65-F5344CB8AC3E}">
        <p14:creationId xmlns:p14="http://schemas.microsoft.com/office/powerpoint/2010/main" val="1841258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4</a:t>
            </a:fld>
            <a:endParaRPr lang="es-ES" dirty="0"/>
          </a:p>
        </p:txBody>
      </p:sp>
    </p:spTree>
    <p:extLst>
      <p:ext uri="{BB962C8B-B14F-4D97-AF65-F5344CB8AC3E}">
        <p14:creationId xmlns:p14="http://schemas.microsoft.com/office/powerpoint/2010/main" val="32280351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40</a:t>
            </a:fld>
            <a:endParaRPr lang="es-ES" dirty="0"/>
          </a:p>
        </p:txBody>
      </p:sp>
    </p:spTree>
    <p:extLst>
      <p:ext uri="{BB962C8B-B14F-4D97-AF65-F5344CB8AC3E}">
        <p14:creationId xmlns:p14="http://schemas.microsoft.com/office/powerpoint/2010/main" val="139942813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41</a:t>
            </a:fld>
            <a:endParaRPr lang="es-ES" dirty="0"/>
          </a:p>
        </p:txBody>
      </p:sp>
    </p:spTree>
    <p:extLst>
      <p:ext uri="{BB962C8B-B14F-4D97-AF65-F5344CB8AC3E}">
        <p14:creationId xmlns:p14="http://schemas.microsoft.com/office/powerpoint/2010/main" val="3684986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42</a:t>
            </a:fld>
            <a:endParaRPr lang="es-ES" dirty="0"/>
          </a:p>
        </p:txBody>
      </p:sp>
    </p:spTree>
    <p:extLst>
      <p:ext uri="{BB962C8B-B14F-4D97-AF65-F5344CB8AC3E}">
        <p14:creationId xmlns:p14="http://schemas.microsoft.com/office/powerpoint/2010/main" val="888897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5</a:t>
            </a:fld>
            <a:endParaRPr lang="es-ES" dirty="0"/>
          </a:p>
        </p:txBody>
      </p:sp>
    </p:spTree>
    <p:extLst>
      <p:ext uri="{BB962C8B-B14F-4D97-AF65-F5344CB8AC3E}">
        <p14:creationId xmlns:p14="http://schemas.microsoft.com/office/powerpoint/2010/main" val="836338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6</a:t>
            </a:fld>
            <a:endParaRPr lang="es-ES" dirty="0"/>
          </a:p>
        </p:txBody>
      </p:sp>
    </p:spTree>
    <p:extLst>
      <p:ext uri="{BB962C8B-B14F-4D97-AF65-F5344CB8AC3E}">
        <p14:creationId xmlns:p14="http://schemas.microsoft.com/office/powerpoint/2010/main" val="16189237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7</a:t>
            </a:fld>
            <a:endParaRPr lang="es-ES" dirty="0"/>
          </a:p>
        </p:txBody>
      </p:sp>
    </p:spTree>
    <p:extLst>
      <p:ext uri="{BB962C8B-B14F-4D97-AF65-F5344CB8AC3E}">
        <p14:creationId xmlns:p14="http://schemas.microsoft.com/office/powerpoint/2010/main" val="1295458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8</a:t>
            </a:fld>
            <a:endParaRPr lang="es-ES" dirty="0"/>
          </a:p>
        </p:txBody>
      </p:sp>
    </p:spTree>
    <p:extLst>
      <p:ext uri="{BB962C8B-B14F-4D97-AF65-F5344CB8AC3E}">
        <p14:creationId xmlns:p14="http://schemas.microsoft.com/office/powerpoint/2010/main" val="41649350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9</a:t>
            </a:fld>
            <a:endParaRPr lang="es-ES" dirty="0"/>
          </a:p>
        </p:txBody>
      </p:sp>
    </p:spTree>
    <p:extLst>
      <p:ext uri="{BB962C8B-B14F-4D97-AF65-F5344CB8AC3E}">
        <p14:creationId xmlns:p14="http://schemas.microsoft.com/office/powerpoint/2010/main" val="2563397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8" name="Rectángulo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9" name="Rectángulo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10" name="Rectángulo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11" name="Rectángulo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12" name="Rectángulo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cxnSp>
        <p:nvCxnSpPr>
          <p:cNvPr id="13" name="Conector recto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ángulo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cxnSp>
        <p:nvCxnSpPr>
          <p:cNvPr id="15" name="Conector recto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Conector recto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rtlCol="0" anchor="t" anchorCtr="0" compatLnSpc="1">
            <a:prstTxWarp prst="textNoShape">
              <a:avLst/>
            </a:prstTxWarp>
          </a:bodyPr>
          <a:lstStyle/>
          <a:p>
            <a:pPr rtl="0"/>
            <a:endParaRPr lang="es-ES" noProof="0" dirty="0"/>
          </a:p>
        </p:txBody>
      </p:sp>
      <p:sp>
        <p:nvSpPr>
          <p:cNvPr id="2" name="Título 1"/>
          <p:cNvSpPr>
            <a:spLocks noGrp="1"/>
          </p:cNvSpPr>
          <p:nvPr>
            <p:ph type="ctrTitle"/>
          </p:nvPr>
        </p:nvSpPr>
        <p:spPr>
          <a:xfrm>
            <a:off x="2428669" y="1600200"/>
            <a:ext cx="8329031" cy="2680127"/>
          </a:xfrm>
        </p:spPr>
        <p:txBody>
          <a:bodyPr rtlCol="0">
            <a:noAutofit/>
          </a:bodyPr>
          <a:lstStyle>
            <a:lvl1pPr>
              <a:defRPr sz="5400"/>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a:xfrm>
            <a:off x="2428669" y="4344915"/>
            <a:ext cx="7516442" cy="1116085"/>
          </a:xfrm>
        </p:spPr>
        <p:txBody>
          <a:bodyPr rtlCol="0">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modificar el estilo de subtítulo del patrón</a:t>
            </a:r>
            <a:endParaRPr lang="es-ES" noProof="0" dirty="0"/>
          </a:p>
        </p:txBody>
      </p:sp>
      <p:sp>
        <p:nvSpPr>
          <p:cNvPr id="4" name="Marcador de posición de fecha 3"/>
          <p:cNvSpPr>
            <a:spLocks noGrp="1"/>
          </p:cNvSpPr>
          <p:nvPr>
            <p:ph type="dt" sz="half" idx="10"/>
          </p:nvPr>
        </p:nvSpPr>
        <p:spPr/>
        <p:txBody>
          <a:bodyPr rtlCol="0"/>
          <a:lstStyle>
            <a:lvl1pPr>
              <a:defRPr baseline="0">
                <a:solidFill>
                  <a:schemeClr val="tx2"/>
                </a:solidFill>
              </a:defRPr>
            </a:lvl1pPr>
          </a:lstStyle>
          <a:p>
            <a:pPr rtl="0"/>
            <a:fld id="{D227DDB9-0E5E-4C56-81E2-42C38C100EB8}" type="datetime1">
              <a:rPr lang="es-ES" noProof="0" smtClean="0"/>
              <a:t>24/01/2023</a:t>
            </a:fld>
            <a:endParaRPr lang="es-ES" noProof="0" dirty="0"/>
          </a:p>
        </p:txBody>
      </p:sp>
      <p:sp>
        <p:nvSpPr>
          <p:cNvPr id="5" name="Marcador de posición de pie de página 4"/>
          <p:cNvSpPr>
            <a:spLocks noGrp="1"/>
          </p:cNvSpPr>
          <p:nvPr>
            <p:ph type="ftr" sz="quarter" idx="11"/>
          </p:nvPr>
        </p:nvSpPr>
        <p:spPr/>
        <p:txBody>
          <a:bodyPr rtlCol="0"/>
          <a:lstStyle>
            <a:lvl1pPr>
              <a:defRPr baseline="0">
                <a:solidFill>
                  <a:schemeClr val="tx2"/>
                </a:solidFill>
              </a:defRPr>
            </a:lvl1pPr>
          </a:lstStyle>
          <a:p>
            <a:pPr rtl="0"/>
            <a:r>
              <a:rPr lang="es-ES" noProof="0" dirty="0"/>
              <a:t>Agregar un pie de página</a:t>
            </a:r>
          </a:p>
        </p:txBody>
      </p:sp>
      <p:sp>
        <p:nvSpPr>
          <p:cNvPr id="6" name="Marcador de posición de número de diapositiva 5"/>
          <p:cNvSpPr>
            <a:spLocks noGrp="1"/>
          </p:cNvSpPr>
          <p:nvPr>
            <p:ph type="sldNum" sz="quarter" idx="12"/>
          </p:nvPr>
        </p:nvSpPr>
        <p:spPr>
          <a:xfrm>
            <a:off x="10666412" y="6356351"/>
            <a:ext cx="609441" cy="365125"/>
          </a:xfrm>
        </p:spPr>
        <p:txBody>
          <a:bodyPr rtlCol="0"/>
          <a:lstStyle>
            <a:lvl1pPr>
              <a:defRPr baseline="0">
                <a:solidFill>
                  <a:schemeClr val="tx2"/>
                </a:solidFill>
              </a:defRPr>
            </a:lvl1pPr>
          </a:lstStyle>
          <a:p>
            <a:pPr rtl="0"/>
            <a:fld id="{7DC1BBB0-96F0-4077-A278-0F3FB5C104D3}" type="slidenum">
              <a:rPr lang="es-ES" noProof="0" smtClean="0"/>
              <a:pPr rtl="0"/>
              <a:t>‹Nº›</a:t>
            </a:fld>
            <a:endParaRPr lang="es-ES" noProof="0" dirty="0"/>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lvl5pPr>
              <a:defRPr/>
            </a:lvl5pPr>
            <a:lvl6pPr>
              <a:defRPr/>
            </a:lvl6pPr>
            <a:lvl7pPr>
              <a:defRPr/>
            </a:lvl7pPr>
            <a:lvl8pPr>
              <a:defRPr/>
            </a:lvl8pPr>
            <a:lvl9pPr>
              <a:defRPr/>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p>
            <a:pPr rtl="0"/>
            <a:fld id="{854D34C8-6636-436D-90B3-E45C17BC29D1}" type="datetime1">
              <a:rPr lang="es-ES" noProof="0" smtClean="0"/>
              <a:t>24/01/2023</a:t>
            </a:fld>
            <a:endParaRPr lang="es-ES" noProof="0" dirty="0"/>
          </a:p>
        </p:txBody>
      </p:sp>
      <p:sp>
        <p:nvSpPr>
          <p:cNvPr id="5" name="Marcador de posición de pie de página 4"/>
          <p:cNvSpPr>
            <a:spLocks noGrp="1"/>
          </p:cNvSpPr>
          <p:nvPr>
            <p:ph type="ftr" sz="quarter" idx="11"/>
          </p:nvPr>
        </p:nvSpPr>
        <p:spPr/>
        <p:txBody>
          <a:bodyPr rtlCol="0"/>
          <a:lstStyle/>
          <a:p>
            <a:pPr rtl="0"/>
            <a:r>
              <a:rPr lang="es-ES" noProof="0" dirty="0"/>
              <a:t>Agregar un pie de página</a:t>
            </a:r>
          </a:p>
        </p:txBody>
      </p:sp>
      <p:sp>
        <p:nvSpPr>
          <p:cNvPr id="6" name="Marcador de posición de número de diapositiva 5"/>
          <p:cNvSpPr>
            <a:spLocks noGrp="1"/>
          </p:cNvSpPr>
          <p:nvPr>
            <p:ph type="sldNum" sz="quarter" idx="12"/>
          </p:nvPr>
        </p:nvSpPr>
        <p:spPr/>
        <p:txBody>
          <a:bodyPr rtlCol="0"/>
          <a:lstStyle/>
          <a:p>
            <a:pPr rtl="0"/>
            <a:fld id="{7DC1BBB0-96F0-4077-A278-0F3FB5C104D3}" type="slidenum">
              <a:rPr lang="es-ES" noProof="0"/>
              <a:t>‹Nº›</a:t>
            </a:fld>
            <a:endParaRPr lang="es-ES" noProof="0" dirty="0"/>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ángulo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8" name="Rectángulo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9" name="Rectángulo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10" name="Rectángulo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cxnSp>
        <p:nvCxnSpPr>
          <p:cNvPr id="11" name="Conector recto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es-ES" noProof="0" dirty="0"/>
          </a:p>
        </p:txBody>
      </p:sp>
      <p:cxnSp>
        <p:nvCxnSpPr>
          <p:cNvPr id="14" name="Conector recto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ítulo vertical 1"/>
          <p:cNvSpPr>
            <a:spLocks noGrp="1"/>
          </p:cNvSpPr>
          <p:nvPr>
            <p:ph type="title" orient="vert"/>
          </p:nvPr>
        </p:nvSpPr>
        <p:spPr>
          <a:xfrm>
            <a:off x="9599612" y="685800"/>
            <a:ext cx="1787526" cy="5486400"/>
          </a:xfrm>
        </p:spPr>
        <p:txBody>
          <a:bodyPr vert="eaVert"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1598613" y="685800"/>
            <a:ext cx="7848599" cy="5486400"/>
          </a:xfrm>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p>
            <a:pPr rtl="0"/>
            <a:fld id="{5B1A7055-A05B-47D6-9397-3E4A1BE71239}" type="datetime1">
              <a:rPr lang="es-ES" noProof="0" smtClean="0"/>
              <a:t>24/01/2023</a:t>
            </a:fld>
            <a:endParaRPr lang="es-ES" noProof="0" dirty="0"/>
          </a:p>
        </p:txBody>
      </p:sp>
      <p:sp>
        <p:nvSpPr>
          <p:cNvPr id="5" name="Marcador de posición de pie de página 4"/>
          <p:cNvSpPr>
            <a:spLocks noGrp="1"/>
          </p:cNvSpPr>
          <p:nvPr>
            <p:ph type="ftr" sz="quarter" idx="11"/>
          </p:nvPr>
        </p:nvSpPr>
        <p:spPr/>
        <p:txBody>
          <a:bodyPr rtlCol="0"/>
          <a:lstStyle/>
          <a:p>
            <a:pPr rtl="0"/>
            <a:r>
              <a:rPr lang="es-ES" noProof="0" dirty="0"/>
              <a:t>Agregar un pie de página</a:t>
            </a:r>
          </a:p>
        </p:txBody>
      </p:sp>
      <p:sp>
        <p:nvSpPr>
          <p:cNvPr id="6" name="Marcador de posición de número de diapositiva 5"/>
          <p:cNvSpPr>
            <a:spLocks noGrp="1"/>
          </p:cNvSpPr>
          <p:nvPr>
            <p:ph type="sldNum" sz="quarter" idx="12"/>
          </p:nvPr>
        </p:nvSpPr>
        <p:spPr/>
        <p:txBody>
          <a:bodyPr rtlCol="0"/>
          <a:lstStyle/>
          <a:p>
            <a:pPr rtl="0"/>
            <a:fld id="{7DC1BBB0-96F0-4077-A278-0F3FB5C104D3}" type="slidenum">
              <a:rPr lang="es-ES" noProof="0"/>
              <a:t>‹Nº›</a:t>
            </a:fld>
            <a:endParaRPr lang="es-ES" noProof="0" dirty="0"/>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lvl5pPr>
              <a:defRPr/>
            </a:lvl5pPr>
            <a:lvl6pPr>
              <a:defRPr/>
            </a:lvl6pPr>
            <a:lvl7pPr>
              <a:defRPr/>
            </a:lvl7pPr>
            <a:lvl8pPr>
              <a:defRPr/>
            </a:lvl8pPr>
            <a:lvl9pPr>
              <a:defRPr/>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p>
            <a:pPr rtl="0"/>
            <a:fld id="{397066DD-333B-4949-A479-115F2B9E08E7}" type="datetime1">
              <a:rPr lang="es-ES" noProof="0" smtClean="0"/>
              <a:t>24/01/2023</a:t>
            </a:fld>
            <a:endParaRPr lang="es-ES" noProof="0" dirty="0"/>
          </a:p>
        </p:txBody>
      </p:sp>
      <p:sp>
        <p:nvSpPr>
          <p:cNvPr id="5" name="Marcador de posición de pie de página 4"/>
          <p:cNvSpPr>
            <a:spLocks noGrp="1"/>
          </p:cNvSpPr>
          <p:nvPr>
            <p:ph type="ftr" sz="quarter" idx="11"/>
          </p:nvPr>
        </p:nvSpPr>
        <p:spPr/>
        <p:txBody>
          <a:bodyPr rtlCol="0"/>
          <a:lstStyle/>
          <a:p>
            <a:pPr rtl="0"/>
            <a:r>
              <a:rPr lang="es-ES" noProof="0" dirty="0"/>
              <a:t>Agregar un pie de página</a:t>
            </a:r>
          </a:p>
        </p:txBody>
      </p:sp>
      <p:sp>
        <p:nvSpPr>
          <p:cNvPr id="6" name="Marcador de posición de número de diapositiva 5"/>
          <p:cNvSpPr>
            <a:spLocks noGrp="1"/>
          </p:cNvSpPr>
          <p:nvPr>
            <p:ph type="sldNum" sz="quarter" idx="12"/>
          </p:nvPr>
        </p:nvSpPr>
        <p:spPr/>
        <p:txBody>
          <a:bodyPr rtlCol="0"/>
          <a:lstStyle/>
          <a:p>
            <a:pPr rtl="0"/>
            <a:fld id="{7DC1BBB0-96F0-4077-A278-0F3FB5C104D3}" type="slidenum">
              <a:rPr lang="es-ES" noProof="0"/>
              <a:t>‹Nº›</a:t>
            </a:fld>
            <a:endParaRPr lang="es-ES" noProof="0" dirty="0"/>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19" name="Rectángulo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20" name="Rectángulo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24" name="Rectángulo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21" name="Rectángulo 20"/>
          <p:cNvSpPr/>
          <p:nvPr/>
        </p:nvSpPr>
        <p:spPr bwMode="ltGray">
          <a:xfrm>
            <a:off x="0" y="5661248"/>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sz="1050" b="1" noProof="0" dirty="0"/>
          </a:p>
        </p:txBody>
      </p:sp>
      <p:cxnSp>
        <p:nvCxnSpPr>
          <p:cNvPr id="22" name="Conector recto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ángulo 15"/>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cxnSp>
        <p:nvCxnSpPr>
          <p:cNvPr id="23" name="Conector recto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ángulo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27" name="Rectángulo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28" name="Rectángulo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29" name="Rectángulo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30" name="Rectángulo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cxnSp>
        <p:nvCxnSpPr>
          <p:cNvPr id="31" name="Conector recto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ángulo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cxnSp>
        <p:nvCxnSpPr>
          <p:cNvPr id="33" name="Conector recto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title"/>
          </p:nvPr>
        </p:nvSpPr>
        <p:spPr>
          <a:xfrm>
            <a:off x="1598613" y="1600201"/>
            <a:ext cx="8283272" cy="2654064"/>
          </a:xfrm>
        </p:spPr>
        <p:txBody>
          <a:bodyPr rtlCol="0" anchor="b">
            <a:normAutofit/>
          </a:bodyPr>
          <a:lstStyle>
            <a:lvl1pPr algn="l">
              <a:defRPr sz="5400" b="0" cap="none" baseline="0"/>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598613" y="4259996"/>
            <a:ext cx="7264623" cy="1150203"/>
          </a:xfrm>
        </p:spPr>
        <p:txBody>
          <a:bodyPr rtlCol="0"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1593436" y="1600200"/>
            <a:ext cx="4814586" cy="4572000"/>
          </a:xfrm>
        </p:spPr>
        <p:txBody>
          <a:bodyPr rtlCol="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p:cNvSpPr>
            <a:spLocks noGrp="1"/>
          </p:cNvSpPr>
          <p:nvPr>
            <p:ph sz="half" idx="2"/>
          </p:nvPr>
        </p:nvSpPr>
        <p:spPr>
          <a:xfrm>
            <a:off x="6561651" y="1600200"/>
            <a:ext cx="4814586" cy="4572000"/>
          </a:xfrm>
        </p:spPr>
        <p:txBody>
          <a:bodyPr rtlCol="0"/>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7" name="Marcador de posición de número de diapositiva 6"/>
          <p:cNvSpPr>
            <a:spLocks noGrp="1"/>
          </p:cNvSpPr>
          <p:nvPr>
            <p:ph type="sldNum" sz="quarter" idx="12"/>
          </p:nvPr>
        </p:nvSpPr>
        <p:spPr/>
        <p:txBody>
          <a:bodyPr rtlCol="0"/>
          <a:lstStyle/>
          <a:p>
            <a:pPr rtl="0"/>
            <a:fld id="{7DC1BBB0-96F0-4077-A278-0F3FB5C104D3}" type="slidenum">
              <a:rPr lang="es-ES" noProof="0"/>
              <a:t>‹Nº›</a:t>
            </a:fld>
            <a:endParaRPr lang="es-ES" noProof="0" dirty="0"/>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defRPr/>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593436" y="1499616"/>
            <a:ext cx="4818888" cy="938784"/>
          </a:xfrm>
        </p:spPr>
        <p:txBody>
          <a:bodyPr rtlCol="0"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p:cNvSpPr>
            <a:spLocks noGrp="1"/>
          </p:cNvSpPr>
          <p:nvPr>
            <p:ph sz="half" idx="2"/>
          </p:nvPr>
        </p:nvSpPr>
        <p:spPr>
          <a:xfrm>
            <a:off x="1593436" y="2514706"/>
            <a:ext cx="4814586" cy="3657493"/>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texto 4"/>
          <p:cNvSpPr>
            <a:spLocks noGrp="1"/>
          </p:cNvSpPr>
          <p:nvPr>
            <p:ph type="body" sz="quarter" idx="3"/>
          </p:nvPr>
        </p:nvSpPr>
        <p:spPr>
          <a:xfrm>
            <a:off x="6557349" y="1499616"/>
            <a:ext cx="4818888" cy="938784"/>
          </a:xfrm>
        </p:spPr>
        <p:txBody>
          <a:bodyPr rtlCol="0"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p:cNvSpPr>
            <a:spLocks noGrp="1"/>
          </p:cNvSpPr>
          <p:nvPr>
            <p:ph sz="quarter" idx="4"/>
          </p:nvPr>
        </p:nvSpPr>
        <p:spPr>
          <a:xfrm>
            <a:off x="6557349" y="2514600"/>
            <a:ext cx="4818888" cy="3655568"/>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7" name="Marcador de posición de fecha 6"/>
          <p:cNvSpPr>
            <a:spLocks noGrp="1"/>
          </p:cNvSpPr>
          <p:nvPr>
            <p:ph type="dt" sz="half" idx="10"/>
          </p:nvPr>
        </p:nvSpPr>
        <p:spPr/>
        <p:txBody>
          <a:bodyPr rtlCol="0"/>
          <a:lstStyle/>
          <a:p>
            <a:pPr rtl="0"/>
            <a:fld id="{2C913CB4-D4A9-4FBE-913D-B9E890ABEF3F}" type="datetime1">
              <a:rPr lang="es-ES" noProof="0" smtClean="0"/>
              <a:t>24/01/2023</a:t>
            </a:fld>
            <a:endParaRPr lang="es-ES" noProof="0" dirty="0"/>
          </a:p>
        </p:txBody>
      </p:sp>
      <p:sp>
        <p:nvSpPr>
          <p:cNvPr id="8" name="Marcador de posición de pie de página 7"/>
          <p:cNvSpPr>
            <a:spLocks noGrp="1"/>
          </p:cNvSpPr>
          <p:nvPr>
            <p:ph type="ftr" sz="quarter" idx="11"/>
          </p:nvPr>
        </p:nvSpPr>
        <p:spPr/>
        <p:txBody>
          <a:bodyPr rtlCol="0"/>
          <a:lstStyle/>
          <a:p>
            <a:pPr rtl="0"/>
            <a:r>
              <a:rPr lang="es-ES" noProof="0" dirty="0"/>
              <a:t>Agregar un pie de página</a:t>
            </a:r>
          </a:p>
        </p:txBody>
      </p:sp>
      <p:sp>
        <p:nvSpPr>
          <p:cNvPr id="9" name="Marcador de posición de número de diapositiva 8"/>
          <p:cNvSpPr>
            <a:spLocks noGrp="1"/>
          </p:cNvSpPr>
          <p:nvPr>
            <p:ph type="sldNum" sz="quarter" idx="12"/>
          </p:nvPr>
        </p:nvSpPr>
        <p:spPr/>
        <p:txBody>
          <a:bodyPr rtlCol="0"/>
          <a:lstStyle/>
          <a:p>
            <a:pPr rtl="0"/>
            <a:fld id="{7DC1BBB0-96F0-4077-A278-0F3FB5C104D3}" type="slidenum">
              <a:rPr lang="es-ES" noProof="0"/>
              <a:t>‹Nº›</a:t>
            </a:fld>
            <a:endParaRPr lang="es-ES" noProof="0" dirty="0"/>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fecha 2"/>
          <p:cNvSpPr>
            <a:spLocks noGrp="1"/>
          </p:cNvSpPr>
          <p:nvPr>
            <p:ph type="dt" sz="half" idx="10"/>
          </p:nvPr>
        </p:nvSpPr>
        <p:spPr/>
        <p:txBody>
          <a:bodyPr rtlCol="0"/>
          <a:lstStyle/>
          <a:p>
            <a:pPr rtl="0"/>
            <a:fld id="{543DE88F-8DA3-44F9-868D-559DD495EADB}" type="datetime1">
              <a:rPr lang="es-ES" noProof="0" smtClean="0"/>
              <a:t>24/01/2023</a:t>
            </a:fld>
            <a:endParaRPr lang="es-ES" noProof="0" dirty="0"/>
          </a:p>
        </p:txBody>
      </p:sp>
      <p:sp>
        <p:nvSpPr>
          <p:cNvPr id="4" name="Marcador de posición de pie de página 3"/>
          <p:cNvSpPr>
            <a:spLocks noGrp="1"/>
          </p:cNvSpPr>
          <p:nvPr>
            <p:ph type="ftr" sz="quarter" idx="11"/>
          </p:nvPr>
        </p:nvSpPr>
        <p:spPr/>
        <p:txBody>
          <a:bodyPr rtlCol="0"/>
          <a:lstStyle/>
          <a:p>
            <a:pPr rtl="0"/>
            <a:r>
              <a:rPr lang="es-ES" noProof="0" dirty="0"/>
              <a:t>Agregar un pie de página</a:t>
            </a:r>
          </a:p>
        </p:txBody>
      </p:sp>
      <p:sp>
        <p:nvSpPr>
          <p:cNvPr id="5" name="Marcador de posición de número de diapositiva 4"/>
          <p:cNvSpPr>
            <a:spLocks noGrp="1"/>
          </p:cNvSpPr>
          <p:nvPr>
            <p:ph type="sldNum" sz="quarter" idx="12"/>
          </p:nvPr>
        </p:nvSpPr>
        <p:spPr/>
        <p:txBody>
          <a:bodyPr rtlCol="0"/>
          <a:lstStyle/>
          <a:p>
            <a:pPr rtl="0"/>
            <a:fld id="{7DC1BBB0-96F0-4077-A278-0F3FB5C104D3}" type="slidenum">
              <a:rPr lang="es-ES" noProof="0"/>
              <a:t>‹Nº›</a:t>
            </a:fld>
            <a:endParaRPr lang="es-ES" noProof="0" dirty="0"/>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ángulo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6" name="Rectángulo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cxnSp>
        <p:nvCxnSpPr>
          <p:cNvPr id="7" name="Conector recto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ángulo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9" name="Rectángulo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2" name="Marcador de posición de fecha 1"/>
          <p:cNvSpPr>
            <a:spLocks noGrp="1"/>
          </p:cNvSpPr>
          <p:nvPr>
            <p:ph type="dt" sz="half" idx="10"/>
          </p:nvPr>
        </p:nvSpPr>
        <p:spPr/>
        <p:txBody>
          <a:bodyPr rtlCol="0"/>
          <a:lstStyle/>
          <a:p>
            <a:pPr rtl="0"/>
            <a:fld id="{C7A9AAEF-0AD3-419E-B51F-A77C6A89DFB2}" type="datetime1">
              <a:rPr lang="es-ES" noProof="0" smtClean="0"/>
              <a:t>24/01/2023</a:t>
            </a:fld>
            <a:endParaRPr lang="es-ES" noProof="0" dirty="0"/>
          </a:p>
        </p:txBody>
      </p:sp>
      <p:sp>
        <p:nvSpPr>
          <p:cNvPr id="3" name="Marcador de posición de pie de página 2"/>
          <p:cNvSpPr>
            <a:spLocks noGrp="1"/>
          </p:cNvSpPr>
          <p:nvPr>
            <p:ph type="ftr" sz="quarter" idx="11"/>
          </p:nvPr>
        </p:nvSpPr>
        <p:spPr/>
        <p:txBody>
          <a:bodyPr rtlCol="0"/>
          <a:lstStyle/>
          <a:p>
            <a:pPr rtl="0"/>
            <a:r>
              <a:rPr lang="es-ES" noProof="0" dirty="0"/>
              <a:t>Agregar un pie de página</a:t>
            </a:r>
          </a:p>
        </p:txBody>
      </p:sp>
      <p:sp>
        <p:nvSpPr>
          <p:cNvPr id="4" name="Marcador de posición de número de diapositiva 3"/>
          <p:cNvSpPr>
            <a:spLocks noGrp="1"/>
          </p:cNvSpPr>
          <p:nvPr>
            <p:ph type="sldNum" sz="quarter" idx="12"/>
          </p:nvPr>
        </p:nvSpPr>
        <p:spPr/>
        <p:txBody>
          <a:bodyPr rtlCol="0"/>
          <a:lstStyle>
            <a:lvl1pPr>
              <a:defRPr>
                <a:solidFill>
                  <a:schemeClr val="bg1"/>
                </a:solidFill>
              </a:defRPr>
            </a:lvl1pPr>
          </a:lstStyle>
          <a:p>
            <a:pPr rtl="0"/>
            <a:fld id="{7DC1BBB0-96F0-4077-A278-0F3FB5C104D3}" type="slidenum">
              <a:rPr lang="es-ES" noProof="0"/>
              <a:pPr rtl="0"/>
              <a:t>‹Nº›</a:t>
            </a:fld>
            <a:endParaRPr lang="es-ES" noProof="0" dirty="0"/>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leyenda">
    <p:spTree>
      <p:nvGrpSpPr>
        <p:cNvPr id="1" name=""/>
        <p:cNvGrpSpPr/>
        <p:nvPr/>
      </p:nvGrpSpPr>
      <p:grpSpPr>
        <a:xfrm>
          <a:off x="0" y="0"/>
          <a:ext cx="0" cy="0"/>
          <a:chOff x="0" y="0"/>
          <a:chExt cx="0" cy="0"/>
        </a:xfrm>
      </p:grpSpPr>
      <p:sp>
        <p:nvSpPr>
          <p:cNvPr id="8" name="Rectángulo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9" name="Rectángulo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cxnSp>
        <p:nvCxnSpPr>
          <p:cNvPr id="10" name="Conector recto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ángulo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2" name="Título 1"/>
          <p:cNvSpPr>
            <a:spLocks noGrp="1"/>
          </p:cNvSpPr>
          <p:nvPr>
            <p:ph type="title"/>
          </p:nvPr>
        </p:nvSpPr>
        <p:spPr bwMode="white">
          <a:xfrm>
            <a:off x="1074240" y="381000"/>
            <a:ext cx="3293422" cy="1371600"/>
          </a:xfrm>
        </p:spPr>
        <p:txBody>
          <a:bodyPr rtlCol="0" anchor="b">
            <a:normAutofit/>
          </a:bodyPr>
          <a:lstStyle>
            <a:lvl1pPr algn="l">
              <a:defRPr sz="2800" b="0" cap="all" baseline="0">
                <a:solidFill>
                  <a:schemeClr val="bg1"/>
                </a:solidFill>
              </a:defRPr>
            </a:lvl1pPr>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a:xfrm>
            <a:off x="5180251" y="482600"/>
            <a:ext cx="6195986" cy="5689600"/>
          </a:xfrm>
        </p:spPr>
        <p:txBody>
          <a:bodyPr rtlCol="0">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texto 3"/>
          <p:cNvSpPr>
            <a:spLocks noGrp="1"/>
          </p:cNvSpPr>
          <p:nvPr>
            <p:ph type="body" sz="half" idx="2"/>
          </p:nvPr>
        </p:nvSpPr>
        <p:spPr bwMode="white">
          <a:xfrm>
            <a:off x="1074240" y="1828800"/>
            <a:ext cx="3293422" cy="4343400"/>
          </a:xfrm>
        </p:spPr>
        <p:txBody>
          <a:bodyPr rtlCol="0">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posición de fecha 4"/>
          <p:cNvSpPr>
            <a:spLocks noGrp="1"/>
          </p:cNvSpPr>
          <p:nvPr>
            <p:ph type="dt" sz="half" idx="10"/>
          </p:nvPr>
        </p:nvSpPr>
        <p:spPr/>
        <p:txBody>
          <a:bodyPr rtlCol="0"/>
          <a:lstStyle/>
          <a:p>
            <a:pPr rtl="0"/>
            <a:fld id="{C31318DA-4832-4504-A64F-05EF187BF5DA}" type="datetime1">
              <a:rPr lang="es-ES" noProof="0" smtClean="0"/>
              <a:t>24/01/2023</a:t>
            </a:fld>
            <a:endParaRPr lang="es-ES" noProof="0" dirty="0"/>
          </a:p>
        </p:txBody>
      </p:sp>
      <p:sp>
        <p:nvSpPr>
          <p:cNvPr id="6" name="Marcador de posición de pie de página 5"/>
          <p:cNvSpPr>
            <a:spLocks noGrp="1"/>
          </p:cNvSpPr>
          <p:nvPr>
            <p:ph type="ftr" sz="quarter" idx="11"/>
          </p:nvPr>
        </p:nvSpPr>
        <p:spPr/>
        <p:txBody>
          <a:bodyPr rtlCol="0"/>
          <a:lstStyle/>
          <a:p>
            <a:pPr rtl="0"/>
            <a:r>
              <a:rPr lang="es-ES" noProof="0" dirty="0"/>
              <a:t>Agregar un pie de página</a:t>
            </a:r>
          </a:p>
        </p:txBody>
      </p:sp>
      <p:sp>
        <p:nvSpPr>
          <p:cNvPr id="7" name="Marcador de posición de número de diapositiva 6"/>
          <p:cNvSpPr>
            <a:spLocks noGrp="1"/>
          </p:cNvSpPr>
          <p:nvPr>
            <p:ph type="sldNum" sz="quarter" idx="12"/>
          </p:nvPr>
        </p:nvSpPr>
        <p:spPr/>
        <p:txBody>
          <a:bodyPr rtlCol="0"/>
          <a:lstStyle/>
          <a:p>
            <a:pPr rtl="0"/>
            <a:fld id="{7DC1BBB0-96F0-4077-A278-0F3FB5C104D3}" type="slidenum">
              <a:rPr lang="es-ES" noProof="0"/>
              <a:t>‹Nº›</a:t>
            </a:fld>
            <a:endParaRPr lang="es-ES" noProof="0" dirty="0"/>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leyenda">
    <p:spTree>
      <p:nvGrpSpPr>
        <p:cNvPr id="1" name=""/>
        <p:cNvGrpSpPr/>
        <p:nvPr/>
      </p:nvGrpSpPr>
      <p:grpSpPr>
        <a:xfrm>
          <a:off x="0" y="0"/>
          <a:ext cx="0" cy="0"/>
          <a:chOff x="0" y="0"/>
          <a:chExt cx="0" cy="0"/>
        </a:xfrm>
      </p:grpSpPr>
      <p:sp>
        <p:nvSpPr>
          <p:cNvPr id="11" name="Rectángulo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8" name="Rectángulo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9" name="Rectángulo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2" name="Título 1"/>
          <p:cNvSpPr>
            <a:spLocks noGrp="1"/>
          </p:cNvSpPr>
          <p:nvPr>
            <p:ph type="title"/>
          </p:nvPr>
        </p:nvSpPr>
        <p:spPr>
          <a:xfrm>
            <a:off x="1074240" y="381000"/>
            <a:ext cx="3293422" cy="1371600"/>
          </a:xfrm>
        </p:spPr>
        <p:txBody>
          <a:bodyPr rtlCol="0" anchor="b">
            <a:normAutofit/>
          </a:bodyPr>
          <a:lstStyle>
            <a:lvl1pPr algn="l">
              <a:defRPr sz="2800" b="0" cap="all" baseline="0">
                <a:solidFill>
                  <a:schemeClr val="tx1">
                    <a:lumMod val="75000"/>
                  </a:schemeClr>
                </a:solidFill>
              </a:defRPr>
            </a:lvl1pPr>
          </a:lstStyle>
          <a:p>
            <a:pPr rtl="0"/>
            <a:r>
              <a:rPr lang="es-ES" noProof="0"/>
              <a:t>Haga clic para modificar el estilo de título del patrón</a:t>
            </a:r>
            <a:endParaRPr lang="es-ES" noProof="0" dirty="0"/>
          </a:p>
        </p:txBody>
      </p:sp>
      <p:sp>
        <p:nvSpPr>
          <p:cNvPr id="3" name="Marcador de posición de imagen 2" descr="Marcador de posición vacío para agregar una imagen. Haga clic en el marcador de posición y seleccione la imagen que desee agregar"/>
          <p:cNvSpPr>
            <a:spLocks noGrp="1"/>
          </p:cNvSpPr>
          <p:nvPr>
            <p:ph type="pic" idx="1"/>
          </p:nvPr>
        </p:nvSpPr>
        <p:spPr bwMode="auto">
          <a:xfrm>
            <a:off x="5180251" y="482600"/>
            <a:ext cx="6195986" cy="5689600"/>
          </a:xfrm>
          <a:ln w="19050">
            <a:solidFill>
              <a:schemeClr val="bg1"/>
            </a:solidFill>
          </a:ln>
        </p:spPr>
        <p:txBody>
          <a:bodyPr rtlCol="0">
            <a:normAutofit/>
          </a:bodyPr>
          <a:lstStyle>
            <a:lvl1pPr marL="0" indent="0">
              <a:buNone/>
              <a:defRPr sz="2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endParaRPr lang="es-ES" noProof="0" dirty="0"/>
          </a:p>
        </p:txBody>
      </p:sp>
      <p:sp>
        <p:nvSpPr>
          <p:cNvPr id="4" name="Marcador de posición de texto 3"/>
          <p:cNvSpPr>
            <a:spLocks noGrp="1"/>
          </p:cNvSpPr>
          <p:nvPr>
            <p:ph type="body" sz="half" idx="2"/>
          </p:nvPr>
        </p:nvSpPr>
        <p:spPr>
          <a:xfrm>
            <a:off x="1074240" y="1828800"/>
            <a:ext cx="3293422" cy="4343400"/>
          </a:xfrm>
        </p:spPr>
        <p:txBody>
          <a:bodyPr rtlCol="0">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posición de fecha 4"/>
          <p:cNvSpPr>
            <a:spLocks noGrp="1"/>
          </p:cNvSpPr>
          <p:nvPr>
            <p:ph type="dt" sz="half" idx="10"/>
          </p:nvPr>
        </p:nvSpPr>
        <p:spPr/>
        <p:txBody>
          <a:bodyPr rtlCol="0"/>
          <a:lstStyle>
            <a:lvl1pPr>
              <a:defRPr baseline="0">
                <a:solidFill>
                  <a:schemeClr val="tx2"/>
                </a:solidFill>
              </a:defRPr>
            </a:lvl1pPr>
          </a:lstStyle>
          <a:p>
            <a:pPr rtl="0"/>
            <a:fld id="{A361280F-B7E7-4174-BE87-9E37B5A43C49}" type="datetime1">
              <a:rPr lang="es-ES" noProof="0" smtClean="0"/>
              <a:t>24/01/2023</a:t>
            </a:fld>
            <a:endParaRPr lang="es-ES" noProof="0" dirty="0"/>
          </a:p>
        </p:txBody>
      </p:sp>
      <p:sp>
        <p:nvSpPr>
          <p:cNvPr id="6" name="Marcador de posición de pie de página 5"/>
          <p:cNvSpPr>
            <a:spLocks noGrp="1"/>
          </p:cNvSpPr>
          <p:nvPr>
            <p:ph type="ftr" sz="quarter" idx="11"/>
          </p:nvPr>
        </p:nvSpPr>
        <p:spPr/>
        <p:txBody>
          <a:bodyPr rtlCol="0"/>
          <a:lstStyle>
            <a:lvl1pPr>
              <a:defRPr baseline="0">
                <a:solidFill>
                  <a:schemeClr val="tx2"/>
                </a:solidFill>
              </a:defRPr>
            </a:lvl1pPr>
          </a:lstStyle>
          <a:p>
            <a:pPr rtl="0"/>
            <a:r>
              <a:rPr lang="es-ES" noProof="0" dirty="0"/>
              <a:t>Agregar un pie de página</a:t>
            </a:r>
          </a:p>
        </p:txBody>
      </p:sp>
      <p:sp>
        <p:nvSpPr>
          <p:cNvPr id="7" name="Marcador de posición de número de diapositiva 6"/>
          <p:cNvSpPr>
            <a:spLocks noGrp="1"/>
          </p:cNvSpPr>
          <p:nvPr>
            <p:ph type="sldNum" sz="quarter" idx="12"/>
          </p:nvPr>
        </p:nvSpPr>
        <p:spPr/>
        <p:txBody>
          <a:bodyPr rtlCol="0"/>
          <a:lstStyle>
            <a:lvl1pPr>
              <a:defRPr baseline="0">
                <a:solidFill>
                  <a:schemeClr val="tx2"/>
                </a:solidFill>
              </a:defRPr>
            </a:lvl1pPr>
          </a:lstStyle>
          <a:p>
            <a:pPr rtl="0"/>
            <a:fld id="{7DC1BBB0-96F0-4077-A278-0F3FB5C104D3}" type="slidenum">
              <a:rPr lang="es-ES" noProof="0" smtClean="0"/>
              <a:pPr rtl="0"/>
              <a:t>‹Nº›</a:t>
            </a:fld>
            <a:endParaRPr lang="es-ES" noProof="0" dirty="0"/>
          </a:p>
        </p:txBody>
      </p:sp>
      <p:cxnSp>
        <p:nvCxnSpPr>
          <p:cNvPr id="10" name="Conector recto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ángulo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8" name="Rectángulo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9" name="Rectángulo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13" name="Rectángulo 12"/>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cxnSp>
        <p:nvCxnSpPr>
          <p:cNvPr id="14" name="Conector recto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Conector recto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es-ES" noProof="0" dirty="0"/>
          </a:p>
        </p:txBody>
      </p:sp>
      <p:cxnSp>
        <p:nvCxnSpPr>
          <p:cNvPr id="16" name="Conector recto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Marcador de posición de título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pPr rtl="0"/>
            <a:r>
              <a:rPr lang="es-ES" noProof="0" dirty="0"/>
              <a:t>Haga clic para modificar el estilo de título del patrón</a:t>
            </a:r>
          </a:p>
        </p:txBody>
      </p:sp>
      <p:sp>
        <p:nvSpPr>
          <p:cNvPr id="3" name="Marcador de posición de texto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posición de fecha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solidFill>
              </a:defRPr>
            </a:lvl1pPr>
          </a:lstStyle>
          <a:p>
            <a:pPr rtl="0"/>
            <a:fld id="{3FB7BB0F-7041-4735-B07A-25DB00AC6E71}" type="datetime1">
              <a:rPr lang="es-ES" noProof="0" smtClean="0"/>
              <a:t>24/01/2023</a:t>
            </a:fld>
            <a:endParaRPr lang="es-ES" noProof="0" dirty="0"/>
          </a:p>
        </p:txBody>
      </p:sp>
      <p:sp>
        <p:nvSpPr>
          <p:cNvPr id="5" name="Marcador de posición de pie de página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defRPr>
            </a:lvl1pPr>
          </a:lstStyle>
          <a:p>
            <a:pPr rtl="0"/>
            <a:r>
              <a:rPr lang="es-ES" noProof="0" dirty="0"/>
              <a:t>Agregar un pie de página</a:t>
            </a:r>
          </a:p>
        </p:txBody>
      </p:sp>
      <p:sp>
        <p:nvSpPr>
          <p:cNvPr id="6" name="Marcador de posición de número de diapositiva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defRPr>
            </a:lvl1pPr>
          </a:lstStyle>
          <a:p>
            <a:pPr rtl="0"/>
            <a:fld id="{7DC1BBB0-96F0-4077-A278-0F3FB5C104D3}" type="slidenum">
              <a:rPr lang="es-ES" noProof="0" smtClean="0"/>
              <a:pPr rtl="0"/>
              <a:t>‹Nº›</a:t>
            </a:fld>
            <a:endParaRPr lang="es-ES" noProof="0" dirty="0"/>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jpe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50.jpeg"/></Relationships>
</file>

<file path=ppt/slides/_rels/slide2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2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2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56.jpeg"/></Relationships>
</file>

<file path=ppt/slides/_rels/slide2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6.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rtlCol="0"/>
          <a:lstStyle/>
          <a:p>
            <a:pPr rtl="0"/>
            <a:r>
              <a:rPr lang="es-ES" sz="4400" b="1" dirty="0">
                <a:solidFill>
                  <a:srgbClr val="7030A0"/>
                </a:solidFill>
                <a:effectLst>
                  <a:outerShdw blurRad="38100" dist="38100" dir="2700000" algn="tl">
                    <a:srgbClr val="000000">
                      <a:alpha val="43137"/>
                    </a:srgbClr>
                  </a:outerShdw>
                </a:effectLst>
              </a:rPr>
              <a:t>PATRONES DE DISEÑO</a:t>
            </a:r>
          </a:p>
        </p:txBody>
      </p:sp>
      <p:sp>
        <p:nvSpPr>
          <p:cNvPr id="3" name="Subtítulo 2"/>
          <p:cNvSpPr>
            <a:spLocks noGrp="1"/>
          </p:cNvSpPr>
          <p:nvPr>
            <p:ph type="subTitle" idx="1"/>
          </p:nvPr>
        </p:nvSpPr>
        <p:spPr/>
        <p:txBody>
          <a:bodyPr rtlCol="0"/>
          <a:lstStyle/>
          <a:p>
            <a:pPr rtl="0"/>
            <a:r>
              <a:rPr lang="es-ES" i="1" dirty="0">
                <a:solidFill>
                  <a:schemeClr val="accent6">
                    <a:lumMod val="50000"/>
                  </a:schemeClr>
                </a:solidFill>
                <a:effectLst>
                  <a:outerShdw blurRad="38100" dist="38100" dir="2700000" algn="tl">
                    <a:srgbClr val="000000">
                      <a:alpha val="43137"/>
                    </a:srgbClr>
                  </a:outerShdw>
                </a:effectLst>
              </a:rPr>
              <a:t>Programación Orientada a Objetos</a:t>
            </a:r>
          </a:p>
        </p:txBody>
      </p:sp>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8D2D6617-46E2-4BB5-A527-766D31BC6FE3}"/>
              </a:ext>
            </a:extLst>
          </p:cNvPr>
          <p:cNvSpPr>
            <a:spLocks noGrp="1"/>
          </p:cNvSpPr>
          <p:nvPr>
            <p:ph type="sldNum" sz="quarter" idx="12"/>
          </p:nvPr>
        </p:nvSpPr>
        <p:spPr>
          <a:xfrm>
            <a:off x="10766796" y="6448251"/>
            <a:ext cx="609441" cy="365125"/>
          </a:xfrm>
        </p:spPr>
        <p:txBody>
          <a:bodyPr/>
          <a:lstStyle/>
          <a:p>
            <a:pPr rtl="0"/>
            <a:fld id="{7DC1BBB0-96F0-4077-A278-0F3FB5C104D3}" type="slidenum">
              <a:rPr lang="es-ES" noProof="0" smtClean="0"/>
              <a:t>10</a:t>
            </a:fld>
            <a:endParaRPr lang="es-ES" noProof="0" dirty="0"/>
          </a:p>
        </p:txBody>
      </p:sp>
      <p:sp>
        <p:nvSpPr>
          <p:cNvPr id="2" name="CuadroTexto 1">
            <a:extLst>
              <a:ext uri="{FF2B5EF4-FFF2-40B4-BE49-F238E27FC236}">
                <a16:creationId xmlns:a16="http://schemas.microsoft.com/office/drawing/2014/main" id="{385B9208-6506-683A-1092-ECA25746D5E8}"/>
              </a:ext>
            </a:extLst>
          </p:cNvPr>
          <p:cNvSpPr txBox="1"/>
          <p:nvPr/>
        </p:nvSpPr>
        <p:spPr>
          <a:xfrm rot="16200000">
            <a:off x="-3035970" y="3233229"/>
            <a:ext cx="6729406" cy="430887"/>
          </a:xfrm>
          <a:prstGeom prst="rect">
            <a:avLst/>
          </a:prstGeom>
          <a:noFill/>
        </p:spPr>
        <p:txBody>
          <a:bodyPr wrap="none" rtlCol="0">
            <a:spAutoFit/>
          </a:bodyPr>
          <a:lstStyle/>
          <a:p>
            <a:r>
              <a:rPr lang="es-MX" sz="2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PILARES DE LA PROGRAMACIÓN ORIENTADA A OBJETOS</a:t>
            </a:r>
            <a:endParaRPr lang="es-PE" sz="2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501075" y="3430159"/>
            <a:ext cx="2768450"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ENCAPSULAMIENTO</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8" name="CuadroTexto 7">
            <a:extLst>
              <a:ext uri="{FF2B5EF4-FFF2-40B4-BE49-F238E27FC236}">
                <a16:creationId xmlns:a16="http://schemas.microsoft.com/office/drawing/2014/main" id="{5E1119CC-F850-DEE7-7895-654B6A8380AA}"/>
              </a:ext>
            </a:extLst>
          </p:cNvPr>
          <p:cNvSpPr txBox="1"/>
          <p:nvPr/>
        </p:nvSpPr>
        <p:spPr>
          <a:xfrm>
            <a:off x="1269876" y="83969"/>
            <a:ext cx="5713872" cy="1754326"/>
          </a:xfrm>
          <a:prstGeom prst="rect">
            <a:avLst/>
          </a:prstGeom>
          <a:noFill/>
        </p:spPr>
        <p:txBody>
          <a:bodyPr wrap="square" rtlCol="0">
            <a:spAutoFit/>
          </a:bodyPr>
          <a:lstStyle/>
          <a:p>
            <a:pPr marL="285750" indent="-285750" algn="just">
              <a:buFont typeface="Arial" panose="020B0604020202020204" pitchFamily="34" charset="0"/>
              <a:buChar char="•"/>
            </a:pP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Consiste en ocultar los detalles de implementación de una clase detrás de una interfaz pública. Esto permite que los objetos interactúen entre sí a través de un conjunto de métodos y propiedades públicas, mientras que la implementación interna de la clase permanece oculta. </a:t>
            </a:r>
          </a:p>
        </p:txBody>
      </p:sp>
      <p:pic>
        <p:nvPicPr>
          <p:cNvPr id="4" name="Imagen 3">
            <a:extLst>
              <a:ext uri="{FF2B5EF4-FFF2-40B4-BE49-F238E27FC236}">
                <a16:creationId xmlns:a16="http://schemas.microsoft.com/office/drawing/2014/main" id="{92141114-D9B8-4161-8511-CA0303384123}"/>
              </a:ext>
            </a:extLst>
          </p:cNvPr>
          <p:cNvPicPr>
            <a:picLocks noChangeAspect="1"/>
          </p:cNvPicPr>
          <p:nvPr/>
        </p:nvPicPr>
        <p:blipFill>
          <a:blip r:embed="rId3"/>
          <a:stretch>
            <a:fillRect/>
          </a:stretch>
        </p:blipFill>
        <p:spPr>
          <a:xfrm>
            <a:off x="2561740" y="2276766"/>
            <a:ext cx="3267597" cy="2094613"/>
          </a:xfrm>
          <a:prstGeom prst="rect">
            <a:avLst/>
          </a:prstGeom>
        </p:spPr>
      </p:pic>
      <p:sp>
        <p:nvSpPr>
          <p:cNvPr id="9" name="CuadroTexto 8">
            <a:extLst>
              <a:ext uri="{FF2B5EF4-FFF2-40B4-BE49-F238E27FC236}">
                <a16:creationId xmlns:a16="http://schemas.microsoft.com/office/drawing/2014/main" id="{2E76D34C-BC1B-43CE-B255-B6170623175B}"/>
              </a:ext>
            </a:extLst>
          </p:cNvPr>
          <p:cNvSpPr txBox="1"/>
          <p:nvPr/>
        </p:nvSpPr>
        <p:spPr>
          <a:xfrm>
            <a:off x="2478833" y="1907434"/>
            <a:ext cx="1189547" cy="369332"/>
          </a:xfrm>
          <a:prstGeom prst="rect">
            <a:avLst/>
          </a:prstGeom>
          <a:noFill/>
        </p:spPr>
        <p:txBody>
          <a:bodyPr wrap="square" rtlCol="0">
            <a:spAutoFit/>
          </a:bodyPr>
          <a:lstStyle/>
          <a:p>
            <a:pPr algn="just"/>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EJEMPLO:</a:t>
            </a:r>
          </a:p>
        </p:txBody>
      </p:sp>
      <p:sp>
        <p:nvSpPr>
          <p:cNvPr id="10" name="CuadroTexto 9">
            <a:extLst>
              <a:ext uri="{FF2B5EF4-FFF2-40B4-BE49-F238E27FC236}">
                <a16:creationId xmlns:a16="http://schemas.microsoft.com/office/drawing/2014/main" id="{18FB2EC4-C583-4825-B85C-79894C730C13}"/>
              </a:ext>
            </a:extLst>
          </p:cNvPr>
          <p:cNvSpPr txBox="1"/>
          <p:nvPr/>
        </p:nvSpPr>
        <p:spPr>
          <a:xfrm>
            <a:off x="1269876" y="4797152"/>
            <a:ext cx="5713872" cy="1200329"/>
          </a:xfrm>
          <a:prstGeom prst="rect">
            <a:avLst/>
          </a:prstGeom>
          <a:noFill/>
        </p:spPr>
        <p:txBody>
          <a:bodyPr wrap="square" rtlCol="0">
            <a:spAutoFit/>
          </a:bodyPr>
          <a:lstStyle/>
          <a:p>
            <a:pPr marL="285750" indent="-285750" algn="just">
              <a:buFont typeface="Arial" panose="020B0604020202020204" pitchFamily="34" charset="0"/>
              <a:buChar char="•"/>
            </a:pP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En resumen, el encapsulamiento permite limitar el acceso a los miembros de una clase, lo que ayuda a proteger la integridad de los datos y a asegurar que la lógica de la clase sea correcta.</a:t>
            </a:r>
          </a:p>
        </p:txBody>
      </p:sp>
      <p:pic>
        <p:nvPicPr>
          <p:cNvPr id="3074" name="Picture 2" descr="Encapsulamiento (informática) - Wikipedia, la enciclopedia libre">
            <a:extLst>
              <a:ext uri="{FF2B5EF4-FFF2-40B4-BE49-F238E27FC236}">
                <a16:creationId xmlns:a16="http://schemas.microsoft.com/office/drawing/2014/main" id="{477E3E00-7FB1-48EA-9057-7A57D1571C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69291" y="1784385"/>
            <a:ext cx="3016200" cy="176196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OO: ¿Qué es la programación orientada a objetos? | Alura Cursos Online">
            <a:extLst>
              <a:ext uri="{FF2B5EF4-FFF2-40B4-BE49-F238E27FC236}">
                <a16:creationId xmlns:a16="http://schemas.microsoft.com/office/drawing/2014/main" id="{8AFCC241-C265-4EEA-A2E9-50BF12DB553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9447" y="4583093"/>
            <a:ext cx="4055393" cy="1628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9987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8D2D6617-46E2-4BB5-A527-766D31BC6FE3}"/>
              </a:ext>
            </a:extLst>
          </p:cNvPr>
          <p:cNvSpPr>
            <a:spLocks noGrp="1"/>
          </p:cNvSpPr>
          <p:nvPr>
            <p:ph type="sldNum" sz="quarter" idx="12"/>
          </p:nvPr>
        </p:nvSpPr>
        <p:spPr>
          <a:xfrm>
            <a:off x="10766796" y="6448251"/>
            <a:ext cx="609441" cy="365125"/>
          </a:xfrm>
        </p:spPr>
        <p:txBody>
          <a:bodyPr/>
          <a:lstStyle/>
          <a:p>
            <a:pPr rtl="0"/>
            <a:fld id="{7DC1BBB0-96F0-4077-A278-0F3FB5C104D3}" type="slidenum">
              <a:rPr lang="es-ES" noProof="0" smtClean="0"/>
              <a:t>11</a:t>
            </a:fld>
            <a:endParaRPr lang="es-ES" noProof="0" dirty="0"/>
          </a:p>
        </p:txBody>
      </p:sp>
      <p:sp>
        <p:nvSpPr>
          <p:cNvPr id="2" name="CuadroTexto 1">
            <a:extLst>
              <a:ext uri="{FF2B5EF4-FFF2-40B4-BE49-F238E27FC236}">
                <a16:creationId xmlns:a16="http://schemas.microsoft.com/office/drawing/2014/main" id="{385B9208-6506-683A-1092-ECA25746D5E8}"/>
              </a:ext>
            </a:extLst>
          </p:cNvPr>
          <p:cNvSpPr txBox="1"/>
          <p:nvPr/>
        </p:nvSpPr>
        <p:spPr>
          <a:xfrm rot="16200000">
            <a:off x="-3035970" y="3233229"/>
            <a:ext cx="6729406" cy="430887"/>
          </a:xfrm>
          <a:prstGeom prst="rect">
            <a:avLst/>
          </a:prstGeom>
          <a:noFill/>
        </p:spPr>
        <p:txBody>
          <a:bodyPr wrap="none" rtlCol="0">
            <a:spAutoFit/>
          </a:bodyPr>
          <a:lstStyle/>
          <a:p>
            <a:r>
              <a:rPr lang="es-MX" sz="2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PILARES DE LA PROGRAMACIÓN ORIENTADA A OBJETOS</a:t>
            </a:r>
            <a:endParaRPr lang="es-PE" sz="2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249529" y="3430159"/>
            <a:ext cx="2265364"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POLIMORFISMO</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8" name="CuadroTexto 7">
            <a:extLst>
              <a:ext uri="{FF2B5EF4-FFF2-40B4-BE49-F238E27FC236}">
                <a16:creationId xmlns:a16="http://schemas.microsoft.com/office/drawing/2014/main" id="{5E1119CC-F850-DEE7-7895-654B6A8380AA}"/>
              </a:ext>
            </a:extLst>
          </p:cNvPr>
          <p:cNvSpPr txBox="1"/>
          <p:nvPr/>
        </p:nvSpPr>
        <p:spPr>
          <a:xfrm>
            <a:off x="1269876" y="83969"/>
            <a:ext cx="5713872" cy="1754326"/>
          </a:xfrm>
          <a:prstGeom prst="rect">
            <a:avLst/>
          </a:prstGeom>
          <a:noFill/>
        </p:spPr>
        <p:txBody>
          <a:bodyPr wrap="square" rtlCol="0">
            <a:spAutoFit/>
          </a:bodyPr>
          <a:lstStyle/>
          <a:p>
            <a:pPr marL="285750" indent="-285750" algn="just">
              <a:buFont typeface="Arial" panose="020B0604020202020204" pitchFamily="34" charset="0"/>
              <a:buChar char="•"/>
            </a:pP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Permite que los objetos de diferentes clases respondan al mismo mensaje o llamado a método. Esto significa que una clase puede tener varias formas de implementar un método y, dependiendo del objeto que se llame, se ejecutará la implementación específica de esa clase. </a:t>
            </a:r>
          </a:p>
        </p:txBody>
      </p:sp>
      <p:sp>
        <p:nvSpPr>
          <p:cNvPr id="9" name="CuadroTexto 8">
            <a:extLst>
              <a:ext uri="{FF2B5EF4-FFF2-40B4-BE49-F238E27FC236}">
                <a16:creationId xmlns:a16="http://schemas.microsoft.com/office/drawing/2014/main" id="{2E76D34C-BC1B-43CE-B255-B6170623175B}"/>
              </a:ext>
            </a:extLst>
          </p:cNvPr>
          <p:cNvSpPr txBox="1"/>
          <p:nvPr/>
        </p:nvSpPr>
        <p:spPr>
          <a:xfrm>
            <a:off x="1557908" y="1952504"/>
            <a:ext cx="1189547" cy="369332"/>
          </a:xfrm>
          <a:prstGeom prst="rect">
            <a:avLst/>
          </a:prstGeom>
          <a:noFill/>
        </p:spPr>
        <p:txBody>
          <a:bodyPr wrap="square" rtlCol="0">
            <a:spAutoFit/>
          </a:bodyPr>
          <a:lstStyle/>
          <a:p>
            <a:pPr algn="just"/>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EJEMPLO:</a:t>
            </a:r>
          </a:p>
        </p:txBody>
      </p:sp>
      <p:sp>
        <p:nvSpPr>
          <p:cNvPr id="10" name="CuadroTexto 9">
            <a:extLst>
              <a:ext uri="{FF2B5EF4-FFF2-40B4-BE49-F238E27FC236}">
                <a16:creationId xmlns:a16="http://schemas.microsoft.com/office/drawing/2014/main" id="{18FB2EC4-C583-4825-B85C-79894C730C13}"/>
              </a:ext>
            </a:extLst>
          </p:cNvPr>
          <p:cNvSpPr txBox="1"/>
          <p:nvPr/>
        </p:nvSpPr>
        <p:spPr>
          <a:xfrm>
            <a:off x="4998728" y="5934670"/>
            <a:ext cx="6768752" cy="923330"/>
          </a:xfrm>
          <a:prstGeom prst="rect">
            <a:avLst/>
          </a:prstGeom>
          <a:noFill/>
        </p:spPr>
        <p:txBody>
          <a:bodyPr wrap="square" rtlCol="0">
            <a:spAutoFit/>
          </a:bodyPr>
          <a:lstStyle/>
          <a:p>
            <a:pPr marL="285750" indent="-285750" algn="just">
              <a:buFont typeface="Arial" panose="020B0604020202020204" pitchFamily="34" charset="0"/>
              <a:buChar char="•"/>
            </a:pP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En resumen, el polimorfismo permite tratar a los objetos de diferentes clases de manera uniforme, lo que facilita la creación de código reutilizable y flexible.</a:t>
            </a:r>
          </a:p>
        </p:txBody>
      </p:sp>
      <p:pic>
        <p:nvPicPr>
          <p:cNvPr id="6" name="Imagen 5">
            <a:extLst>
              <a:ext uri="{FF2B5EF4-FFF2-40B4-BE49-F238E27FC236}">
                <a16:creationId xmlns:a16="http://schemas.microsoft.com/office/drawing/2014/main" id="{116717B3-9F50-496F-979C-34B290A1255E}"/>
              </a:ext>
            </a:extLst>
          </p:cNvPr>
          <p:cNvPicPr>
            <a:picLocks noChangeAspect="1"/>
          </p:cNvPicPr>
          <p:nvPr/>
        </p:nvPicPr>
        <p:blipFill rotWithShape="1">
          <a:blip r:embed="rId3"/>
          <a:srcRect r="12444" b="88113"/>
          <a:stretch/>
        </p:blipFill>
        <p:spPr>
          <a:xfrm>
            <a:off x="3761186" y="1954495"/>
            <a:ext cx="2695155" cy="815198"/>
          </a:xfrm>
          <a:prstGeom prst="rect">
            <a:avLst/>
          </a:prstGeom>
        </p:spPr>
      </p:pic>
      <p:pic>
        <p:nvPicPr>
          <p:cNvPr id="12" name="Imagen 11">
            <a:extLst>
              <a:ext uri="{FF2B5EF4-FFF2-40B4-BE49-F238E27FC236}">
                <a16:creationId xmlns:a16="http://schemas.microsoft.com/office/drawing/2014/main" id="{D46D7105-3FC5-4F2E-8CC0-E2C89FC8927C}"/>
              </a:ext>
            </a:extLst>
          </p:cNvPr>
          <p:cNvPicPr>
            <a:picLocks noChangeAspect="1"/>
          </p:cNvPicPr>
          <p:nvPr/>
        </p:nvPicPr>
        <p:blipFill rotWithShape="1">
          <a:blip r:embed="rId3"/>
          <a:srcRect t="55018" b="-1"/>
          <a:stretch/>
        </p:blipFill>
        <p:spPr>
          <a:xfrm>
            <a:off x="1364378" y="3440614"/>
            <a:ext cx="3078207" cy="3084926"/>
          </a:xfrm>
          <a:prstGeom prst="rect">
            <a:avLst/>
          </a:prstGeom>
        </p:spPr>
      </p:pic>
      <p:pic>
        <p:nvPicPr>
          <p:cNvPr id="13" name="Imagen 12">
            <a:extLst>
              <a:ext uri="{FF2B5EF4-FFF2-40B4-BE49-F238E27FC236}">
                <a16:creationId xmlns:a16="http://schemas.microsoft.com/office/drawing/2014/main" id="{F4775BBF-4666-4F47-9353-00749841A2AA}"/>
              </a:ext>
            </a:extLst>
          </p:cNvPr>
          <p:cNvPicPr>
            <a:picLocks noChangeAspect="1"/>
          </p:cNvPicPr>
          <p:nvPr/>
        </p:nvPicPr>
        <p:blipFill rotWithShape="1">
          <a:blip r:embed="rId3"/>
          <a:srcRect t="14068" r="14323" b="46402"/>
          <a:stretch/>
        </p:blipFill>
        <p:spPr>
          <a:xfrm>
            <a:off x="8126121" y="482833"/>
            <a:ext cx="2637321" cy="2710924"/>
          </a:xfrm>
          <a:prstGeom prst="rect">
            <a:avLst/>
          </a:prstGeom>
        </p:spPr>
      </p:pic>
      <p:cxnSp>
        <p:nvCxnSpPr>
          <p:cNvPr id="14" name="Conector: angular 13">
            <a:extLst>
              <a:ext uri="{FF2B5EF4-FFF2-40B4-BE49-F238E27FC236}">
                <a16:creationId xmlns:a16="http://schemas.microsoft.com/office/drawing/2014/main" id="{AC2032A0-26CE-45F1-A51A-86D52EAE8185}"/>
              </a:ext>
            </a:extLst>
          </p:cNvPr>
          <p:cNvCxnSpPr>
            <a:cxnSpLocks/>
            <a:stCxn id="6" idx="2"/>
            <a:endCxn id="12" idx="0"/>
          </p:cNvCxnSpPr>
          <p:nvPr/>
        </p:nvCxnSpPr>
        <p:spPr>
          <a:xfrm rot="5400000">
            <a:off x="3670663" y="2002512"/>
            <a:ext cx="670921" cy="2205282"/>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Conector: angular 16">
            <a:extLst>
              <a:ext uri="{FF2B5EF4-FFF2-40B4-BE49-F238E27FC236}">
                <a16:creationId xmlns:a16="http://schemas.microsoft.com/office/drawing/2014/main" id="{080BB9A2-5A8A-4B93-B9D5-09AF3B61A73B}"/>
              </a:ext>
            </a:extLst>
          </p:cNvPr>
          <p:cNvCxnSpPr>
            <a:cxnSpLocks/>
            <a:stCxn id="6" idx="3"/>
            <a:endCxn id="13" idx="1"/>
          </p:cNvCxnSpPr>
          <p:nvPr/>
        </p:nvCxnSpPr>
        <p:spPr>
          <a:xfrm flipV="1">
            <a:off x="6456341" y="1838295"/>
            <a:ext cx="1669780" cy="523799"/>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20" name="Imagen 19">
            <a:extLst>
              <a:ext uri="{FF2B5EF4-FFF2-40B4-BE49-F238E27FC236}">
                <a16:creationId xmlns:a16="http://schemas.microsoft.com/office/drawing/2014/main" id="{AC71E072-0EB0-439A-A3F6-55203F240CA0}"/>
              </a:ext>
            </a:extLst>
          </p:cNvPr>
          <p:cNvPicPr>
            <a:picLocks noChangeAspect="1"/>
          </p:cNvPicPr>
          <p:nvPr/>
        </p:nvPicPr>
        <p:blipFill>
          <a:blip r:embed="rId4"/>
          <a:stretch>
            <a:fillRect/>
          </a:stretch>
        </p:blipFill>
        <p:spPr>
          <a:xfrm>
            <a:off x="7048575" y="4427324"/>
            <a:ext cx="3775872" cy="1176091"/>
          </a:xfrm>
          <a:prstGeom prst="rect">
            <a:avLst/>
          </a:prstGeom>
        </p:spPr>
      </p:pic>
    </p:spTree>
    <p:extLst>
      <p:ext uri="{BB962C8B-B14F-4D97-AF65-F5344CB8AC3E}">
        <p14:creationId xmlns:p14="http://schemas.microsoft.com/office/powerpoint/2010/main" val="1732401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8D2D6617-46E2-4BB5-A527-766D31BC6FE3}"/>
              </a:ext>
            </a:extLst>
          </p:cNvPr>
          <p:cNvSpPr>
            <a:spLocks noGrp="1"/>
          </p:cNvSpPr>
          <p:nvPr>
            <p:ph type="sldNum" sz="quarter" idx="12"/>
          </p:nvPr>
        </p:nvSpPr>
        <p:spPr>
          <a:xfrm>
            <a:off x="10766796" y="6448251"/>
            <a:ext cx="609441" cy="365125"/>
          </a:xfrm>
        </p:spPr>
        <p:txBody>
          <a:bodyPr/>
          <a:lstStyle/>
          <a:p>
            <a:pPr rtl="0"/>
            <a:fld id="{7DC1BBB0-96F0-4077-A278-0F3FB5C104D3}" type="slidenum">
              <a:rPr lang="es-ES" noProof="0" smtClean="0"/>
              <a:t>12</a:t>
            </a:fld>
            <a:endParaRPr lang="es-ES" noProof="0" dirty="0"/>
          </a:p>
        </p:txBody>
      </p:sp>
      <p:sp>
        <p:nvSpPr>
          <p:cNvPr id="2" name="CuadroTexto 1">
            <a:extLst>
              <a:ext uri="{FF2B5EF4-FFF2-40B4-BE49-F238E27FC236}">
                <a16:creationId xmlns:a16="http://schemas.microsoft.com/office/drawing/2014/main" id="{385B9208-6506-683A-1092-ECA25746D5E8}"/>
              </a:ext>
            </a:extLst>
          </p:cNvPr>
          <p:cNvSpPr txBox="1"/>
          <p:nvPr/>
        </p:nvSpPr>
        <p:spPr>
          <a:xfrm rot="16200000">
            <a:off x="-3035970" y="3233229"/>
            <a:ext cx="6729406" cy="430887"/>
          </a:xfrm>
          <a:prstGeom prst="rect">
            <a:avLst/>
          </a:prstGeom>
          <a:noFill/>
        </p:spPr>
        <p:txBody>
          <a:bodyPr wrap="none" rtlCol="0">
            <a:spAutoFit/>
          </a:bodyPr>
          <a:lstStyle/>
          <a:p>
            <a:r>
              <a:rPr lang="es-MX" sz="2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PILARES DE LA PROGRAMACIÓN ORIENTADA A OBJETOS</a:t>
            </a:r>
            <a:endParaRPr lang="es-PE" sz="2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139999" y="3430159"/>
            <a:ext cx="1486304"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HERENCIA</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8" name="CuadroTexto 7">
            <a:extLst>
              <a:ext uri="{FF2B5EF4-FFF2-40B4-BE49-F238E27FC236}">
                <a16:creationId xmlns:a16="http://schemas.microsoft.com/office/drawing/2014/main" id="{5E1119CC-F850-DEE7-7895-654B6A8380AA}"/>
              </a:ext>
            </a:extLst>
          </p:cNvPr>
          <p:cNvSpPr txBox="1"/>
          <p:nvPr/>
        </p:nvSpPr>
        <p:spPr>
          <a:xfrm>
            <a:off x="1292393" y="83969"/>
            <a:ext cx="5224859" cy="923330"/>
          </a:xfrm>
          <a:prstGeom prst="rect">
            <a:avLst/>
          </a:prstGeom>
          <a:noFill/>
        </p:spPr>
        <p:txBody>
          <a:bodyPr wrap="square" rtlCol="0">
            <a:spAutoFit/>
          </a:bodyPr>
          <a:lstStyle/>
          <a:p>
            <a:pPr marL="285750" indent="-285750" algn="just">
              <a:buFont typeface="Arial" panose="020B0604020202020204" pitchFamily="34" charset="0"/>
              <a:buChar char="•"/>
            </a:pPr>
            <a:r>
              <a:rPr lang="es-MX"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La herencia permite que una clase "herede" los atributos y métodos de otra clase, conocida como la clase "padre" o "superclase".</a:t>
            </a:r>
          </a:p>
        </p:txBody>
      </p:sp>
      <p:sp>
        <p:nvSpPr>
          <p:cNvPr id="10" name="CuadroTexto 9">
            <a:extLst>
              <a:ext uri="{FF2B5EF4-FFF2-40B4-BE49-F238E27FC236}">
                <a16:creationId xmlns:a16="http://schemas.microsoft.com/office/drawing/2014/main" id="{18FB2EC4-C583-4825-B85C-79894C730C13}"/>
              </a:ext>
            </a:extLst>
          </p:cNvPr>
          <p:cNvSpPr txBox="1"/>
          <p:nvPr/>
        </p:nvSpPr>
        <p:spPr>
          <a:xfrm>
            <a:off x="1229592" y="4905168"/>
            <a:ext cx="5350463" cy="1200329"/>
          </a:xfrm>
          <a:prstGeom prst="rect">
            <a:avLst/>
          </a:prstGeom>
          <a:noFill/>
        </p:spPr>
        <p:txBody>
          <a:bodyPr wrap="square" rtlCol="0">
            <a:spAutoFit/>
          </a:bodyPr>
          <a:lstStyle/>
          <a:p>
            <a:pPr marL="285750" indent="-285750" algn="just">
              <a:buFont typeface="Arial" panose="020B0604020202020204" pitchFamily="34" charset="0"/>
              <a:buChar char="•"/>
            </a:pPr>
            <a:r>
              <a:rPr lang="es-MX"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La herencia es un mecanismo que permite crear una jerarquía de clases y reutilizar código de manera eficiente, permitiendo a los desarrolladores escribir código más conciso y fácil de mantener.</a:t>
            </a:r>
            <a:endPar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4" name="CuadroTexto 13">
            <a:extLst>
              <a:ext uri="{FF2B5EF4-FFF2-40B4-BE49-F238E27FC236}">
                <a16:creationId xmlns:a16="http://schemas.microsoft.com/office/drawing/2014/main" id="{EEA9F981-7FF4-22BA-F97A-DA5A4BC6620C}"/>
              </a:ext>
            </a:extLst>
          </p:cNvPr>
          <p:cNvSpPr txBox="1"/>
          <p:nvPr/>
        </p:nvSpPr>
        <p:spPr>
          <a:xfrm>
            <a:off x="6873977" y="729816"/>
            <a:ext cx="4529733" cy="2862322"/>
          </a:xfrm>
          <a:prstGeom prst="rect">
            <a:avLst/>
          </a:prstGeom>
          <a:noFill/>
        </p:spPr>
        <p:txBody>
          <a:bodyPr wrap="square" rtlCol="0">
            <a:spAutoFit/>
          </a:bodyPr>
          <a:lstStyle/>
          <a:p>
            <a:pPr marL="285750" indent="-285750" algn="just">
              <a:buFont typeface="Arial" panose="020B0604020202020204" pitchFamily="34" charset="0"/>
              <a:buChar char="•"/>
            </a:pPr>
            <a:r>
              <a:rPr lang="es-MX"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La clase que hereda se conoce como clase "hija" o "subclase" y puede tener sus propios atributos y métodos adicionales, o puede sobre escribir los métodos heredados. Esto permite crear una jerarquía de clases donde las clases hijas comparten características y comportamientos con las clases padres, pero también pueden tener comportamientos específicos.</a:t>
            </a: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p>
        </p:txBody>
      </p:sp>
      <p:pic>
        <p:nvPicPr>
          <p:cNvPr id="2050" name="Picture 2" descr="La Herencia en la Programación Orientada a Objetos (POO) | Altruistas Org |  Ocio Las Palmas de Gran Canaria">
            <a:extLst>
              <a:ext uri="{FF2B5EF4-FFF2-40B4-BE49-F238E27FC236}">
                <a16:creationId xmlns:a16="http://schemas.microsoft.com/office/drawing/2014/main" id="{DAED2DC2-9AA6-7763-3BCB-C40B1F6A35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5198" y="1439739"/>
            <a:ext cx="4167757" cy="2956200"/>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a:extLst>
              <a:ext uri="{FF2B5EF4-FFF2-40B4-BE49-F238E27FC236}">
                <a16:creationId xmlns:a16="http://schemas.microsoft.com/office/drawing/2014/main" id="{1C807012-31BD-C40F-A5F9-B0B02E1DB84B}"/>
              </a:ext>
            </a:extLst>
          </p:cNvPr>
          <p:cNvPicPr>
            <a:picLocks noChangeAspect="1"/>
          </p:cNvPicPr>
          <p:nvPr/>
        </p:nvPicPr>
        <p:blipFill>
          <a:blip r:embed="rId4"/>
          <a:stretch>
            <a:fillRect/>
          </a:stretch>
        </p:blipFill>
        <p:spPr>
          <a:xfrm>
            <a:off x="6777065" y="3660992"/>
            <a:ext cx="4890605" cy="2649550"/>
          </a:xfrm>
          <a:prstGeom prst="rect">
            <a:avLst/>
          </a:prstGeom>
        </p:spPr>
      </p:pic>
    </p:spTree>
    <p:extLst>
      <p:ext uri="{BB962C8B-B14F-4D97-AF65-F5344CB8AC3E}">
        <p14:creationId xmlns:p14="http://schemas.microsoft.com/office/powerpoint/2010/main" val="378805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8D2D6617-46E2-4BB5-A527-766D31BC6FE3}"/>
              </a:ext>
            </a:extLst>
          </p:cNvPr>
          <p:cNvSpPr>
            <a:spLocks noGrp="1"/>
          </p:cNvSpPr>
          <p:nvPr>
            <p:ph type="sldNum" sz="quarter" idx="12"/>
          </p:nvPr>
        </p:nvSpPr>
        <p:spPr>
          <a:xfrm>
            <a:off x="10766796" y="6448251"/>
            <a:ext cx="609441" cy="365125"/>
          </a:xfrm>
        </p:spPr>
        <p:txBody>
          <a:bodyPr/>
          <a:lstStyle/>
          <a:p>
            <a:pPr rtl="0"/>
            <a:fld id="{7DC1BBB0-96F0-4077-A278-0F3FB5C104D3}" type="slidenum">
              <a:rPr lang="es-ES" noProof="0" smtClean="0"/>
              <a:t>13</a:t>
            </a:fld>
            <a:endParaRPr lang="es-ES" noProof="0" dirty="0"/>
          </a:p>
        </p:txBody>
      </p:sp>
      <p:sp>
        <p:nvSpPr>
          <p:cNvPr id="2" name="CuadroTexto 1">
            <a:extLst>
              <a:ext uri="{FF2B5EF4-FFF2-40B4-BE49-F238E27FC236}">
                <a16:creationId xmlns:a16="http://schemas.microsoft.com/office/drawing/2014/main" id="{385B9208-6506-683A-1092-ECA25746D5E8}"/>
              </a:ext>
            </a:extLst>
          </p:cNvPr>
          <p:cNvSpPr txBox="1"/>
          <p:nvPr/>
        </p:nvSpPr>
        <p:spPr>
          <a:xfrm rot="16200000">
            <a:off x="-3035970" y="3233229"/>
            <a:ext cx="6729406" cy="430887"/>
          </a:xfrm>
          <a:prstGeom prst="rect">
            <a:avLst/>
          </a:prstGeom>
          <a:noFill/>
        </p:spPr>
        <p:txBody>
          <a:bodyPr wrap="none" rtlCol="0">
            <a:spAutoFit/>
          </a:bodyPr>
          <a:lstStyle/>
          <a:p>
            <a:r>
              <a:rPr lang="es-MX" sz="2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PILARES DE LA PROGRAMACIÓN ORIENTADA A OBJETOS</a:t>
            </a:r>
            <a:endParaRPr lang="es-PE" sz="2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139999" y="3430159"/>
            <a:ext cx="1486304"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HERENCIA</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9" name="CuadroTexto 8">
            <a:extLst>
              <a:ext uri="{FF2B5EF4-FFF2-40B4-BE49-F238E27FC236}">
                <a16:creationId xmlns:a16="http://schemas.microsoft.com/office/drawing/2014/main" id="{2E76D34C-BC1B-43CE-B255-B6170623175B}"/>
              </a:ext>
            </a:extLst>
          </p:cNvPr>
          <p:cNvSpPr txBox="1"/>
          <p:nvPr/>
        </p:nvSpPr>
        <p:spPr>
          <a:xfrm>
            <a:off x="1229593" y="5125"/>
            <a:ext cx="1189547" cy="369332"/>
          </a:xfrm>
          <a:prstGeom prst="rect">
            <a:avLst/>
          </a:prstGeom>
          <a:noFill/>
        </p:spPr>
        <p:txBody>
          <a:bodyPr wrap="square" rtlCol="0">
            <a:spAutoFit/>
          </a:bodyPr>
          <a:lstStyle/>
          <a:p>
            <a:pPr algn="just"/>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EJEMPLO:</a:t>
            </a:r>
          </a:p>
        </p:txBody>
      </p:sp>
      <p:pic>
        <p:nvPicPr>
          <p:cNvPr id="7" name="Imagen 6">
            <a:extLst>
              <a:ext uri="{FF2B5EF4-FFF2-40B4-BE49-F238E27FC236}">
                <a16:creationId xmlns:a16="http://schemas.microsoft.com/office/drawing/2014/main" id="{6A78761F-284A-988A-174B-D43532447231}"/>
              </a:ext>
            </a:extLst>
          </p:cNvPr>
          <p:cNvPicPr>
            <a:picLocks noChangeAspect="1"/>
          </p:cNvPicPr>
          <p:nvPr/>
        </p:nvPicPr>
        <p:blipFill rotWithShape="1">
          <a:blip r:embed="rId3"/>
          <a:srcRect b="66473"/>
          <a:stretch/>
        </p:blipFill>
        <p:spPr>
          <a:xfrm>
            <a:off x="1628663" y="464399"/>
            <a:ext cx="4800000" cy="2088232"/>
          </a:xfrm>
          <a:prstGeom prst="rect">
            <a:avLst/>
          </a:prstGeom>
        </p:spPr>
      </p:pic>
      <p:pic>
        <p:nvPicPr>
          <p:cNvPr id="11" name="Imagen 10">
            <a:extLst>
              <a:ext uri="{FF2B5EF4-FFF2-40B4-BE49-F238E27FC236}">
                <a16:creationId xmlns:a16="http://schemas.microsoft.com/office/drawing/2014/main" id="{4C4929EA-610D-3E2F-7CAA-742F7CB9B9BE}"/>
              </a:ext>
            </a:extLst>
          </p:cNvPr>
          <p:cNvPicPr>
            <a:picLocks noChangeAspect="1"/>
          </p:cNvPicPr>
          <p:nvPr/>
        </p:nvPicPr>
        <p:blipFill rotWithShape="1">
          <a:blip r:embed="rId3"/>
          <a:srcRect t="36995"/>
          <a:stretch/>
        </p:blipFill>
        <p:spPr>
          <a:xfrm>
            <a:off x="6941564" y="1268760"/>
            <a:ext cx="4800000" cy="3924315"/>
          </a:xfrm>
          <a:prstGeom prst="rect">
            <a:avLst/>
          </a:prstGeom>
        </p:spPr>
      </p:pic>
      <p:pic>
        <p:nvPicPr>
          <p:cNvPr id="13" name="Imagen 12">
            <a:extLst>
              <a:ext uri="{FF2B5EF4-FFF2-40B4-BE49-F238E27FC236}">
                <a16:creationId xmlns:a16="http://schemas.microsoft.com/office/drawing/2014/main" id="{F835823C-9437-802D-5887-B5AA1CB0AA2B}"/>
              </a:ext>
            </a:extLst>
          </p:cNvPr>
          <p:cNvPicPr>
            <a:picLocks noChangeAspect="1"/>
          </p:cNvPicPr>
          <p:nvPr/>
        </p:nvPicPr>
        <p:blipFill>
          <a:blip r:embed="rId4"/>
          <a:stretch>
            <a:fillRect/>
          </a:stretch>
        </p:blipFill>
        <p:spPr>
          <a:xfrm>
            <a:off x="1635983" y="4077073"/>
            <a:ext cx="2200000" cy="2685714"/>
          </a:xfrm>
          <a:prstGeom prst="rect">
            <a:avLst/>
          </a:prstGeom>
        </p:spPr>
      </p:pic>
      <p:cxnSp>
        <p:nvCxnSpPr>
          <p:cNvPr id="16" name="Conector: angular 15">
            <a:extLst>
              <a:ext uri="{FF2B5EF4-FFF2-40B4-BE49-F238E27FC236}">
                <a16:creationId xmlns:a16="http://schemas.microsoft.com/office/drawing/2014/main" id="{7A4F5C49-F9FF-312B-9C37-877E9D789800}"/>
              </a:ext>
            </a:extLst>
          </p:cNvPr>
          <p:cNvCxnSpPr>
            <a:stCxn id="7" idx="2"/>
            <a:endCxn id="11" idx="1"/>
          </p:cNvCxnSpPr>
          <p:nvPr/>
        </p:nvCxnSpPr>
        <p:spPr>
          <a:xfrm rot="16200000" flipH="1">
            <a:off x="5145970" y="1435323"/>
            <a:ext cx="678287" cy="2912901"/>
          </a:xfrm>
          <a:prstGeom prst="bentConnector2">
            <a:avLst/>
          </a:prstGeom>
          <a:ln w="38100">
            <a:tailEnd type="triangle"/>
          </a:ln>
        </p:spPr>
        <p:style>
          <a:lnRef idx="2">
            <a:schemeClr val="accent5"/>
          </a:lnRef>
          <a:fillRef idx="0">
            <a:schemeClr val="accent5"/>
          </a:fillRef>
          <a:effectRef idx="1">
            <a:schemeClr val="accent5"/>
          </a:effectRef>
          <a:fontRef idx="minor">
            <a:schemeClr val="tx1"/>
          </a:fontRef>
        </p:style>
      </p:cxnSp>
      <p:cxnSp>
        <p:nvCxnSpPr>
          <p:cNvPr id="17" name="Conector: angular 16">
            <a:extLst>
              <a:ext uri="{FF2B5EF4-FFF2-40B4-BE49-F238E27FC236}">
                <a16:creationId xmlns:a16="http://schemas.microsoft.com/office/drawing/2014/main" id="{C8DA5A7D-E2BA-D579-D6AE-BB9F5D9BE9F2}"/>
              </a:ext>
            </a:extLst>
          </p:cNvPr>
          <p:cNvCxnSpPr>
            <a:cxnSpLocks/>
            <a:stCxn id="11" idx="2"/>
            <a:endCxn id="13" idx="3"/>
          </p:cNvCxnSpPr>
          <p:nvPr/>
        </p:nvCxnSpPr>
        <p:spPr>
          <a:xfrm rot="5400000">
            <a:off x="6475347" y="2553712"/>
            <a:ext cx="226855" cy="5505581"/>
          </a:xfrm>
          <a:prstGeom prst="bentConnector2">
            <a:avLst/>
          </a:prstGeom>
          <a:ln w="38100">
            <a:tailEnd type="triangle"/>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1059406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85B9208-6506-683A-1092-ECA25746D5E8}"/>
              </a:ext>
            </a:extLst>
          </p:cNvPr>
          <p:cNvSpPr txBox="1"/>
          <p:nvPr/>
        </p:nvSpPr>
        <p:spPr>
          <a:xfrm rot="16200000">
            <a:off x="-2233370" y="3233229"/>
            <a:ext cx="5124223" cy="430887"/>
          </a:xfrm>
          <a:prstGeom prst="rect">
            <a:avLst/>
          </a:prstGeom>
          <a:noFill/>
        </p:spPr>
        <p:txBody>
          <a:bodyPr wrap="none" rtlCol="0">
            <a:spAutoFit/>
          </a:bodyPr>
          <a:lstStyle/>
          <a:p>
            <a:r>
              <a:rPr lang="es-MX" sz="2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NOMENCLATURA EN PROGRAMACIÓN OO</a:t>
            </a:r>
            <a:endParaRPr lang="es-PE" sz="2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1572899" y="3493985"/>
            <a:ext cx="4912114"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CLASES Y ACCESOS A SUS MIEMBROS</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pic>
        <p:nvPicPr>
          <p:cNvPr id="10" name="Imagen 9">
            <a:extLst>
              <a:ext uri="{FF2B5EF4-FFF2-40B4-BE49-F238E27FC236}">
                <a16:creationId xmlns:a16="http://schemas.microsoft.com/office/drawing/2014/main" id="{A10F5BD1-ABB5-9C34-BE25-5FAE22972DD5}"/>
              </a:ext>
            </a:extLst>
          </p:cNvPr>
          <p:cNvPicPr>
            <a:picLocks noChangeAspect="1"/>
          </p:cNvPicPr>
          <p:nvPr/>
        </p:nvPicPr>
        <p:blipFill>
          <a:blip r:embed="rId3"/>
          <a:stretch>
            <a:fillRect/>
          </a:stretch>
        </p:blipFill>
        <p:spPr>
          <a:xfrm>
            <a:off x="1463232" y="3411091"/>
            <a:ext cx="4262905" cy="2498228"/>
          </a:xfrm>
          <a:prstGeom prst="rect">
            <a:avLst/>
          </a:prstGeom>
        </p:spPr>
      </p:pic>
      <p:pic>
        <p:nvPicPr>
          <p:cNvPr id="3076" name="Picture 4">
            <a:extLst>
              <a:ext uri="{FF2B5EF4-FFF2-40B4-BE49-F238E27FC236}">
                <a16:creationId xmlns:a16="http://schemas.microsoft.com/office/drawing/2014/main" id="{FAE66D82-F385-54D4-272D-7FE985CDCA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8705" y="404664"/>
            <a:ext cx="3967221" cy="151033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Generador de diagramas de clase UML con JavaScript - Parzibyte's blog">
            <a:extLst>
              <a:ext uri="{FF2B5EF4-FFF2-40B4-BE49-F238E27FC236}">
                <a16:creationId xmlns:a16="http://schemas.microsoft.com/office/drawing/2014/main" id="{AC5CDD60-1FBF-C409-5A09-AD5A703549A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97657" y="2679786"/>
            <a:ext cx="1883022" cy="1060769"/>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Programacion Orientada a Objetos: Modificadores de acceso">
            <a:extLst>
              <a:ext uri="{FF2B5EF4-FFF2-40B4-BE49-F238E27FC236}">
                <a16:creationId xmlns:a16="http://schemas.microsoft.com/office/drawing/2014/main" id="{46891C3B-875F-1321-7EB7-5E5B8F4D1E5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12843" y="4467001"/>
            <a:ext cx="4303372" cy="2016387"/>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Declaraciones y control de acceso (II) | Preparando SCJP">
            <a:extLst>
              <a:ext uri="{FF2B5EF4-FFF2-40B4-BE49-F238E27FC236}">
                <a16:creationId xmlns:a16="http://schemas.microsoft.com/office/drawing/2014/main" id="{CC34C120-F642-33CA-924F-7D72F9ED3D3F}"/>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5044" t="8825" r="12247" b="5794"/>
          <a:stretch/>
        </p:blipFill>
        <p:spPr bwMode="auto">
          <a:xfrm>
            <a:off x="3349873" y="4414426"/>
            <a:ext cx="2376264" cy="2376264"/>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UML modificadores de visibilidad | SekthDroid">
            <a:extLst>
              <a:ext uri="{FF2B5EF4-FFF2-40B4-BE49-F238E27FC236}">
                <a16:creationId xmlns:a16="http://schemas.microsoft.com/office/drawing/2014/main" id="{23E61163-7A54-5F58-FB57-5351B4DE057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68527" y="1628800"/>
            <a:ext cx="1640754" cy="20882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Conector: angular 17">
            <a:extLst>
              <a:ext uri="{FF2B5EF4-FFF2-40B4-BE49-F238E27FC236}">
                <a16:creationId xmlns:a16="http://schemas.microsoft.com/office/drawing/2014/main" id="{7F744F44-8009-804D-FC23-7AC2946EC17B}"/>
              </a:ext>
            </a:extLst>
          </p:cNvPr>
          <p:cNvCxnSpPr>
            <a:stCxn id="3076" idx="3"/>
            <a:endCxn id="3086" idx="0"/>
          </p:cNvCxnSpPr>
          <p:nvPr/>
        </p:nvCxnSpPr>
        <p:spPr>
          <a:xfrm>
            <a:off x="5755926" y="1159833"/>
            <a:ext cx="1432978" cy="468967"/>
          </a:xfrm>
          <a:prstGeom prst="bentConnector2">
            <a:avLst/>
          </a:prstGeom>
          <a:ln w="38100">
            <a:tailEnd type="triangle"/>
          </a:ln>
        </p:spPr>
        <p:style>
          <a:lnRef idx="1">
            <a:schemeClr val="accent5"/>
          </a:lnRef>
          <a:fillRef idx="0">
            <a:schemeClr val="accent5"/>
          </a:fillRef>
          <a:effectRef idx="0">
            <a:schemeClr val="accent5"/>
          </a:effectRef>
          <a:fontRef idx="minor">
            <a:schemeClr val="tx1"/>
          </a:fontRef>
        </p:style>
      </p:cxnSp>
      <p:cxnSp>
        <p:nvCxnSpPr>
          <p:cNvPr id="19" name="Conector: angular 18">
            <a:extLst>
              <a:ext uri="{FF2B5EF4-FFF2-40B4-BE49-F238E27FC236}">
                <a16:creationId xmlns:a16="http://schemas.microsoft.com/office/drawing/2014/main" id="{72F83C2D-569E-E9AD-5118-25C68161B42C}"/>
              </a:ext>
            </a:extLst>
          </p:cNvPr>
          <p:cNvCxnSpPr>
            <a:cxnSpLocks/>
            <a:stCxn id="3086" idx="1"/>
            <a:endCxn id="10" idx="0"/>
          </p:cNvCxnSpPr>
          <p:nvPr/>
        </p:nvCxnSpPr>
        <p:spPr>
          <a:xfrm rot="10800000" flipV="1">
            <a:off x="3594685" y="2672915"/>
            <a:ext cx="2773842" cy="738175"/>
          </a:xfrm>
          <a:prstGeom prst="bentConnector2">
            <a:avLst/>
          </a:prstGeom>
          <a:ln w="38100">
            <a:tailEnd type="triangle"/>
          </a:ln>
        </p:spPr>
        <p:style>
          <a:lnRef idx="1">
            <a:schemeClr val="accent5"/>
          </a:lnRef>
          <a:fillRef idx="0">
            <a:schemeClr val="accent5"/>
          </a:fillRef>
          <a:effectRef idx="0">
            <a:schemeClr val="accent5"/>
          </a:effectRef>
          <a:fontRef idx="minor">
            <a:schemeClr val="tx1"/>
          </a:fontRef>
        </p:style>
      </p:cxnSp>
      <p:cxnSp>
        <p:nvCxnSpPr>
          <p:cNvPr id="23" name="Conector: angular 22">
            <a:extLst>
              <a:ext uri="{FF2B5EF4-FFF2-40B4-BE49-F238E27FC236}">
                <a16:creationId xmlns:a16="http://schemas.microsoft.com/office/drawing/2014/main" id="{859F3C06-0507-E460-81CE-BA3B199CBA50}"/>
              </a:ext>
            </a:extLst>
          </p:cNvPr>
          <p:cNvCxnSpPr>
            <a:cxnSpLocks/>
            <a:stCxn id="3084" idx="3"/>
            <a:endCxn id="3082" idx="1"/>
          </p:cNvCxnSpPr>
          <p:nvPr/>
        </p:nvCxnSpPr>
        <p:spPr>
          <a:xfrm flipV="1">
            <a:off x="5726137" y="5475195"/>
            <a:ext cx="1486706" cy="127363"/>
          </a:xfrm>
          <a:prstGeom prst="bentConnector3">
            <a:avLst>
              <a:gd name="adj1" fmla="val 50000"/>
            </a:avLst>
          </a:prstGeom>
          <a:ln w="38100">
            <a:tailEnd type="triangle"/>
          </a:ln>
        </p:spPr>
        <p:style>
          <a:lnRef idx="1">
            <a:schemeClr val="accent5"/>
          </a:lnRef>
          <a:fillRef idx="0">
            <a:schemeClr val="accent5"/>
          </a:fillRef>
          <a:effectRef idx="0">
            <a:schemeClr val="accent5"/>
          </a:effectRef>
          <a:fontRef idx="minor">
            <a:schemeClr val="tx1"/>
          </a:fontRef>
        </p:style>
      </p:cxnSp>
      <p:cxnSp>
        <p:nvCxnSpPr>
          <p:cNvPr id="33" name="Conector: angular 32">
            <a:extLst>
              <a:ext uri="{FF2B5EF4-FFF2-40B4-BE49-F238E27FC236}">
                <a16:creationId xmlns:a16="http://schemas.microsoft.com/office/drawing/2014/main" id="{20C3B354-0D4B-022D-6FE4-3FD8EBB36B92}"/>
              </a:ext>
            </a:extLst>
          </p:cNvPr>
          <p:cNvCxnSpPr>
            <a:cxnSpLocks/>
            <a:stCxn id="3086" idx="3"/>
            <a:endCxn id="3078" idx="1"/>
          </p:cNvCxnSpPr>
          <p:nvPr/>
        </p:nvCxnSpPr>
        <p:spPr>
          <a:xfrm>
            <a:off x="8009281" y="2672916"/>
            <a:ext cx="1088376" cy="537255"/>
          </a:xfrm>
          <a:prstGeom prst="bentConnector3">
            <a:avLst>
              <a:gd name="adj1" fmla="val 50000"/>
            </a:avLst>
          </a:prstGeom>
          <a:ln w="38100">
            <a:tailEnd type="triangle"/>
          </a:ln>
        </p:spPr>
        <p:style>
          <a:lnRef idx="1">
            <a:schemeClr val="accent5"/>
          </a:lnRef>
          <a:fillRef idx="0">
            <a:schemeClr val="accent5"/>
          </a:fillRef>
          <a:effectRef idx="0">
            <a:schemeClr val="accent5"/>
          </a:effectRef>
          <a:fontRef idx="minor">
            <a:schemeClr val="tx1"/>
          </a:fontRef>
        </p:style>
      </p:cxnSp>
      <p:cxnSp>
        <p:nvCxnSpPr>
          <p:cNvPr id="36" name="Conector: angular 35">
            <a:extLst>
              <a:ext uri="{FF2B5EF4-FFF2-40B4-BE49-F238E27FC236}">
                <a16:creationId xmlns:a16="http://schemas.microsoft.com/office/drawing/2014/main" id="{E8039A45-42EB-3BB6-3809-1A592047BDE6}"/>
              </a:ext>
            </a:extLst>
          </p:cNvPr>
          <p:cNvCxnSpPr>
            <a:cxnSpLocks/>
            <a:stCxn id="3082" idx="0"/>
            <a:endCxn id="3078" idx="2"/>
          </p:cNvCxnSpPr>
          <p:nvPr/>
        </p:nvCxnSpPr>
        <p:spPr>
          <a:xfrm rot="5400000" flipH="1" flipV="1">
            <a:off x="9338625" y="3766459"/>
            <a:ext cx="726446" cy="674639"/>
          </a:xfrm>
          <a:prstGeom prst="bentConnector3">
            <a:avLst>
              <a:gd name="adj1" fmla="val 50000"/>
            </a:avLst>
          </a:prstGeom>
          <a:ln w="38100">
            <a:tailEnd type="triangle"/>
          </a:ln>
        </p:spPr>
        <p:style>
          <a:lnRef idx="1">
            <a:schemeClr val="accent5"/>
          </a:lnRef>
          <a:fillRef idx="0">
            <a:schemeClr val="accent5"/>
          </a:fillRef>
          <a:effectRef idx="0">
            <a:schemeClr val="accent5"/>
          </a:effectRef>
          <a:fontRef idx="minor">
            <a:schemeClr val="tx1"/>
          </a:fontRef>
        </p:style>
      </p:cxnSp>
      <p:sp>
        <p:nvSpPr>
          <p:cNvPr id="3" name="CuadroTexto 2">
            <a:extLst>
              <a:ext uri="{FF2B5EF4-FFF2-40B4-BE49-F238E27FC236}">
                <a16:creationId xmlns:a16="http://schemas.microsoft.com/office/drawing/2014/main" id="{4D10583A-0E42-08FB-2DC2-F12C197C7412}"/>
              </a:ext>
            </a:extLst>
          </p:cNvPr>
          <p:cNvSpPr txBox="1"/>
          <p:nvPr/>
        </p:nvSpPr>
        <p:spPr>
          <a:xfrm>
            <a:off x="10160078" y="6547862"/>
            <a:ext cx="2028747" cy="307777"/>
          </a:xfrm>
          <a:prstGeom prst="rect">
            <a:avLst/>
          </a:prstGeom>
          <a:noFill/>
        </p:spPr>
        <p:txBody>
          <a:bodyPr wrap="square" rtlCol="0">
            <a:spAutoFit/>
          </a:bodyPr>
          <a:lstStyle/>
          <a:p>
            <a:pPr algn="just"/>
            <a:r>
              <a:rPr lang="es-MX" sz="1400" b="1"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Default = Paquete</a:t>
            </a:r>
            <a:endParaRPr lang="es-ES" sz="1400" b="1"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87662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85B9208-6506-683A-1092-ECA25746D5E8}"/>
              </a:ext>
            </a:extLst>
          </p:cNvPr>
          <p:cNvSpPr txBox="1"/>
          <p:nvPr/>
        </p:nvSpPr>
        <p:spPr>
          <a:xfrm rot="16200000">
            <a:off x="-2233370" y="3233229"/>
            <a:ext cx="5124223" cy="430887"/>
          </a:xfrm>
          <a:prstGeom prst="rect">
            <a:avLst/>
          </a:prstGeom>
          <a:noFill/>
        </p:spPr>
        <p:txBody>
          <a:bodyPr wrap="none" rtlCol="0">
            <a:spAutoFit/>
          </a:bodyPr>
          <a:lstStyle/>
          <a:p>
            <a:r>
              <a:rPr lang="es-MX" sz="2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NOMENCLATURA EN PROGRAMACIÓN OO</a:t>
            </a:r>
            <a:endParaRPr lang="es-PE" sz="2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1227359" y="3430159"/>
            <a:ext cx="4221027"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CLASES Y TIPOS DE RELACIONES</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pic>
        <p:nvPicPr>
          <p:cNvPr id="3" name="Picture 8">
            <a:extLst>
              <a:ext uri="{FF2B5EF4-FFF2-40B4-BE49-F238E27FC236}">
                <a16:creationId xmlns:a16="http://schemas.microsoft.com/office/drawing/2014/main" id="{1B108EF2-CAB2-025B-3589-F8758005A7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3546" y="188640"/>
            <a:ext cx="4093750" cy="3600400"/>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E2841706-DA07-F28A-6720-AC1ACB9FC5B5}"/>
              </a:ext>
            </a:extLst>
          </p:cNvPr>
          <p:cNvSpPr txBox="1"/>
          <p:nvPr/>
        </p:nvSpPr>
        <p:spPr>
          <a:xfrm>
            <a:off x="1292393" y="83969"/>
            <a:ext cx="6242179" cy="2585323"/>
          </a:xfrm>
          <a:prstGeom prst="rect">
            <a:avLst/>
          </a:prstGeom>
          <a:noFill/>
        </p:spPr>
        <p:txBody>
          <a:bodyPr wrap="square" rtlCol="0">
            <a:spAutoFit/>
          </a:bodyPr>
          <a:lstStyle/>
          <a:p>
            <a:pPr marL="285750" indent="-285750" algn="just">
              <a:buFont typeface="Arial" panose="020B0604020202020204" pitchFamily="34" charset="0"/>
              <a:buChar char="•"/>
            </a:pPr>
            <a:r>
              <a:rPr lang="es-MX"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Las relaciones existentes entre las distintas clases indican como se están comunicando las clases entre sí. Una asociación es una conexión estructural simple entre clases. Las instancias de las clases implicadas en una asociación estarán probablemente comunicándose en el momento de ejecución.</a:t>
            </a:r>
          </a:p>
          <a:p>
            <a:pPr marL="285750" indent="-285750" algn="just">
              <a:buFont typeface="Arial" panose="020B0604020202020204" pitchFamily="34" charset="0"/>
              <a:buChar char="•"/>
            </a:pPr>
            <a:endParaRPr lang="es-MX"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MX"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Existen distintos tipos de forma de relaciones entre las clases: Asociación (conexión entre clases), dependencia, y generalización/especialización (relaciones de herencia).</a:t>
            </a:r>
          </a:p>
        </p:txBody>
      </p:sp>
      <p:pic>
        <p:nvPicPr>
          <p:cNvPr id="8" name="Picture 6" descr="Unified Modeling Language (UML) Unified Modeling Language (UML) Lenguaje  Unificado de Modelado ConceptosBásicos. - ppt descargar">
            <a:extLst>
              <a:ext uri="{FF2B5EF4-FFF2-40B4-BE49-F238E27FC236}">
                <a16:creationId xmlns:a16="http://schemas.microsoft.com/office/drawing/2014/main" id="{F70971A7-8D5D-BFF0-89AE-BA53C72C9E4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723" t="26426" r="20755" b="9899"/>
          <a:stretch/>
        </p:blipFill>
        <p:spPr bwMode="auto">
          <a:xfrm>
            <a:off x="1701924" y="3549576"/>
            <a:ext cx="2930607" cy="231249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Diagrama de Clases - manuel.cillero.es">
            <a:extLst>
              <a:ext uri="{FF2B5EF4-FFF2-40B4-BE49-F238E27FC236}">
                <a16:creationId xmlns:a16="http://schemas.microsoft.com/office/drawing/2014/main" id="{018E0401-1F38-6550-A2DC-E733A69F55F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59134" y="4509120"/>
            <a:ext cx="6097458" cy="1925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1012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85B9208-6506-683A-1092-ECA25746D5E8}"/>
              </a:ext>
            </a:extLst>
          </p:cNvPr>
          <p:cNvSpPr txBox="1"/>
          <p:nvPr/>
        </p:nvSpPr>
        <p:spPr>
          <a:xfrm rot="16200000">
            <a:off x="-2233370" y="3233229"/>
            <a:ext cx="5124223" cy="430887"/>
          </a:xfrm>
          <a:prstGeom prst="rect">
            <a:avLst/>
          </a:prstGeom>
          <a:noFill/>
        </p:spPr>
        <p:txBody>
          <a:bodyPr wrap="none" rtlCol="0">
            <a:spAutoFit/>
          </a:bodyPr>
          <a:lstStyle/>
          <a:p>
            <a:r>
              <a:rPr lang="es-MX" sz="2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NOMENCLATURA EN PROGRAMACIÓN OO</a:t>
            </a:r>
            <a:endParaRPr lang="es-PE" sz="2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907975" y="3430159"/>
            <a:ext cx="3582263"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RELACIÓN DE ASOCIACIÓN</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3" name="CuadroTexto 2">
            <a:extLst>
              <a:ext uri="{FF2B5EF4-FFF2-40B4-BE49-F238E27FC236}">
                <a16:creationId xmlns:a16="http://schemas.microsoft.com/office/drawing/2014/main" id="{C0564635-04AB-CCA6-44AB-38B7483ACA18}"/>
              </a:ext>
            </a:extLst>
          </p:cNvPr>
          <p:cNvSpPr txBox="1"/>
          <p:nvPr/>
        </p:nvSpPr>
        <p:spPr>
          <a:xfrm>
            <a:off x="1292393" y="83969"/>
            <a:ext cx="5666115" cy="2031325"/>
          </a:xfrm>
          <a:prstGeom prst="rect">
            <a:avLst/>
          </a:prstGeom>
          <a:noFill/>
        </p:spPr>
        <p:txBody>
          <a:bodyPr wrap="square" rtlCol="0">
            <a:spAutoFit/>
          </a:bodyPr>
          <a:lstStyle/>
          <a:p>
            <a:pPr marL="285750" indent="-285750" algn="just">
              <a:buFont typeface="Arial" panose="020B0604020202020204" pitchFamily="34" charset="0"/>
              <a:buChar char="•"/>
            </a:pPr>
            <a:r>
              <a:rPr lang="es-MX"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Relación entre dos o más clases que permite que los objetos de una clase interactúen con los objetos de otra clase. </a:t>
            </a:r>
          </a:p>
          <a:p>
            <a:pPr marL="285750" indent="-285750" algn="just">
              <a:buFont typeface="Arial" panose="020B0604020202020204" pitchFamily="34" charset="0"/>
              <a:buChar char="•"/>
            </a:pPr>
            <a:endParaRPr lang="es-MX"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MX"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La relación de asociación se da cuando un objeto de una clase necesita utilizar un objeto de otra clase para llevar a cabo una tarea específica.</a:t>
            </a:r>
          </a:p>
        </p:txBody>
      </p:sp>
      <p:sp>
        <p:nvSpPr>
          <p:cNvPr id="4" name="CuadroTexto 3">
            <a:extLst>
              <a:ext uri="{FF2B5EF4-FFF2-40B4-BE49-F238E27FC236}">
                <a16:creationId xmlns:a16="http://schemas.microsoft.com/office/drawing/2014/main" id="{56D8DE12-1DFB-050D-C76C-F7AB492B7991}"/>
              </a:ext>
            </a:extLst>
          </p:cNvPr>
          <p:cNvSpPr txBox="1"/>
          <p:nvPr/>
        </p:nvSpPr>
        <p:spPr>
          <a:xfrm>
            <a:off x="5806380" y="2772563"/>
            <a:ext cx="5556693" cy="2031325"/>
          </a:xfrm>
          <a:prstGeom prst="rect">
            <a:avLst/>
          </a:prstGeom>
          <a:noFill/>
        </p:spPr>
        <p:txBody>
          <a:bodyPr wrap="square" rtlCol="0">
            <a:spAutoFit/>
          </a:bodyPr>
          <a:lstStyle/>
          <a:p>
            <a:pPr marL="285750" indent="-285750" algn="just">
              <a:buFont typeface="Arial" panose="020B0604020202020204" pitchFamily="34" charset="0"/>
              <a:buChar char="•"/>
            </a:pPr>
            <a:r>
              <a:rPr lang="es-MX"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Una relación de asociación se caracteriza por su multiplicidad, que especifica cuántos objetos de una clase pueden estar relacionados con cuántos objetos de otra clase. </a:t>
            </a:r>
          </a:p>
          <a:p>
            <a:pPr marL="285750" indent="-285750" algn="just">
              <a:buFont typeface="Arial" panose="020B0604020202020204" pitchFamily="34" charset="0"/>
              <a:buChar char="•"/>
            </a:pPr>
            <a:endParaRPr lang="es-MX"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MX"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Por ejemplo, una relación de asociación puede ser de uno a uno, uno a muchos o muchos a muchos.</a:t>
            </a:r>
          </a:p>
        </p:txBody>
      </p:sp>
      <p:pic>
        <p:nvPicPr>
          <p:cNvPr id="8" name="Imagen 7">
            <a:extLst>
              <a:ext uri="{FF2B5EF4-FFF2-40B4-BE49-F238E27FC236}">
                <a16:creationId xmlns:a16="http://schemas.microsoft.com/office/drawing/2014/main" id="{DF90A6CD-9351-CB43-A3B3-73DCEBD6D419}"/>
              </a:ext>
            </a:extLst>
          </p:cNvPr>
          <p:cNvPicPr>
            <a:picLocks noChangeAspect="1"/>
          </p:cNvPicPr>
          <p:nvPr/>
        </p:nvPicPr>
        <p:blipFill>
          <a:blip r:embed="rId3"/>
          <a:stretch>
            <a:fillRect/>
          </a:stretch>
        </p:blipFill>
        <p:spPr>
          <a:xfrm>
            <a:off x="2206434" y="2852936"/>
            <a:ext cx="3113909" cy="3476424"/>
          </a:xfrm>
          <a:prstGeom prst="rect">
            <a:avLst/>
          </a:prstGeom>
        </p:spPr>
      </p:pic>
      <p:graphicFrame>
        <p:nvGraphicFramePr>
          <p:cNvPr id="10" name="Tabla 10">
            <a:extLst>
              <a:ext uri="{FF2B5EF4-FFF2-40B4-BE49-F238E27FC236}">
                <a16:creationId xmlns:a16="http://schemas.microsoft.com/office/drawing/2014/main" id="{8FA1DC14-8C42-ACF6-D8AA-D27E4CF9C499}"/>
              </a:ext>
            </a:extLst>
          </p:cNvPr>
          <p:cNvGraphicFramePr>
            <a:graphicFrameLocks noGrp="1"/>
          </p:cNvGraphicFramePr>
          <p:nvPr>
            <p:extLst>
              <p:ext uri="{D42A27DB-BD31-4B8C-83A1-F6EECF244321}">
                <p14:modId xmlns:p14="http://schemas.microsoft.com/office/powerpoint/2010/main" val="3451739382"/>
              </p:ext>
            </p:extLst>
          </p:nvPr>
        </p:nvGraphicFramePr>
        <p:xfrm>
          <a:off x="7244686" y="775081"/>
          <a:ext cx="893238" cy="1259840"/>
        </p:xfrm>
        <a:graphic>
          <a:graphicData uri="http://schemas.openxmlformats.org/drawingml/2006/table">
            <a:tbl>
              <a:tblPr firstRow="1" bandRow="1">
                <a:tableStyleId>{073A0DAA-6AF3-43AB-8588-CEC1D06C72B9}</a:tableStyleId>
              </a:tblPr>
              <a:tblGrid>
                <a:gridCol w="893238">
                  <a:extLst>
                    <a:ext uri="{9D8B030D-6E8A-4147-A177-3AD203B41FA5}">
                      <a16:colId xmlns:a16="http://schemas.microsoft.com/office/drawing/2014/main" val="4233212764"/>
                    </a:ext>
                  </a:extLst>
                </a:gridCol>
              </a:tblGrid>
              <a:tr h="370840">
                <a:tc>
                  <a:txBody>
                    <a:bodyPr/>
                    <a:lstStyle/>
                    <a:p>
                      <a:r>
                        <a:rPr lang="es-PE" sz="1400" dirty="0">
                          <a:latin typeface="Calibri" panose="020F0502020204030204" pitchFamily="34" charset="0"/>
                          <a:cs typeface="Calibri" panose="020F0502020204030204" pitchFamily="34" charset="0"/>
                        </a:rPr>
                        <a:t>Cliente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49697748"/>
                  </a:ext>
                </a:extLst>
              </a:tr>
              <a:tr h="370840">
                <a:tc>
                  <a:txBody>
                    <a:bodyPr/>
                    <a:lstStyle/>
                    <a:p>
                      <a:r>
                        <a:rPr lang="es-PE" sz="1400" dirty="0">
                          <a:latin typeface="Calibri" panose="020F0502020204030204" pitchFamily="34" charset="0"/>
                          <a:cs typeface="Calibri" panose="020F0502020204030204" pitchFamily="34" charset="0"/>
                        </a:rPr>
                        <a:t>- Nombre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7336511"/>
                  </a:ext>
                </a:extLst>
              </a:tr>
              <a:tr h="370840">
                <a:tc>
                  <a:txBody>
                    <a:bodyPr/>
                    <a:lstStyle/>
                    <a:p>
                      <a:r>
                        <a:rPr lang="es-PE" sz="1400" dirty="0">
                          <a:latin typeface="Calibri" panose="020F0502020204030204" pitchFamily="34" charset="0"/>
                          <a:cs typeface="Calibri" panose="020F0502020204030204" pitchFamily="34" charset="0"/>
                        </a:rPr>
                        <a:t>+ get()</a:t>
                      </a:r>
                    </a:p>
                    <a:p>
                      <a:r>
                        <a:rPr lang="es-PE" sz="1400" dirty="0">
                          <a:latin typeface="Calibri" panose="020F0502020204030204" pitchFamily="34" charset="0"/>
                          <a:cs typeface="Calibri" panose="020F0502020204030204" pitchFamily="34" charset="0"/>
                        </a:rPr>
                        <a:t>+ set()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5564375"/>
                  </a:ext>
                </a:extLst>
              </a:tr>
            </a:tbl>
          </a:graphicData>
        </a:graphic>
      </p:graphicFrame>
      <p:graphicFrame>
        <p:nvGraphicFramePr>
          <p:cNvPr id="11" name="Tabla 10">
            <a:extLst>
              <a:ext uri="{FF2B5EF4-FFF2-40B4-BE49-F238E27FC236}">
                <a16:creationId xmlns:a16="http://schemas.microsoft.com/office/drawing/2014/main" id="{BB150C2A-0D8F-9901-9551-12EB88E8ABC0}"/>
              </a:ext>
            </a:extLst>
          </p:cNvPr>
          <p:cNvGraphicFramePr>
            <a:graphicFrameLocks noGrp="1"/>
          </p:cNvGraphicFramePr>
          <p:nvPr>
            <p:extLst>
              <p:ext uri="{D42A27DB-BD31-4B8C-83A1-F6EECF244321}">
                <p14:modId xmlns:p14="http://schemas.microsoft.com/office/powerpoint/2010/main" val="917600145"/>
              </p:ext>
            </p:extLst>
          </p:nvPr>
        </p:nvGraphicFramePr>
        <p:xfrm>
          <a:off x="8858995" y="775081"/>
          <a:ext cx="893238" cy="1259840"/>
        </p:xfrm>
        <a:graphic>
          <a:graphicData uri="http://schemas.openxmlformats.org/drawingml/2006/table">
            <a:tbl>
              <a:tblPr firstRow="1" bandRow="1">
                <a:tableStyleId>{073A0DAA-6AF3-43AB-8588-CEC1D06C72B9}</a:tableStyleId>
              </a:tblPr>
              <a:tblGrid>
                <a:gridCol w="893238">
                  <a:extLst>
                    <a:ext uri="{9D8B030D-6E8A-4147-A177-3AD203B41FA5}">
                      <a16:colId xmlns:a16="http://schemas.microsoft.com/office/drawing/2014/main" val="4233212764"/>
                    </a:ext>
                  </a:extLst>
                </a:gridCol>
              </a:tblGrid>
              <a:tr h="370840">
                <a:tc>
                  <a:txBody>
                    <a:bodyPr/>
                    <a:lstStyle/>
                    <a:p>
                      <a:r>
                        <a:rPr lang="es-PE" sz="1400" dirty="0">
                          <a:latin typeface="Calibri" panose="020F0502020204030204" pitchFamily="34" charset="0"/>
                          <a:cs typeface="Calibri" panose="020F0502020204030204" pitchFamily="34" charset="0"/>
                        </a:rPr>
                        <a:t>Pedido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49697748"/>
                  </a:ext>
                </a:extLst>
              </a:tr>
              <a:tr h="370840">
                <a:tc>
                  <a:txBody>
                    <a:bodyPr/>
                    <a:lstStyle/>
                    <a:p>
                      <a:r>
                        <a:rPr lang="es-PE" sz="1400" dirty="0">
                          <a:latin typeface="Calibri" panose="020F0502020204030204" pitchFamily="34" charset="0"/>
                          <a:cs typeface="Calibri" panose="020F0502020204030204" pitchFamily="34" charset="0"/>
                        </a:rPr>
                        <a:t>- Numero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7336511"/>
                  </a:ext>
                </a:extLst>
              </a:tr>
              <a:tr h="370840">
                <a:tc>
                  <a:txBody>
                    <a:bodyPr/>
                    <a:lstStyle/>
                    <a:p>
                      <a:r>
                        <a:rPr lang="es-PE" sz="1400" dirty="0">
                          <a:latin typeface="Calibri" panose="020F0502020204030204" pitchFamily="34" charset="0"/>
                          <a:cs typeface="Calibri" panose="020F0502020204030204" pitchFamily="34" charset="0"/>
                        </a:rPr>
                        <a:t>+ get()</a:t>
                      </a:r>
                    </a:p>
                    <a:p>
                      <a:r>
                        <a:rPr lang="es-PE" sz="1400" dirty="0">
                          <a:latin typeface="Calibri" panose="020F0502020204030204" pitchFamily="34" charset="0"/>
                          <a:cs typeface="Calibri" panose="020F0502020204030204" pitchFamily="34" charset="0"/>
                        </a:rPr>
                        <a:t>+ set()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5564375"/>
                  </a:ext>
                </a:extLst>
              </a:tr>
            </a:tbl>
          </a:graphicData>
        </a:graphic>
      </p:graphicFrame>
      <p:graphicFrame>
        <p:nvGraphicFramePr>
          <p:cNvPr id="12" name="Tabla 11">
            <a:extLst>
              <a:ext uri="{FF2B5EF4-FFF2-40B4-BE49-F238E27FC236}">
                <a16:creationId xmlns:a16="http://schemas.microsoft.com/office/drawing/2014/main" id="{F35C655C-BD57-C520-8FE2-D2863322606E}"/>
              </a:ext>
            </a:extLst>
          </p:cNvPr>
          <p:cNvGraphicFramePr>
            <a:graphicFrameLocks noGrp="1"/>
          </p:cNvGraphicFramePr>
          <p:nvPr>
            <p:extLst>
              <p:ext uri="{D42A27DB-BD31-4B8C-83A1-F6EECF244321}">
                <p14:modId xmlns:p14="http://schemas.microsoft.com/office/powerpoint/2010/main" val="2846898110"/>
              </p:ext>
            </p:extLst>
          </p:nvPr>
        </p:nvGraphicFramePr>
        <p:xfrm>
          <a:off x="10493064" y="699775"/>
          <a:ext cx="1121003" cy="1407160"/>
        </p:xfrm>
        <a:graphic>
          <a:graphicData uri="http://schemas.openxmlformats.org/drawingml/2006/table">
            <a:tbl>
              <a:tblPr firstRow="1" bandRow="1">
                <a:tableStyleId>{073A0DAA-6AF3-43AB-8588-CEC1D06C72B9}</a:tableStyleId>
              </a:tblPr>
              <a:tblGrid>
                <a:gridCol w="1121003">
                  <a:extLst>
                    <a:ext uri="{9D8B030D-6E8A-4147-A177-3AD203B41FA5}">
                      <a16:colId xmlns:a16="http://schemas.microsoft.com/office/drawing/2014/main" val="4233212764"/>
                    </a:ext>
                  </a:extLst>
                </a:gridCol>
              </a:tblGrid>
              <a:tr h="370840">
                <a:tc>
                  <a:txBody>
                    <a:bodyPr/>
                    <a:lstStyle/>
                    <a:p>
                      <a:r>
                        <a:rPr lang="es-PE" sz="1400" dirty="0">
                          <a:latin typeface="Calibri" panose="020F0502020204030204" pitchFamily="34" charset="0"/>
                          <a:cs typeface="Calibri" panose="020F0502020204030204" pitchFamily="34" charset="0"/>
                        </a:rPr>
                        <a:t>Producto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49697748"/>
                  </a:ext>
                </a:extLst>
              </a:tr>
              <a:tr h="370840">
                <a:tc>
                  <a:txBody>
                    <a:bodyPr/>
                    <a:lstStyle/>
                    <a:p>
                      <a:pPr marL="0" indent="0">
                        <a:buFontTx/>
                        <a:buNone/>
                      </a:pPr>
                      <a:r>
                        <a:rPr lang="es-PE" sz="1400" dirty="0">
                          <a:latin typeface="Calibri" panose="020F0502020204030204" pitchFamily="34" charset="0"/>
                          <a:cs typeface="Calibri" panose="020F0502020204030204" pitchFamily="34" charset="0"/>
                        </a:rPr>
                        <a:t>- Nombre</a:t>
                      </a:r>
                    </a:p>
                    <a:p>
                      <a:pPr marL="0" indent="0">
                        <a:buFontTx/>
                        <a:buNone/>
                      </a:pPr>
                      <a:r>
                        <a:rPr lang="es-PE" sz="1400" dirty="0">
                          <a:latin typeface="Calibri" panose="020F0502020204030204" pitchFamily="34" charset="0"/>
                          <a:cs typeface="Calibri" panose="020F0502020204030204" pitchFamily="34" charset="0"/>
                        </a:rPr>
                        <a:t>- Precio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7336511"/>
                  </a:ext>
                </a:extLst>
              </a:tr>
              <a:tr h="370840">
                <a:tc>
                  <a:txBody>
                    <a:bodyPr/>
                    <a:lstStyle/>
                    <a:p>
                      <a:r>
                        <a:rPr lang="es-PE" sz="1400" dirty="0">
                          <a:latin typeface="Calibri" panose="020F0502020204030204" pitchFamily="34" charset="0"/>
                          <a:cs typeface="Calibri" panose="020F0502020204030204" pitchFamily="34" charset="0"/>
                        </a:rPr>
                        <a:t>+ get()</a:t>
                      </a:r>
                    </a:p>
                    <a:p>
                      <a:r>
                        <a:rPr lang="es-PE" sz="1400" dirty="0">
                          <a:latin typeface="Calibri" panose="020F0502020204030204" pitchFamily="34" charset="0"/>
                          <a:cs typeface="Calibri" panose="020F0502020204030204" pitchFamily="34" charset="0"/>
                        </a:rPr>
                        <a:t>+ set()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5564375"/>
                  </a:ext>
                </a:extLst>
              </a:tr>
            </a:tbl>
          </a:graphicData>
        </a:graphic>
      </p:graphicFrame>
      <p:cxnSp>
        <p:nvCxnSpPr>
          <p:cNvPr id="14" name="Conector recto 13">
            <a:extLst>
              <a:ext uri="{FF2B5EF4-FFF2-40B4-BE49-F238E27FC236}">
                <a16:creationId xmlns:a16="http://schemas.microsoft.com/office/drawing/2014/main" id="{DD608D61-E1C8-0073-D1E1-A0CF0A7E6B87}"/>
              </a:ext>
            </a:extLst>
          </p:cNvPr>
          <p:cNvCxnSpPr>
            <a:cxnSpLocks/>
            <a:stCxn id="10" idx="3"/>
            <a:endCxn id="11" idx="1"/>
          </p:cNvCxnSpPr>
          <p:nvPr/>
        </p:nvCxnSpPr>
        <p:spPr>
          <a:xfrm>
            <a:off x="8137924" y="1405001"/>
            <a:ext cx="721071"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 name="Conector recto 16">
            <a:extLst>
              <a:ext uri="{FF2B5EF4-FFF2-40B4-BE49-F238E27FC236}">
                <a16:creationId xmlns:a16="http://schemas.microsoft.com/office/drawing/2014/main" id="{AE5ACD35-54D9-62ED-F43A-6FC3E8F88FCC}"/>
              </a:ext>
            </a:extLst>
          </p:cNvPr>
          <p:cNvCxnSpPr>
            <a:cxnSpLocks/>
            <a:stCxn id="11" idx="3"/>
            <a:endCxn id="12" idx="1"/>
          </p:cNvCxnSpPr>
          <p:nvPr/>
        </p:nvCxnSpPr>
        <p:spPr>
          <a:xfrm flipV="1">
            <a:off x="9752233" y="1403355"/>
            <a:ext cx="740831" cy="1646"/>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sp>
        <p:nvSpPr>
          <p:cNvPr id="21" name="CuadroTexto 20">
            <a:extLst>
              <a:ext uri="{FF2B5EF4-FFF2-40B4-BE49-F238E27FC236}">
                <a16:creationId xmlns:a16="http://schemas.microsoft.com/office/drawing/2014/main" id="{8901F520-0113-023A-7C2C-DBCFE7A3AF46}"/>
              </a:ext>
            </a:extLst>
          </p:cNvPr>
          <p:cNvSpPr txBox="1"/>
          <p:nvPr/>
        </p:nvSpPr>
        <p:spPr>
          <a:xfrm>
            <a:off x="8065914" y="1161543"/>
            <a:ext cx="243978" cy="215444"/>
          </a:xfrm>
          <a:prstGeom prst="rect">
            <a:avLst/>
          </a:prstGeom>
          <a:noFill/>
        </p:spPr>
        <p:txBody>
          <a:bodyPr wrap="none" rtlCol="0">
            <a:spAutoFit/>
          </a:bodyPr>
          <a:lstStyle/>
          <a:p>
            <a:r>
              <a:rPr lang="es-PE" sz="800" b="1" dirty="0">
                <a:solidFill>
                  <a:srgbClr val="7030A0"/>
                </a:solidFill>
                <a:effectLst>
                  <a:outerShdw blurRad="38100" dist="38100" dir="2700000" algn="tl">
                    <a:srgbClr val="000000">
                      <a:alpha val="43137"/>
                    </a:srgbClr>
                  </a:outerShdw>
                </a:effectLst>
              </a:rPr>
              <a:t>1</a:t>
            </a:r>
          </a:p>
        </p:txBody>
      </p:sp>
      <p:sp>
        <p:nvSpPr>
          <p:cNvPr id="22" name="CuadroTexto 21">
            <a:extLst>
              <a:ext uri="{FF2B5EF4-FFF2-40B4-BE49-F238E27FC236}">
                <a16:creationId xmlns:a16="http://schemas.microsoft.com/office/drawing/2014/main" id="{5AA7BEC7-BF14-7D1A-E016-BD632BA9551E}"/>
              </a:ext>
            </a:extLst>
          </p:cNvPr>
          <p:cNvSpPr txBox="1"/>
          <p:nvPr/>
        </p:nvSpPr>
        <p:spPr>
          <a:xfrm>
            <a:off x="8412383" y="1404980"/>
            <a:ext cx="433132" cy="215444"/>
          </a:xfrm>
          <a:prstGeom prst="rect">
            <a:avLst/>
          </a:prstGeom>
          <a:noFill/>
        </p:spPr>
        <p:txBody>
          <a:bodyPr wrap="none" rtlCol="0">
            <a:spAutoFit/>
          </a:bodyPr>
          <a:lstStyle/>
          <a:p>
            <a:r>
              <a:rPr lang="es-PE" sz="800" b="1" dirty="0">
                <a:solidFill>
                  <a:srgbClr val="7030A0"/>
                </a:solidFill>
                <a:effectLst>
                  <a:outerShdw blurRad="38100" dist="38100" dir="2700000" algn="tl">
                    <a:srgbClr val="000000">
                      <a:alpha val="43137"/>
                    </a:srgbClr>
                  </a:outerShdw>
                </a:effectLst>
              </a:rPr>
              <a:t>1 - *</a:t>
            </a:r>
          </a:p>
        </p:txBody>
      </p:sp>
      <p:sp>
        <p:nvSpPr>
          <p:cNvPr id="23" name="CuadroTexto 22">
            <a:extLst>
              <a:ext uri="{FF2B5EF4-FFF2-40B4-BE49-F238E27FC236}">
                <a16:creationId xmlns:a16="http://schemas.microsoft.com/office/drawing/2014/main" id="{E488960E-A4FE-7F71-DFC5-4FFB60F92DA1}"/>
              </a:ext>
            </a:extLst>
          </p:cNvPr>
          <p:cNvSpPr txBox="1"/>
          <p:nvPr/>
        </p:nvSpPr>
        <p:spPr>
          <a:xfrm>
            <a:off x="9669372" y="1161543"/>
            <a:ext cx="243978" cy="215444"/>
          </a:xfrm>
          <a:prstGeom prst="rect">
            <a:avLst/>
          </a:prstGeom>
          <a:noFill/>
        </p:spPr>
        <p:txBody>
          <a:bodyPr wrap="none" rtlCol="0">
            <a:spAutoFit/>
          </a:bodyPr>
          <a:lstStyle/>
          <a:p>
            <a:r>
              <a:rPr lang="es-PE" sz="800" b="1" dirty="0">
                <a:solidFill>
                  <a:srgbClr val="7030A0"/>
                </a:solidFill>
                <a:effectLst>
                  <a:outerShdw blurRad="38100" dist="38100" dir="2700000" algn="tl">
                    <a:srgbClr val="000000">
                      <a:alpha val="43137"/>
                    </a:srgbClr>
                  </a:outerShdw>
                </a:effectLst>
              </a:rPr>
              <a:t>1</a:t>
            </a:r>
          </a:p>
        </p:txBody>
      </p:sp>
      <p:sp>
        <p:nvSpPr>
          <p:cNvPr id="24" name="CuadroTexto 23">
            <a:extLst>
              <a:ext uri="{FF2B5EF4-FFF2-40B4-BE49-F238E27FC236}">
                <a16:creationId xmlns:a16="http://schemas.microsoft.com/office/drawing/2014/main" id="{FC8ED33B-F740-FD8E-37D0-EE9068884F22}"/>
              </a:ext>
            </a:extLst>
          </p:cNvPr>
          <p:cNvSpPr txBox="1"/>
          <p:nvPr/>
        </p:nvSpPr>
        <p:spPr>
          <a:xfrm>
            <a:off x="10049819" y="1403355"/>
            <a:ext cx="433132" cy="215444"/>
          </a:xfrm>
          <a:prstGeom prst="rect">
            <a:avLst/>
          </a:prstGeom>
          <a:noFill/>
        </p:spPr>
        <p:txBody>
          <a:bodyPr wrap="none" rtlCol="0">
            <a:spAutoFit/>
          </a:bodyPr>
          <a:lstStyle/>
          <a:p>
            <a:r>
              <a:rPr lang="es-PE" sz="800" b="1" dirty="0">
                <a:solidFill>
                  <a:srgbClr val="7030A0"/>
                </a:solidFill>
                <a:effectLst>
                  <a:outerShdw blurRad="38100" dist="38100" dir="2700000" algn="tl">
                    <a:srgbClr val="000000">
                      <a:alpha val="43137"/>
                    </a:srgbClr>
                  </a:outerShdw>
                </a:effectLst>
              </a:rPr>
              <a:t>1 - *</a:t>
            </a:r>
          </a:p>
        </p:txBody>
      </p:sp>
      <p:cxnSp>
        <p:nvCxnSpPr>
          <p:cNvPr id="25" name="Conector: angular 24">
            <a:extLst>
              <a:ext uri="{FF2B5EF4-FFF2-40B4-BE49-F238E27FC236}">
                <a16:creationId xmlns:a16="http://schemas.microsoft.com/office/drawing/2014/main" id="{3E5CD32A-69F5-F431-B7FF-16F36E1AB528}"/>
              </a:ext>
            </a:extLst>
          </p:cNvPr>
          <p:cNvCxnSpPr>
            <a:cxnSpLocks/>
            <a:stCxn id="11" idx="2"/>
            <a:endCxn id="8" idx="0"/>
          </p:cNvCxnSpPr>
          <p:nvPr/>
        </p:nvCxnSpPr>
        <p:spPr>
          <a:xfrm rot="5400000">
            <a:off x="6125495" y="-327184"/>
            <a:ext cx="818015" cy="5542225"/>
          </a:xfrm>
          <a:prstGeom prst="bentConnector3">
            <a:avLst>
              <a:gd name="adj1" fmla="val 50000"/>
            </a:avLst>
          </a:prstGeom>
          <a:ln w="38100">
            <a:tailEnd type="triangle"/>
          </a:ln>
        </p:spPr>
        <p:style>
          <a:lnRef idx="1">
            <a:schemeClr val="accent5"/>
          </a:lnRef>
          <a:fillRef idx="0">
            <a:schemeClr val="accent5"/>
          </a:fillRef>
          <a:effectRef idx="0">
            <a:schemeClr val="accent5"/>
          </a:effectRef>
          <a:fontRef idx="minor">
            <a:schemeClr val="tx1"/>
          </a:fontRef>
        </p:style>
      </p:cxnSp>
      <p:pic>
        <p:nvPicPr>
          <p:cNvPr id="32" name="Imagen 31">
            <a:extLst>
              <a:ext uri="{FF2B5EF4-FFF2-40B4-BE49-F238E27FC236}">
                <a16:creationId xmlns:a16="http://schemas.microsoft.com/office/drawing/2014/main" id="{94AB04EB-0FAC-D7D6-DFBD-6BEB76D9793E}"/>
              </a:ext>
            </a:extLst>
          </p:cNvPr>
          <p:cNvPicPr>
            <a:picLocks noChangeAspect="1"/>
          </p:cNvPicPr>
          <p:nvPr/>
        </p:nvPicPr>
        <p:blipFill>
          <a:blip r:embed="rId4">
            <a:duotone>
              <a:prstClr val="black"/>
              <a:schemeClr val="accent3">
                <a:tint val="45000"/>
                <a:satMod val="400000"/>
              </a:schemeClr>
            </a:duotone>
          </a:blip>
          <a:stretch>
            <a:fillRect/>
          </a:stretch>
        </p:blipFill>
        <p:spPr>
          <a:xfrm>
            <a:off x="7214498" y="4941168"/>
            <a:ext cx="3132168" cy="1842452"/>
          </a:xfrm>
          <a:prstGeom prst="rect">
            <a:avLst/>
          </a:prstGeom>
          <a:ln>
            <a:solidFill>
              <a:schemeClr val="tx1"/>
            </a:solidFill>
          </a:ln>
        </p:spPr>
      </p:pic>
    </p:spTree>
    <p:extLst>
      <p:ext uri="{BB962C8B-B14F-4D97-AF65-F5344CB8AC3E}">
        <p14:creationId xmlns:p14="http://schemas.microsoft.com/office/powerpoint/2010/main" val="995300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85B9208-6506-683A-1092-ECA25746D5E8}"/>
              </a:ext>
            </a:extLst>
          </p:cNvPr>
          <p:cNvSpPr txBox="1"/>
          <p:nvPr/>
        </p:nvSpPr>
        <p:spPr>
          <a:xfrm rot="16200000">
            <a:off x="-2233370" y="3233229"/>
            <a:ext cx="5124223" cy="430887"/>
          </a:xfrm>
          <a:prstGeom prst="rect">
            <a:avLst/>
          </a:prstGeom>
          <a:noFill/>
        </p:spPr>
        <p:txBody>
          <a:bodyPr wrap="none" rtlCol="0">
            <a:spAutoFit/>
          </a:bodyPr>
          <a:lstStyle/>
          <a:p>
            <a:r>
              <a:rPr lang="es-MX" sz="2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NOMENCLATURA EN PROGRAMACIÓN OO</a:t>
            </a:r>
            <a:endParaRPr lang="es-PE" sz="2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961546" y="3430159"/>
            <a:ext cx="3689408"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RELACIÓN DE AGREGACIÓN</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3" name="CuadroTexto 2">
            <a:extLst>
              <a:ext uri="{FF2B5EF4-FFF2-40B4-BE49-F238E27FC236}">
                <a16:creationId xmlns:a16="http://schemas.microsoft.com/office/drawing/2014/main" id="{C0564635-04AB-CCA6-44AB-38B7483ACA18}"/>
              </a:ext>
            </a:extLst>
          </p:cNvPr>
          <p:cNvSpPr txBox="1"/>
          <p:nvPr/>
        </p:nvSpPr>
        <p:spPr>
          <a:xfrm>
            <a:off x="1280598" y="64240"/>
            <a:ext cx="6141690" cy="2585323"/>
          </a:xfrm>
          <a:prstGeom prst="rect">
            <a:avLst/>
          </a:prstGeom>
          <a:noFill/>
        </p:spPr>
        <p:txBody>
          <a:bodyPr wrap="square" rtlCol="0">
            <a:spAutoFit/>
          </a:bodyPr>
          <a:lstStyle/>
          <a:p>
            <a:pPr marL="285750" indent="-285750" algn="just">
              <a:buFont typeface="Arial" panose="020B0604020202020204" pitchFamily="34" charset="0"/>
              <a:buChar char="•"/>
            </a:pPr>
            <a:r>
              <a:rPr lang="es-MX"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La agregación es un tipo de asociación que indica que una clase es parte de otra clase (</a:t>
            </a:r>
            <a:r>
              <a:rPr lang="es-MX"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composición débil</a:t>
            </a:r>
            <a:r>
              <a:rPr lang="es-MX"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p>
          <a:p>
            <a:pPr marL="285750" indent="-285750" algn="just">
              <a:buFont typeface="Arial" panose="020B0604020202020204" pitchFamily="34" charset="0"/>
              <a:buChar char="•"/>
            </a:pPr>
            <a:endParaRPr lang="es-MX"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MX"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Los componentes pueden ser compartidos por varios compuestos (</a:t>
            </a:r>
            <a:r>
              <a:rPr lang="es-MX"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de la misma asociación de agregación o de varias asociaciones de agregación distintas</a:t>
            </a:r>
            <a:r>
              <a:rPr lang="es-MX"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p>
          <a:p>
            <a:pPr marL="285750" indent="-285750" algn="just">
              <a:buFont typeface="Arial" panose="020B0604020202020204" pitchFamily="34" charset="0"/>
              <a:buChar char="•"/>
            </a:pPr>
            <a:endParaRPr lang="es-MX"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MX"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La destrucción del compuesto no conlleva la destrucción de los componentes.</a:t>
            </a:r>
          </a:p>
        </p:txBody>
      </p:sp>
      <p:sp>
        <p:nvSpPr>
          <p:cNvPr id="4" name="CuadroTexto 3">
            <a:extLst>
              <a:ext uri="{FF2B5EF4-FFF2-40B4-BE49-F238E27FC236}">
                <a16:creationId xmlns:a16="http://schemas.microsoft.com/office/drawing/2014/main" id="{56D8DE12-1DFB-050D-C76C-F7AB492B7991}"/>
              </a:ext>
            </a:extLst>
          </p:cNvPr>
          <p:cNvSpPr txBox="1"/>
          <p:nvPr/>
        </p:nvSpPr>
        <p:spPr>
          <a:xfrm>
            <a:off x="4899687" y="5039434"/>
            <a:ext cx="6636813" cy="1754326"/>
          </a:xfrm>
          <a:prstGeom prst="rect">
            <a:avLst/>
          </a:prstGeom>
          <a:noFill/>
        </p:spPr>
        <p:txBody>
          <a:bodyPr wrap="square" rtlCol="0">
            <a:spAutoFit/>
          </a:bodyPr>
          <a:lstStyle/>
          <a:p>
            <a:pPr marL="285750" indent="-285750" algn="just">
              <a:buFont typeface="Arial" panose="020B0604020202020204" pitchFamily="34" charset="0"/>
              <a:buChar char="•"/>
            </a:pPr>
            <a:r>
              <a:rPr lang="es-MX" b="1"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AGREGACIÓN</a:t>
            </a:r>
            <a:r>
              <a:rPr lang="es-MX"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es una asociación en la que las entidades se configuran juntas para crear un objeto más complejo. </a:t>
            </a:r>
          </a:p>
          <a:p>
            <a:pPr marL="285750" indent="-285750" algn="just">
              <a:buFont typeface="Arial" panose="020B0604020202020204" pitchFamily="34" charset="0"/>
              <a:buChar char="•"/>
            </a:pPr>
            <a:endParaRPr lang="es-MX"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MX"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 través de ella se describe un grupo de objetos y su vinculación común. Define un único punto de control, denominado agregado, y el grupo de objetos que representa el conjunto.</a:t>
            </a:r>
          </a:p>
        </p:txBody>
      </p:sp>
      <p:pic>
        <p:nvPicPr>
          <p:cNvPr id="1026" name="Picture 2" descr="Relaciones entre objetos: Agregación vs. Composición">
            <a:extLst>
              <a:ext uri="{FF2B5EF4-FFF2-40B4-BE49-F238E27FC236}">
                <a16:creationId xmlns:a16="http://schemas.microsoft.com/office/drawing/2014/main" id="{4A5DC450-0B46-7F67-80EA-90FE4B1634D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66203"/>
          <a:stretch/>
        </p:blipFill>
        <p:spPr bwMode="auto">
          <a:xfrm>
            <a:off x="6062339" y="2455076"/>
            <a:ext cx="1224136" cy="241183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ML: Relaciones entre clases – INGENIERÍA DEL SOFTWARE">
            <a:extLst>
              <a:ext uri="{FF2B5EF4-FFF2-40B4-BE49-F238E27FC236}">
                <a16:creationId xmlns:a16="http://schemas.microsoft.com/office/drawing/2014/main" id="{32075318-750F-1CDF-5A90-48F56D5623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7948" y="3284984"/>
            <a:ext cx="2373504" cy="2951399"/>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a:extLst>
              <a:ext uri="{FF2B5EF4-FFF2-40B4-BE49-F238E27FC236}">
                <a16:creationId xmlns:a16="http://schemas.microsoft.com/office/drawing/2014/main" id="{E489FD41-F276-75C1-1FBA-3267E1BEDE46}"/>
              </a:ext>
            </a:extLst>
          </p:cNvPr>
          <p:cNvPicPr>
            <a:picLocks noChangeAspect="1"/>
          </p:cNvPicPr>
          <p:nvPr/>
        </p:nvPicPr>
        <p:blipFill>
          <a:blip r:embed="rId5"/>
          <a:stretch>
            <a:fillRect/>
          </a:stretch>
        </p:blipFill>
        <p:spPr>
          <a:xfrm>
            <a:off x="8772396" y="84828"/>
            <a:ext cx="1570335" cy="2714337"/>
          </a:xfrm>
          <a:prstGeom prst="rect">
            <a:avLst/>
          </a:prstGeom>
        </p:spPr>
      </p:pic>
    </p:spTree>
    <p:extLst>
      <p:ext uri="{BB962C8B-B14F-4D97-AF65-F5344CB8AC3E}">
        <p14:creationId xmlns:p14="http://schemas.microsoft.com/office/powerpoint/2010/main" val="322660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85B9208-6506-683A-1092-ECA25746D5E8}"/>
              </a:ext>
            </a:extLst>
          </p:cNvPr>
          <p:cNvSpPr txBox="1"/>
          <p:nvPr/>
        </p:nvSpPr>
        <p:spPr>
          <a:xfrm rot="16200000">
            <a:off x="-2233370" y="3233229"/>
            <a:ext cx="5124223" cy="430887"/>
          </a:xfrm>
          <a:prstGeom prst="rect">
            <a:avLst/>
          </a:prstGeom>
          <a:noFill/>
        </p:spPr>
        <p:txBody>
          <a:bodyPr wrap="none" rtlCol="0">
            <a:spAutoFit/>
          </a:bodyPr>
          <a:lstStyle/>
          <a:p>
            <a:r>
              <a:rPr lang="es-MX" sz="2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NOMENCLATURA EN PROGRAMACIÓN OO</a:t>
            </a:r>
            <a:endParaRPr lang="es-PE" sz="2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961546" y="3430159"/>
            <a:ext cx="3689408"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RELACIÓN DE AGREGACIÓN</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pic>
        <p:nvPicPr>
          <p:cNvPr id="8" name="Imagen 7">
            <a:extLst>
              <a:ext uri="{FF2B5EF4-FFF2-40B4-BE49-F238E27FC236}">
                <a16:creationId xmlns:a16="http://schemas.microsoft.com/office/drawing/2014/main" id="{E256BA54-BF12-8C28-5384-0DD8149D615E}"/>
              </a:ext>
            </a:extLst>
          </p:cNvPr>
          <p:cNvPicPr>
            <a:picLocks noChangeAspect="1"/>
          </p:cNvPicPr>
          <p:nvPr/>
        </p:nvPicPr>
        <p:blipFill>
          <a:blip r:embed="rId3"/>
          <a:stretch>
            <a:fillRect/>
          </a:stretch>
        </p:blipFill>
        <p:spPr>
          <a:xfrm>
            <a:off x="2026640" y="444932"/>
            <a:ext cx="3523809" cy="2352381"/>
          </a:xfrm>
          <a:prstGeom prst="rect">
            <a:avLst/>
          </a:prstGeom>
        </p:spPr>
      </p:pic>
      <p:pic>
        <p:nvPicPr>
          <p:cNvPr id="10" name="Imagen 9">
            <a:extLst>
              <a:ext uri="{FF2B5EF4-FFF2-40B4-BE49-F238E27FC236}">
                <a16:creationId xmlns:a16="http://schemas.microsoft.com/office/drawing/2014/main" id="{DF6EEA1F-81A0-FC15-3F6A-68454BAAC7E1}"/>
              </a:ext>
            </a:extLst>
          </p:cNvPr>
          <p:cNvPicPr>
            <a:picLocks noChangeAspect="1"/>
          </p:cNvPicPr>
          <p:nvPr/>
        </p:nvPicPr>
        <p:blipFill>
          <a:blip r:embed="rId4"/>
          <a:stretch>
            <a:fillRect/>
          </a:stretch>
        </p:blipFill>
        <p:spPr>
          <a:xfrm>
            <a:off x="1376314" y="3022896"/>
            <a:ext cx="5038095" cy="1276190"/>
          </a:xfrm>
          <a:prstGeom prst="rect">
            <a:avLst/>
          </a:prstGeom>
        </p:spPr>
      </p:pic>
      <p:pic>
        <p:nvPicPr>
          <p:cNvPr id="12" name="Imagen 11">
            <a:extLst>
              <a:ext uri="{FF2B5EF4-FFF2-40B4-BE49-F238E27FC236}">
                <a16:creationId xmlns:a16="http://schemas.microsoft.com/office/drawing/2014/main" id="{FE8CB532-836B-E773-93D1-F323633B94A9}"/>
              </a:ext>
            </a:extLst>
          </p:cNvPr>
          <p:cNvPicPr>
            <a:picLocks noChangeAspect="1"/>
          </p:cNvPicPr>
          <p:nvPr/>
        </p:nvPicPr>
        <p:blipFill>
          <a:blip r:embed="rId5"/>
          <a:stretch>
            <a:fillRect/>
          </a:stretch>
        </p:blipFill>
        <p:spPr>
          <a:xfrm>
            <a:off x="7807173" y="2919341"/>
            <a:ext cx="3419048" cy="2266667"/>
          </a:xfrm>
          <a:prstGeom prst="rect">
            <a:avLst/>
          </a:prstGeom>
        </p:spPr>
      </p:pic>
      <p:pic>
        <p:nvPicPr>
          <p:cNvPr id="14" name="Imagen 13">
            <a:extLst>
              <a:ext uri="{FF2B5EF4-FFF2-40B4-BE49-F238E27FC236}">
                <a16:creationId xmlns:a16="http://schemas.microsoft.com/office/drawing/2014/main" id="{732E746E-CCF9-323F-0DEF-AC593D1C1C98}"/>
              </a:ext>
            </a:extLst>
          </p:cNvPr>
          <p:cNvPicPr>
            <a:picLocks noChangeAspect="1"/>
          </p:cNvPicPr>
          <p:nvPr/>
        </p:nvPicPr>
        <p:blipFill>
          <a:blip r:embed="rId6"/>
          <a:stretch>
            <a:fillRect/>
          </a:stretch>
        </p:blipFill>
        <p:spPr>
          <a:xfrm>
            <a:off x="7208746" y="5396498"/>
            <a:ext cx="4571429" cy="1228571"/>
          </a:xfrm>
          <a:prstGeom prst="rect">
            <a:avLst/>
          </a:prstGeom>
        </p:spPr>
      </p:pic>
      <p:sp>
        <p:nvSpPr>
          <p:cNvPr id="16" name="Forma libre: forma 15">
            <a:extLst>
              <a:ext uri="{FF2B5EF4-FFF2-40B4-BE49-F238E27FC236}">
                <a16:creationId xmlns:a16="http://schemas.microsoft.com/office/drawing/2014/main" id="{DDAA0192-BC51-D595-59E2-99CAE3F9FF55}"/>
              </a:ext>
            </a:extLst>
          </p:cNvPr>
          <p:cNvSpPr/>
          <p:nvPr/>
        </p:nvSpPr>
        <p:spPr>
          <a:xfrm>
            <a:off x="6200775" y="19050"/>
            <a:ext cx="1009981" cy="6858000"/>
          </a:xfrm>
          <a:custGeom>
            <a:avLst/>
            <a:gdLst>
              <a:gd name="connsiteX0" fmla="*/ 0 w 1009981"/>
              <a:gd name="connsiteY0" fmla="*/ 0 h 6858000"/>
              <a:gd name="connsiteX1" fmla="*/ 66675 w 1009981"/>
              <a:gd name="connsiteY1" fmla="*/ 142875 h 6858000"/>
              <a:gd name="connsiteX2" fmla="*/ 85725 w 1009981"/>
              <a:gd name="connsiteY2" fmla="*/ 219075 h 6858000"/>
              <a:gd name="connsiteX3" fmla="*/ 114300 w 1009981"/>
              <a:gd name="connsiteY3" fmla="*/ 304800 h 6858000"/>
              <a:gd name="connsiteX4" fmla="*/ 190500 w 1009981"/>
              <a:gd name="connsiteY4" fmla="*/ 419100 h 6858000"/>
              <a:gd name="connsiteX5" fmla="*/ 209550 w 1009981"/>
              <a:gd name="connsiteY5" fmla="*/ 447675 h 6858000"/>
              <a:gd name="connsiteX6" fmla="*/ 238125 w 1009981"/>
              <a:gd name="connsiteY6" fmla="*/ 466725 h 6858000"/>
              <a:gd name="connsiteX7" fmla="*/ 209550 w 1009981"/>
              <a:gd name="connsiteY7" fmla="*/ 552450 h 6858000"/>
              <a:gd name="connsiteX8" fmla="*/ 142875 w 1009981"/>
              <a:gd name="connsiteY8" fmla="*/ 666750 h 6858000"/>
              <a:gd name="connsiteX9" fmla="*/ 190500 w 1009981"/>
              <a:gd name="connsiteY9" fmla="*/ 752475 h 6858000"/>
              <a:gd name="connsiteX10" fmla="*/ 219075 w 1009981"/>
              <a:gd name="connsiteY10" fmla="*/ 781050 h 6858000"/>
              <a:gd name="connsiteX11" fmla="*/ 228600 w 1009981"/>
              <a:gd name="connsiteY11" fmla="*/ 838200 h 6858000"/>
              <a:gd name="connsiteX12" fmla="*/ 371475 w 1009981"/>
              <a:gd name="connsiteY12" fmla="*/ 914400 h 6858000"/>
              <a:gd name="connsiteX13" fmla="*/ 695325 w 1009981"/>
              <a:gd name="connsiteY13" fmla="*/ 1066800 h 6858000"/>
              <a:gd name="connsiteX14" fmla="*/ 704850 w 1009981"/>
              <a:gd name="connsiteY14" fmla="*/ 1123950 h 6858000"/>
              <a:gd name="connsiteX15" fmla="*/ 609600 w 1009981"/>
              <a:gd name="connsiteY15" fmla="*/ 1295400 h 6858000"/>
              <a:gd name="connsiteX16" fmla="*/ 495300 w 1009981"/>
              <a:gd name="connsiteY16" fmla="*/ 1457325 h 6858000"/>
              <a:gd name="connsiteX17" fmla="*/ 600075 w 1009981"/>
              <a:gd name="connsiteY17" fmla="*/ 1543050 h 6858000"/>
              <a:gd name="connsiteX18" fmla="*/ 647700 w 1009981"/>
              <a:gd name="connsiteY18" fmla="*/ 1619250 h 6858000"/>
              <a:gd name="connsiteX19" fmla="*/ 495300 w 1009981"/>
              <a:gd name="connsiteY19" fmla="*/ 1876425 h 6858000"/>
              <a:gd name="connsiteX20" fmla="*/ 561975 w 1009981"/>
              <a:gd name="connsiteY20" fmla="*/ 1962150 h 6858000"/>
              <a:gd name="connsiteX21" fmla="*/ 619125 w 1009981"/>
              <a:gd name="connsiteY21" fmla="*/ 2019300 h 6858000"/>
              <a:gd name="connsiteX22" fmla="*/ 647700 w 1009981"/>
              <a:gd name="connsiteY22" fmla="*/ 2076450 h 6858000"/>
              <a:gd name="connsiteX23" fmla="*/ 723900 w 1009981"/>
              <a:gd name="connsiteY23" fmla="*/ 2314575 h 6858000"/>
              <a:gd name="connsiteX24" fmla="*/ 733425 w 1009981"/>
              <a:gd name="connsiteY24" fmla="*/ 2619375 h 6858000"/>
              <a:gd name="connsiteX25" fmla="*/ 723900 w 1009981"/>
              <a:gd name="connsiteY25" fmla="*/ 2828925 h 6858000"/>
              <a:gd name="connsiteX26" fmla="*/ 752475 w 1009981"/>
              <a:gd name="connsiteY26" fmla="*/ 2981325 h 6858000"/>
              <a:gd name="connsiteX27" fmla="*/ 800100 w 1009981"/>
              <a:gd name="connsiteY27" fmla="*/ 3209925 h 6858000"/>
              <a:gd name="connsiteX28" fmla="*/ 781050 w 1009981"/>
              <a:gd name="connsiteY28" fmla="*/ 3352800 h 6858000"/>
              <a:gd name="connsiteX29" fmla="*/ 942975 w 1009981"/>
              <a:gd name="connsiteY29" fmla="*/ 3400425 h 6858000"/>
              <a:gd name="connsiteX30" fmla="*/ 1009650 w 1009981"/>
              <a:gd name="connsiteY30" fmla="*/ 3448050 h 6858000"/>
              <a:gd name="connsiteX31" fmla="*/ 771525 w 1009981"/>
              <a:gd name="connsiteY31" fmla="*/ 4000500 h 6858000"/>
              <a:gd name="connsiteX32" fmla="*/ 638175 w 1009981"/>
              <a:gd name="connsiteY32" fmla="*/ 4295775 h 6858000"/>
              <a:gd name="connsiteX33" fmla="*/ 352425 w 1009981"/>
              <a:gd name="connsiteY33" fmla="*/ 4619625 h 6858000"/>
              <a:gd name="connsiteX34" fmla="*/ 390525 w 1009981"/>
              <a:gd name="connsiteY34" fmla="*/ 4657725 h 6858000"/>
              <a:gd name="connsiteX35" fmla="*/ 476250 w 1009981"/>
              <a:gd name="connsiteY35" fmla="*/ 4695825 h 6858000"/>
              <a:gd name="connsiteX36" fmla="*/ 514350 w 1009981"/>
              <a:gd name="connsiteY36" fmla="*/ 4724400 h 6858000"/>
              <a:gd name="connsiteX37" fmla="*/ 533400 w 1009981"/>
              <a:gd name="connsiteY37" fmla="*/ 4781550 h 6858000"/>
              <a:gd name="connsiteX38" fmla="*/ 285750 w 1009981"/>
              <a:gd name="connsiteY38" fmla="*/ 5257800 h 6858000"/>
              <a:gd name="connsiteX39" fmla="*/ 228600 w 1009981"/>
              <a:gd name="connsiteY39" fmla="*/ 5381625 h 6858000"/>
              <a:gd name="connsiteX40" fmla="*/ 514350 w 1009981"/>
              <a:gd name="connsiteY40" fmla="*/ 5676900 h 6858000"/>
              <a:gd name="connsiteX41" fmla="*/ 314325 w 1009981"/>
              <a:gd name="connsiteY41" fmla="*/ 6057900 h 6858000"/>
              <a:gd name="connsiteX42" fmla="*/ 361950 w 1009981"/>
              <a:gd name="connsiteY42" fmla="*/ 6334125 h 6858000"/>
              <a:gd name="connsiteX43" fmla="*/ 438150 w 1009981"/>
              <a:gd name="connsiteY43" fmla="*/ 6438900 h 6858000"/>
              <a:gd name="connsiteX44" fmla="*/ 457200 w 1009981"/>
              <a:gd name="connsiteY44" fmla="*/ 6477000 h 6858000"/>
              <a:gd name="connsiteX45" fmla="*/ 485775 w 1009981"/>
              <a:gd name="connsiteY45" fmla="*/ 6515100 h 6858000"/>
              <a:gd name="connsiteX46" fmla="*/ 495300 w 1009981"/>
              <a:gd name="connsiteY46" fmla="*/ 6553200 h 6858000"/>
              <a:gd name="connsiteX47" fmla="*/ 504825 w 1009981"/>
              <a:gd name="connsiteY4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009981" h="6858000">
                <a:moveTo>
                  <a:pt x="0" y="0"/>
                </a:moveTo>
                <a:cubicBezTo>
                  <a:pt x="22860" y="114298"/>
                  <a:pt x="-12694" y="-35705"/>
                  <a:pt x="66675" y="142875"/>
                </a:cubicBezTo>
                <a:cubicBezTo>
                  <a:pt x="77308" y="166800"/>
                  <a:pt x="78337" y="193957"/>
                  <a:pt x="85725" y="219075"/>
                </a:cubicBezTo>
                <a:cubicBezTo>
                  <a:pt x="94224" y="247972"/>
                  <a:pt x="101475" y="277546"/>
                  <a:pt x="114300" y="304800"/>
                </a:cubicBezTo>
                <a:cubicBezTo>
                  <a:pt x="137835" y="354811"/>
                  <a:pt x="161180" y="378052"/>
                  <a:pt x="190500" y="419100"/>
                </a:cubicBezTo>
                <a:cubicBezTo>
                  <a:pt x="197154" y="428415"/>
                  <a:pt x="201455" y="439580"/>
                  <a:pt x="209550" y="447675"/>
                </a:cubicBezTo>
                <a:cubicBezTo>
                  <a:pt x="217645" y="455770"/>
                  <a:pt x="228600" y="460375"/>
                  <a:pt x="238125" y="466725"/>
                </a:cubicBezTo>
                <a:cubicBezTo>
                  <a:pt x="228600" y="495300"/>
                  <a:pt x="223020" y="525509"/>
                  <a:pt x="209550" y="552450"/>
                </a:cubicBezTo>
                <a:cubicBezTo>
                  <a:pt x="115471" y="740608"/>
                  <a:pt x="172428" y="578090"/>
                  <a:pt x="142875" y="666750"/>
                </a:cubicBezTo>
                <a:cubicBezTo>
                  <a:pt x="158750" y="695325"/>
                  <a:pt x="172368" y="725276"/>
                  <a:pt x="190500" y="752475"/>
                </a:cubicBezTo>
                <a:cubicBezTo>
                  <a:pt x="197972" y="763683"/>
                  <a:pt x="213604" y="768741"/>
                  <a:pt x="219075" y="781050"/>
                </a:cubicBezTo>
                <a:cubicBezTo>
                  <a:pt x="226919" y="798698"/>
                  <a:pt x="214066" y="825482"/>
                  <a:pt x="228600" y="838200"/>
                </a:cubicBezTo>
                <a:cubicBezTo>
                  <a:pt x="269220" y="873743"/>
                  <a:pt x="323002" y="890658"/>
                  <a:pt x="371475" y="914400"/>
                </a:cubicBezTo>
                <a:cubicBezTo>
                  <a:pt x="478619" y="966879"/>
                  <a:pt x="587375" y="1016000"/>
                  <a:pt x="695325" y="1066800"/>
                </a:cubicBezTo>
                <a:cubicBezTo>
                  <a:pt x="698500" y="1085850"/>
                  <a:pt x="707581" y="1104831"/>
                  <a:pt x="704850" y="1123950"/>
                </a:cubicBezTo>
                <a:cubicBezTo>
                  <a:pt x="695892" y="1186656"/>
                  <a:pt x="644364" y="1249048"/>
                  <a:pt x="609600" y="1295400"/>
                </a:cubicBezTo>
                <a:cubicBezTo>
                  <a:pt x="498971" y="1442905"/>
                  <a:pt x="565181" y="1335034"/>
                  <a:pt x="495300" y="1457325"/>
                </a:cubicBezTo>
                <a:cubicBezTo>
                  <a:pt x="530225" y="1485900"/>
                  <a:pt x="569148" y="1510190"/>
                  <a:pt x="600075" y="1543050"/>
                </a:cubicBezTo>
                <a:cubicBezTo>
                  <a:pt x="620604" y="1564862"/>
                  <a:pt x="656681" y="1590675"/>
                  <a:pt x="647700" y="1619250"/>
                </a:cubicBezTo>
                <a:cubicBezTo>
                  <a:pt x="617823" y="1714312"/>
                  <a:pt x="495300" y="1876425"/>
                  <a:pt x="495300" y="1876425"/>
                </a:cubicBezTo>
                <a:cubicBezTo>
                  <a:pt x="521340" y="1915485"/>
                  <a:pt x="521676" y="1918187"/>
                  <a:pt x="561975" y="1962150"/>
                </a:cubicBezTo>
                <a:cubicBezTo>
                  <a:pt x="580180" y="1982009"/>
                  <a:pt x="602961" y="1997747"/>
                  <a:pt x="619125" y="2019300"/>
                </a:cubicBezTo>
                <a:cubicBezTo>
                  <a:pt x="631904" y="2036339"/>
                  <a:pt x="639591" y="2056756"/>
                  <a:pt x="647700" y="2076450"/>
                </a:cubicBezTo>
                <a:cubicBezTo>
                  <a:pt x="685429" y="2168077"/>
                  <a:pt x="695705" y="2215892"/>
                  <a:pt x="723900" y="2314575"/>
                </a:cubicBezTo>
                <a:cubicBezTo>
                  <a:pt x="727075" y="2416175"/>
                  <a:pt x="733425" y="2517725"/>
                  <a:pt x="733425" y="2619375"/>
                </a:cubicBezTo>
                <a:cubicBezTo>
                  <a:pt x="733425" y="2689297"/>
                  <a:pt x="720225" y="2759100"/>
                  <a:pt x="723900" y="2828925"/>
                </a:cubicBezTo>
                <a:cubicBezTo>
                  <a:pt x="726617" y="2880539"/>
                  <a:pt x="744202" y="2930306"/>
                  <a:pt x="752475" y="2981325"/>
                </a:cubicBezTo>
                <a:cubicBezTo>
                  <a:pt x="788061" y="3200770"/>
                  <a:pt x="742773" y="3123935"/>
                  <a:pt x="800100" y="3209925"/>
                </a:cubicBezTo>
                <a:cubicBezTo>
                  <a:pt x="793750" y="3257550"/>
                  <a:pt x="762405" y="3308519"/>
                  <a:pt x="781050" y="3352800"/>
                </a:cubicBezTo>
                <a:cubicBezTo>
                  <a:pt x="794424" y="3384564"/>
                  <a:pt x="909887" y="3395698"/>
                  <a:pt x="942975" y="3400425"/>
                </a:cubicBezTo>
                <a:cubicBezTo>
                  <a:pt x="965200" y="3416300"/>
                  <a:pt x="1014488" y="3421170"/>
                  <a:pt x="1009650" y="3448050"/>
                </a:cubicBezTo>
                <a:cubicBezTo>
                  <a:pt x="953339" y="3760887"/>
                  <a:pt x="906184" y="3805992"/>
                  <a:pt x="771525" y="4000500"/>
                </a:cubicBezTo>
                <a:cubicBezTo>
                  <a:pt x="734741" y="4138441"/>
                  <a:pt x="739189" y="4177925"/>
                  <a:pt x="638175" y="4295775"/>
                </a:cubicBezTo>
                <a:cubicBezTo>
                  <a:pt x="255379" y="4742370"/>
                  <a:pt x="594807" y="4256052"/>
                  <a:pt x="352425" y="4619625"/>
                </a:cubicBezTo>
                <a:cubicBezTo>
                  <a:pt x="365125" y="4632325"/>
                  <a:pt x="375229" y="4648312"/>
                  <a:pt x="390525" y="4657725"/>
                </a:cubicBezTo>
                <a:cubicBezTo>
                  <a:pt x="417156" y="4674114"/>
                  <a:pt x="448718" y="4681000"/>
                  <a:pt x="476250" y="4695825"/>
                </a:cubicBezTo>
                <a:cubicBezTo>
                  <a:pt x="490227" y="4703351"/>
                  <a:pt x="501650" y="4714875"/>
                  <a:pt x="514350" y="4724400"/>
                </a:cubicBezTo>
                <a:cubicBezTo>
                  <a:pt x="520700" y="4743450"/>
                  <a:pt x="536343" y="4761686"/>
                  <a:pt x="533400" y="4781550"/>
                </a:cubicBezTo>
                <a:cubicBezTo>
                  <a:pt x="496555" y="5030252"/>
                  <a:pt x="433305" y="5019442"/>
                  <a:pt x="285750" y="5257800"/>
                </a:cubicBezTo>
                <a:cubicBezTo>
                  <a:pt x="261822" y="5296452"/>
                  <a:pt x="247650" y="5340350"/>
                  <a:pt x="228600" y="5381625"/>
                </a:cubicBezTo>
                <a:cubicBezTo>
                  <a:pt x="323850" y="5480050"/>
                  <a:pt x="578017" y="5555629"/>
                  <a:pt x="514350" y="5676900"/>
                </a:cubicBezTo>
                <a:lnTo>
                  <a:pt x="314325" y="6057900"/>
                </a:lnTo>
                <a:cubicBezTo>
                  <a:pt x="330200" y="6149975"/>
                  <a:pt x="333071" y="6245267"/>
                  <a:pt x="361950" y="6334125"/>
                </a:cubicBezTo>
                <a:cubicBezTo>
                  <a:pt x="375298" y="6375195"/>
                  <a:pt x="418837" y="6400274"/>
                  <a:pt x="438150" y="6438900"/>
                </a:cubicBezTo>
                <a:cubicBezTo>
                  <a:pt x="444500" y="6451600"/>
                  <a:pt x="449675" y="6464959"/>
                  <a:pt x="457200" y="6477000"/>
                </a:cubicBezTo>
                <a:cubicBezTo>
                  <a:pt x="465614" y="6490462"/>
                  <a:pt x="476250" y="6502400"/>
                  <a:pt x="485775" y="6515100"/>
                </a:cubicBezTo>
                <a:cubicBezTo>
                  <a:pt x="488950" y="6527800"/>
                  <a:pt x="494115" y="6540163"/>
                  <a:pt x="495300" y="6553200"/>
                </a:cubicBezTo>
                <a:cubicBezTo>
                  <a:pt x="507291" y="6685097"/>
                  <a:pt x="504825" y="6732594"/>
                  <a:pt x="504825" y="6858000"/>
                </a:cubicBezTo>
              </a:path>
            </a:pathLst>
          </a:custGeom>
          <a:ln w="19050"/>
        </p:spPr>
        <p:style>
          <a:lnRef idx="1">
            <a:schemeClr val="accent5"/>
          </a:lnRef>
          <a:fillRef idx="0">
            <a:schemeClr val="accent5"/>
          </a:fillRef>
          <a:effectRef idx="0">
            <a:schemeClr val="accent5"/>
          </a:effectRef>
          <a:fontRef idx="minor">
            <a:schemeClr val="tx1"/>
          </a:fontRef>
        </p:style>
        <p:txBody>
          <a:bodyPr rtlCol="0" anchor="ctr"/>
          <a:lstStyle/>
          <a:p>
            <a:pPr algn="ctr"/>
            <a:endParaRPr lang="es-PE"/>
          </a:p>
        </p:txBody>
      </p:sp>
    </p:spTree>
    <p:extLst>
      <p:ext uri="{BB962C8B-B14F-4D97-AF65-F5344CB8AC3E}">
        <p14:creationId xmlns:p14="http://schemas.microsoft.com/office/powerpoint/2010/main" val="3946298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85B9208-6506-683A-1092-ECA25746D5E8}"/>
              </a:ext>
            </a:extLst>
          </p:cNvPr>
          <p:cNvSpPr txBox="1"/>
          <p:nvPr/>
        </p:nvSpPr>
        <p:spPr>
          <a:xfrm rot="16200000">
            <a:off x="-2233370" y="3233229"/>
            <a:ext cx="5124223" cy="430887"/>
          </a:xfrm>
          <a:prstGeom prst="rect">
            <a:avLst/>
          </a:prstGeom>
          <a:noFill/>
        </p:spPr>
        <p:txBody>
          <a:bodyPr wrap="none" rtlCol="0">
            <a:spAutoFit/>
          </a:bodyPr>
          <a:lstStyle/>
          <a:p>
            <a:r>
              <a:rPr lang="es-MX" sz="2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NOMENCLATURA EN PROGRAMACIÓN OO</a:t>
            </a:r>
            <a:endParaRPr lang="es-PE" sz="2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1043297" y="3430159"/>
            <a:ext cx="3852914"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RELACIÓN DE COMPOSICIÓN</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3" name="CuadroTexto 2">
            <a:extLst>
              <a:ext uri="{FF2B5EF4-FFF2-40B4-BE49-F238E27FC236}">
                <a16:creationId xmlns:a16="http://schemas.microsoft.com/office/drawing/2014/main" id="{C0564635-04AB-CCA6-44AB-38B7483ACA18}"/>
              </a:ext>
            </a:extLst>
          </p:cNvPr>
          <p:cNvSpPr txBox="1"/>
          <p:nvPr/>
        </p:nvSpPr>
        <p:spPr>
          <a:xfrm>
            <a:off x="1280598" y="64240"/>
            <a:ext cx="6109958" cy="1754326"/>
          </a:xfrm>
          <a:prstGeom prst="rect">
            <a:avLst/>
          </a:prstGeom>
          <a:noFill/>
        </p:spPr>
        <p:txBody>
          <a:bodyPr wrap="square" rtlCol="0">
            <a:spAutoFit/>
          </a:bodyPr>
          <a:lstStyle/>
          <a:p>
            <a:pPr marL="285750" indent="-285750" algn="just">
              <a:buFont typeface="Arial" panose="020B0604020202020204" pitchFamily="34" charset="0"/>
              <a:buChar char="•"/>
            </a:pPr>
            <a:r>
              <a:rPr lang="es-MX"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Las composiciones son también un tipo de asociación que representa una relación bidireccional y altamente dependiente entre dos clases diferentes. </a:t>
            </a:r>
          </a:p>
          <a:p>
            <a:pPr marL="285750" indent="-285750" algn="just">
              <a:buFont typeface="Arial" panose="020B0604020202020204" pitchFamily="34" charset="0"/>
              <a:buChar char="•"/>
            </a:pPr>
            <a:endParaRPr lang="es-MX"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MX"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Si la composición se elimina, las otras entidades vinculadas con ella también se eliminan.</a:t>
            </a:r>
          </a:p>
        </p:txBody>
      </p:sp>
      <p:sp>
        <p:nvSpPr>
          <p:cNvPr id="4" name="CuadroTexto 3">
            <a:extLst>
              <a:ext uri="{FF2B5EF4-FFF2-40B4-BE49-F238E27FC236}">
                <a16:creationId xmlns:a16="http://schemas.microsoft.com/office/drawing/2014/main" id="{56D8DE12-1DFB-050D-C76C-F7AB492B7991}"/>
              </a:ext>
            </a:extLst>
          </p:cNvPr>
          <p:cNvSpPr txBox="1"/>
          <p:nvPr/>
        </p:nvSpPr>
        <p:spPr>
          <a:xfrm>
            <a:off x="5518348" y="4250334"/>
            <a:ext cx="6178653" cy="2308324"/>
          </a:xfrm>
          <a:prstGeom prst="rect">
            <a:avLst/>
          </a:prstGeom>
          <a:noFill/>
        </p:spPr>
        <p:txBody>
          <a:bodyPr wrap="square" rtlCol="0">
            <a:spAutoFit/>
          </a:bodyPr>
          <a:lstStyle/>
          <a:p>
            <a:pPr marL="285750" indent="-285750" algn="just">
              <a:buFont typeface="Arial" panose="020B0604020202020204" pitchFamily="34" charset="0"/>
              <a:buChar char="•"/>
            </a:pPr>
            <a:r>
              <a:rPr lang="es-MX"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COMPOSICIÓN</a:t>
            </a:r>
            <a:r>
              <a:rPr lang="es-MX"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es una forma fuerte de composición donde la vida de la clase contenida debe coincidir con la vida de la clase contenedor. Los componentes constituyen una parte del objeto compuesto. </a:t>
            </a:r>
          </a:p>
          <a:p>
            <a:pPr marL="285750" indent="-285750" algn="just">
              <a:buFont typeface="Arial" panose="020B0604020202020204" pitchFamily="34" charset="0"/>
              <a:buChar char="•"/>
            </a:pPr>
            <a:endParaRPr lang="es-MX"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MX"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De esta forma, los componentes no pueden ser compartidos por varios objetos compuestos. La supresión del objeto compuesto conlleva la supresión de los componentes.</a:t>
            </a:r>
          </a:p>
        </p:txBody>
      </p:sp>
      <p:pic>
        <p:nvPicPr>
          <p:cNvPr id="2050" name="Picture 2" descr="Relaciones entre objetos: Agregación vs. Composición">
            <a:extLst>
              <a:ext uri="{FF2B5EF4-FFF2-40B4-BE49-F238E27FC236}">
                <a16:creationId xmlns:a16="http://schemas.microsoft.com/office/drawing/2014/main" id="{EE1010F6-65C3-ACD0-A430-0B4C6D53755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4037"/>
          <a:stretch/>
        </p:blipFill>
        <p:spPr bwMode="auto">
          <a:xfrm>
            <a:off x="9232762" y="378303"/>
            <a:ext cx="1555727" cy="288052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LACIONES ENTRE CLASES COMPOSICIÓN – ASOCIACIÓN – USO – HERENCIA. - ppt  descargar">
            <a:extLst>
              <a:ext uri="{FF2B5EF4-FFF2-40B4-BE49-F238E27FC236}">
                <a16:creationId xmlns:a16="http://schemas.microsoft.com/office/drawing/2014/main" id="{09A794C8-C763-41E3-6C47-200F397777BC}"/>
              </a:ext>
            </a:extLst>
          </p:cNvPr>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11412" t="45800" r="8264" b="14300"/>
          <a:stretch/>
        </p:blipFill>
        <p:spPr bwMode="auto">
          <a:xfrm>
            <a:off x="2956063" y="2064838"/>
            <a:ext cx="4980419" cy="185545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Atando Cabos: Ejemplos prácticos de Asociación, Agregación, Composición y  Dependencia con C# .Net">
            <a:extLst>
              <a:ext uri="{FF2B5EF4-FFF2-40B4-BE49-F238E27FC236}">
                <a16:creationId xmlns:a16="http://schemas.microsoft.com/office/drawing/2014/main" id="{A1DDA74F-7B6B-2BA8-7F81-F3578A336B4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700" t="10796" r="3871" b="9687"/>
          <a:stretch/>
        </p:blipFill>
        <p:spPr bwMode="auto">
          <a:xfrm>
            <a:off x="1309520" y="4561548"/>
            <a:ext cx="4021533" cy="2051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2643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posición de texto 4"/>
          <p:cNvSpPr>
            <a:spLocks noGrp="1"/>
          </p:cNvSpPr>
          <p:nvPr>
            <p:ph type="body" idx="1"/>
          </p:nvPr>
        </p:nvSpPr>
        <p:spPr>
          <a:xfrm>
            <a:off x="2349996" y="692696"/>
            <a:ext cx="7264623" cy="1150203"/>
          </a:xfrm>
        </p:spPr>
        <p:txBody>
          <a:bodyPr rtlCol="0"/>
          <a:lstStyle/>
          <a:p>
            <a:pPr algn="ctr" rtl="0"/>
            <a:r>
              <a:rPr lang="es-ES" dirty="0"/>
              <a:t>Esquema de Contenido</a:t>
            </a:r>
          </a:p>
        </p:txBody>
      </p:sp>
      <p:sp>
        <p:nvSpPr>
          <p:cNvPr id="7" name="Marcador de número de diapositiva 6">
            <a:extLst>
              <a:ext uri="{FF2B5EF4-FFF2-40B4-BE49-F238E27FC236}">
                <a16:creationId xmlns:a16="http://schemas.microsoft.com/office/drawing/2014/main" id="{F57801FC-8AC7-4085-B3C5-B31F32F9DB5A}"/>
              </a:ext>
            </a:extLst>
          </p:cNvPr>
          <p:cNvSpPr>
            <a:spLocks noGrp="1"/>
          </p:cNvSpPr>
          <p:nvPr>
            <p:ph type="sldNum" sz="quarter" idx="4294967295"/>
          </p:nvPr>
        </p:nvSpPr>
        <p:spPr>
          <a:xfrm>
            <a:off x="10666571" y="6378799"/>
            <a:ext cx="609441" cy="365125"/>
          </a:xfrm>
        </p:spPr>
        <p:txBody>
          <a:bodyPr/>
          <a:lstStyle/>
          <a:p>
            <a:pPr rtl="0"/>
            <a:fld id="{7DC1BBB0-96F0-4077-A278-0F3FB5C104D3}" type="slidenum">
              <a:rPr lang="es-ES" noProof="0" smtClean="0"/>
              <a:pPr rtl="0"/>
              <a:t>2</a:t>
            </a:fld>
            <a:endParaRPr lang="es-ES" noProof="0" dirty="0"/>
          </a:p>
        </p:txBody>
      </p:sp>
    </p:spTree>
    <p:extLst>
      <p:ext uri="{BB962C8B-B14F-4D97-AF65-F5344CB8AC3E}">
        <p14:creationId xmlns:p14="http://schemas.microsoft.com/office/powerpoint/2010/main" val="4118306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85B9208-6506-683A-1092-ECA25746D5E8}"/>
              </a:ext>
            </a:extLst>
          </p:cNvPr>
          <p:cNvSpPr txBox="1"/>
          <p:nvPr/>
        </p:nvSpPr>
        <p:spPr>
          <a:xfrm rot="16200000">
            <a:off x="-2233370" y="3233229"/>
            <a:ext cx="5124223" cy="430887"/>
          </a:xfrm>
          <a:prstGeom prst="rect">
            <a:avLst/>
          </a:prstGeom>
          <a:noFill/>
        </p:spPr>
        <p:txBody>
          <a:bodyPr wrap="none" rtlCol="0">
            <a:spAutoFit/>
          </a:bodyPr>
          <a:lstStyle/>
          <a:p>
            <a:r>
              <a:rPr lang="es-MX" sz="2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NOMENCLATURA EN PROGRAMACIÓN OO</a:t>
            </a:r>
            <a:endParaRPr lang="es-PE" sz="2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1043297" y="3430159"/>
            <a:ext cx="3852914"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RELACIÓN DE COMPOSICIÓN</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pic>
        <p:nvPicPr>
          <p:cNvPr id="7" name="Imagen 6">
            <a:extLst>
              <a:ext uri="{FF2B5EF4-FFF2-40B4-BE49-F238E27FC236}">
                <a16:creationId xmlns:a16="http://schemas.microsoft.com/office/drawing/2014/main" id="{52DEEAB3-F610-D4E7-315C-70D22C04E2D8}"/>
              </a:ext>
            </a:extLst>
          </p:cNvPr>
          <p:cNvPicPr>
            <a:picLocks noChangeAspect="1"/>
          </p:cNvPicPr>
          <p:nvPr/>
        </p:nvPicPr>
        <p:blipFill>
          <a:blip r:embed="rId3"/>
          <a:stretch>
            <a:fillRect/>
          </a:stretch>
        </p:blipFill>
        <p:spPr>
          <a:xfrm>
            <a:off x="2029913" y="1050945"/>
            <a:ext cx="3254942" cy="4536504"/>
          </a:xfrm>
          <a:prstGeom prst="rect">
            <a:avLst/>
          </a:prstGeom>
        </p:spPr>
      </p:pic>
      <p:pic>
        <p:nvPicPr>
          <p:cNvPr id="9" name="Imagen 8">
            <a:extLst>
              <a:ext uri="{FF2B5EF4-FFF2-40B4-BE49-F238E27FC236}">
                <a16:creationId xmlns:a16="http://schemas.microsoft.com/office/drawing/2014/main" id="{E8E4BD7B-DB36-9D87-5F3D-550796B78BAA}"/>
              </a:ext>
            </a:extLst>
          </p:cNvPr>
          <p:cNvPicPr>
            <a:picLocks noChangeAspect="1"/>
          </p:cNvPicPr>
          <p:nvPr/>
        </p:nvPicPr>
        <p:blipFill>
          <a:blip r:embed="rId4"/>
          <a:stretch>
            <a:fillRect/>
          </a:stretch>
        </p:blipFill>
        <p:spPr>
          <a:xfrm>
            <a:off x="7822604" y="1050945"/>
            <a:ext cx="3636042" cy="4536504"/>
          </a:xfrm>
          <a:prstGeom prst="rect">
            <a:avLst/>
          </a:prstGeom>
        </p:spPr>
      </p:pic>
      <p:sp>
        <p:nvSpPr>
          <p:cNvPr id="10" name="Forma libre: forma 9">
            <a:extLst>
              <a:ext uri="{FF2B5EF4-FFF2-40B4-BE49-F238E27FC236}">
                <a16:creationId xmlns:a16="http://schemas.microsoft.com/office/drawing/2014/main" id="{1C95C584-50CC-5266-2762-B4D8B4B42CB1}"/>
              </a:ext>
            </a:extLst>
          </p:cNvPr>
          <p:cNvSpPr/>
          <p:nvPr/>
        </p:nvSpPr>
        <p:spPr>
          <a:xfrm>
            <a:off x="6200775" y="19050"/>
            <a:ext cx="1009981" cy="6858000"/>
          </a:xfrm>
          <a:custGeom>
            <a:avLst/>
            <a:gdLst>
              <a:gd name="connsiteX0" fmla="*/ 0 w 1009981"/>
              <a:gd name="connsiteY0" fmla="*/ 0 h 6858000"/>
              <a:gd name="connsiteX1" fmla="*/ 66675 w 1009981"/>
              <a:gd name="connsiteY1" fmla="*/ 142875 h 6858000"/>
              <a:gd name="connsiteX2" fmla="*/ 85725 w 1009981"/>
              <a:gd name="connsiteY2" fmla="*/ 219075 h 6858000"/>
              <a:gd name="connsiteX3" fmla="*/ 114300 w 1009981"/>
              <a:gd name="connsiteY3" fmla="*/ 304800 h 6858000"/>
              <a:gd name="connsiteX4" fmla="*/ 190500 w 1009981"/>
              <a:gd name="connsiteY4" fmla="*/ 419100 h 6858000"/>
              <a:gd name="connsiteX5" fmla="*/ 209550 w 1009981"/>
              <a:gd name="connsiteY5" fmla="*/ 447675 h 6858000"/>
              <a:gd name="connsiteX6" fmla="*/ 238125 w 1009981"/>
              <a:gd name="connsiteY6" fmla="*/ 466725 h 6858000"/>
              <a:gd name="connsiteX7" fmla="*/ 209550 w 1009981"/>
              <a:gd name="connsiteY7" fmla="*/ 552450 h 6858000"/>
              <a:gd name="connsiteX8" fmla="*/ 142875 w 1009981"/>
              <a:gd name="connsiteY8" fmla="*/ 666750 h 6858000"/>
              <a:gd name="connsiteX9" fmla="*/ 190500 w 1009981"/>
              <a:gd name="connsiteY9" fmla="*/ 752475 h 6858000"/>
              <a:gd name="connsiteX10" fmla="*/ 219075 w 1009981"/>
              <a:gd name="connsiteY10" fmla="*/ 781050 h 6858000"/>
              <a:gd name="connsiteX11" fmla="*/ 228600 w 1009981"/>
              <a:gd name="connsiteY11" fmla="*/ 838200 h 6858000"/>
              <a:gd name="connsiteX12" fmla="*/ 371475 w 1009981"/>
              <a:gd name="connsiteY12" fmla="*/ 914400 h 6858000"/>
              <a:gd name="connsiteX13" fmla="*/ 695325 w 1009981"/>
              <a:gd name="connsiteY13" fmla="*/ 1066800 h 6858000"/>
              <a:gd name="connsiteX14" fmla="*/ 704850 w 1009981"/>
              <a:gd name="connsiteY14" fmla="*/ 1123950 h 6858000"/>
              <a:gd name="connsiteX15" fmla="*/ 609600 w 1009981"/>
              <a:gd name="connsiteY15" fmla="*/ 1295400 h 6858000"/>
              <a:gd name="connsiteX16" fmla="*/ 495300 w 1009981"/>
              <a:gd name="connsiteY16" fmla="*/ 1457325 h 6858000"/>
              <a:gd name="connsiteX17" fmla="*/ 600075 w 1009981"/>
              <a:gd name="connsiteY17" fmla="*/ 1543050 h 6858000"/>
              <a:gd name="connsiteX18" fmla="*/ 647700 w 1009981"/>
              <a:gd name="connsiteY18" fmla="*/ 1619250 h 6858000"/>
              <a:gd name="connsiteX19" fmla="*/ 495300 w 1009981"/>
              <a:gd name="connsiteY19" fmla="*/ 1876425 h 6858000"/>
              <a:gd name="connsiteX20" fmla="*/ 561975 w 1009981"/>
              <a:gd name="connsiteY20" fmla="*/ 1962150 h 6858000"/>
              <a:gd name="connsiteX21" fmla="*/ 619125 w 1009981"/>
              <a:gd name="connsiteY21" fmla="*/ 2019300 h 6858000"/>
              <a:gd name="connsiteX22" fmla="*/ 647700 w 1009981"/>
              <a:gd name="connsiteY22" fmla="*/ 2076450 h 6858000"/>
              <a:gd name="connsiteX23" fmla="*/ 723900 w 1009981"/>
              <a:gd name="connsiteY23" fmla="*/ 2314575 h 6858000"/>
              <a:gd name="connsiteX24" fmla="*/ 733425 w 1009981"/>
              <a:gd name="connsiteY24" fmla="*/ 2619375 h 6858000"/>
              <a:gd name="connsiteX25" fmla="*/ 723900 w 1009981"/>
              <a:gd name="connsiteY25" fmla="*/ 2828925 h 6858000"/>
              <a:gd name="connsiteX26" fmla="*/ 752475 w 1009981"/>
              <a:gd name="connsiteY26" fmla="*/ 2981325 h 6858000"/>
              <a:gd name="connsiteX27" fmla="*/ 800100 w 1009981"/>
              <a:gd name="connsiteY27" fmla="*/ 3209925 h 6858000"/>
              <a:gd name="connsiteX28" fmla="*/ 781050 w 1009981"/>
              <a:gd name="connsiteY28" fmla="*/ 3352800 h 6858000"/>
              <a:gd name="connsiteX29" fmla="*/ 942975 w 1009981"/>
              <a:gd name="connsiteY29" fmla="*/ 3400425 h 6858000"/>
              <a:gd name="connsiteX30" fmla="*/ 1009650 w 1009981"/>
              <a:gd name="connsiteY30" fmla="*/ 3448050 h 6858000"/>
              <a:gd name="connsiteX31" fmla="*/ 771525 w 1009981"/>
              <a:gd name="connsiteY31" fmla="*/ 4000500 h 6858000"/>
              <a:gd name="connsiteX32" fmla="*/ 638175 w 1009981"/>
              <a:gd name="connsiteY32" fmla="*/ 4295775 h 6858000"/>
              <a:gd name="connsiteX33" fmla="*/ 352425 w 1009981"/>
              <a:gd name="connsiteY33" fmla="*/ 4619625 h 6858000"/>
              <a:gd name="connsiteX34" fmla="*/ 390525 w 1009981"/>
              <a:gd name="connsiteY34" fmla="*/ 4657725 h 6858000"/>
              <a:gd name="connsiteX35" fmla="*/ 476250 w 1009981"/>
              <a:gd name="connsiteY35" fmla="*/ 4695825 h 6858000"/>
              <a:gd name="connsiteX36" fmla="*/ 514350 w 1009981"/>
              <a:gd name="connsiteY36" fmla="*/ 4724400 h 6858000"/>
              <a:gd name="connsiteX37" fmla="*/ 533400 w 1009981"/>
              <a:gd name="connsiteY37" fmla="*/ 4781550 h 6858000"/>
              <a:gd name="connsiteX38" fmla="*/ 285750 w 1009981"/>
              <a:gd name="connsiteY38" fmla="*/ 5257800 h 6858000"/>
              <a:gd name="connsiteX39" fmla="*/ 228600 w 1009981"/>
              <a:gd name="connsiteY39" fmla="*/ 5381625 h 6858000"/>
              <a:gd name="connsiteX40" fmla="*/ 514350 w 1009981"/>
              <a:gd name="connsiteY40" fmla="*/ 5676900 h 6858000"/>
              <a:gd name="connsiteX41" fmla="*/ 314325 w 1009981"/>
              <a:gd name="connsiteY41" fmla="*/ 6057900 h 6858000"/>
              <a:gd name="connsiteX42" fmla="*/ 361950 w 1009981"/>
              <a:gd name="connsiteY42" fmla="*/ 6334125 h 6858000"/>
              <a:gd name="connsiteX43" fmla="*/ 438150 w 1009981"/>
              <a:gd name="connsiteY43" fmla="*/ 6438900 h 6858000"/>
              <a:gd name="connsiteX44" fmla="*/ 457200 w 1009981"/>
              <a:gd name="connsiteY44" fmla="*/ 6477000 h 6858000"/>
              <a:gd name="connsiteX45" fmla="*/ 485775 w 1009981"/>
              <a:gd name="connsiteY45" fmla="*/ 6515100 h 6858000"/>
              <a:gd name="connsiteX46" fmla="*/ 495300 w 1009981"/>
              <a:gd name="connsiteY46" fmla="*/ 6553200 h 6858000"/>
              <a:gd name="connsiteX47" fmla="*/ 504825 w 1009981"/>
              <a:gd name="connsiteY4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009981" h="6858000">
                <a:moveTo>
                  <a:pt x="0" y="0"/>
                </a:moveTo>
                <a:cubicBezTo>
                  <a:pt x="22860" y="114298"/>
                  <a:pt x="-12694" y="-35705"/>
                  <a:pt x="66675" y="142875"/>
                </a:cubicBezTo>
                <a:cubicBezTo>
                  <a:pt x="77308" y="166800"/>
                  <a:pt x="78337" y="193957"/>
                  <a:pt x="85725" y="219075"/>
                </a:cubicBezTo>
                <a:cubicBezTo>
                  <a:pt x="94224" y="247972"/>
                  <a:pt x="101475" y="277546"/>
                  <a:pt x="114300" y="304800"/>
                </a:cubicBezTo>
                <a:cubicBezTo>
                  <a:pt x="137835" y="354811"/>
                  <a:pt x="161180" y="378052"/>
                  <a:pt x="190500" y="419100"/>
                </a:cubicBezTo>
                <a:cubicBezTo>
                  <a:pt x="197154" y="428415"/>
                  <a:pt x="201455" y="439580"/>
                  <a:pt x="209550" y="447675"/>
                </a:cubicBezTo>
                <a:cubicBezTo>
                  <a:pt x="217645" y="455770"/>
                  <a:pt x="228600" y="460375"/>
                  <a:pt x="238125" y="466725"/>
                </a:cubicBezTo>
                <a:cubicBezTo>
                  <a:pt x="228600" y="495300"/>
                  <a:pt x="223020" y="525509"/>
                  <a:pt x="209550" y="552450"/>
                </a:cubicBezTo>
                <a:cubicBezTo>
                  <a:pt x="115471" y="740608"/>
                  <a:pt x="172428" y="578090"/>
                  <a:pt x="142875" y="666750"/>
                </a:cubicBezTo>
                <a:cubicBezTo>
                  <a:pt x="158750" y="695325"/>
                  <a:pt x="172368" y="725276"/>
                  <a:pt x="190500" y="752475"/>
                </a:cubicBezTo>
                <a:cubicBezTo>
                  <a:pt x="197972" y="763683"/>
                  <a:pt x="213604" y="768741"/>
                  <a:pt x="219075" y="781050"/>
                </a:cubicBezTo>
                <a:cubicBezTo>
                  <a:pt x="226919" y="798698"/>
                  <a:pt x="214066" y="825482"/>
                  <a:pt x="228600" y="838200"/>
                </a:cubicBezTo>
                <a:cubicBezTo>
                  <a:pt x="269220" y="873743"/>
                  <a:pt x="323002" y="890658"/>
                  <a:pt x="371475" y="914400"/>
                </a:cubicBezTo>
                <a:cubicBezTo>
                  <a:pt x="478619" y="966879"/>
                  <a:pt x="587375" y="1016000"/>
                  <a:pt x="695325" y="1066800"/>
                </a:cubicBezTo>
                <a:cubicBezTo>
                  <a:pt x="698500" y="1085850"/>
                  <a:pt x="707581" y="1104831"/>
                  <a:pt x="704850" y="1123950"/>
                </a:cubicBezTo>
                <a:cubicBezTo>
                  <a:pt x="695892" y="1186656"/>
                  <a:pt x="644364" y="1249048"/>
                  <a:pt x="609600" y="1295400"/>
                </a:cubicBezTo>
                <a:cubicBezTo>
                  <a:pt x="498971" y="1442905"/>
                  <a:pt x="565181" y="1335034"/>
                  <a:pt x="495300" y="1457325"/>
                </a:cubicBezTo>
                <a:cubicBezTo>
                  <a:pt x="530225" y="1485900"/>
                  <a:pt x="569148" y="1510190"/>
                  <a:pt x="600075" y="1543050"/>
                </a:cubicBezTo>
                <a:cubicBezTo>
                  <a:pt x="620604" y="1564862"/>
                  <a:pt x="656681" y="1590675"/>
                  <a:pt x="647700" y="1619250"/>
                </a:cubicBezTo>
                <a:cubicBezTo>
                  <a:pt x="617823" y="1714312"/>
                  <a:pt x="495300" y="1876425"/>
                  <a:pt x="495300" y="1876425"/>
                </a:cubicBezTo>
                <a:cubicBezTo>
                  <a:pt x="521340" y="1915485"/>
                  <a:pt x="521676" y="1918187"/>
                  <a:pt x="561975" y="1962150"/>
                </a:cubicBezTo>
                <a:cubicBezTo>
                  <a:pt x="580180" y="1982009"/>
                  <a:pt x="602961" y="1997747"/>
                  <a:pt x="619125" y="2019300"/>
                </a:cubicBezTo>
                <a:cubicBezTo>
                  <a:pt x="631904" y="2036339"/>
                  <a:pt x="639591" y="2056756"/>
                  <a:pt x="647700" y="2076450"/>
                </a:cubicBezTo>
                <a:cubicBezTo>
                  <a:pt x="685429" y="2168077"/>
                  <a:pt x="695705" y="2215892"/>
                  <a:pt x="723900" y="2314575"/>
                </a:cubicBezTo>
                <a:cubicBezTo>
                  <a:pt x="727075" y="2416175"/>
                  <a:pt x="733425" y="2517725"/>
                  <a:pt x="733425" y="2619375"/>
                </a:cubicBezTo>
                <a:cubicBezTo>
                  <a:pt x="733425" y="2689297"/>
                  <a:pt x="720225" y="2759100"/>
                  <a:pt x="723900" y="2828925"/>
                </a:cubicBezTo>
                <a:cubicBezTo>
                  <a:pt x="726617" y="2880539"/>
                  <a:pt x="744202" y="2930306"/>
                  <a:pt x="752475" y="2981325"/>
                </a:cubicBezTo>
                <a:cubicBezTo>
                  <a:pt x="788061" y="3200770"/>
                  <a:pt x="742773" y="3123935"/>
                  <a:pt x="800100" y="3209925"/>
                </a:cubicBezTo>
                <a:cubicBezTo>
                  <a:pt x="793750" y="3257550"/>
                  <a:pt x="762405" y="3308519"/>
                  <a:pt x="781050" y="3352800"/>
                </a:cubicBezTo>
                <a:cubicBezTo>
                  <a:pt x="794424" y="3384564"/>
                  <a:pt x="909887" y="3395698"/>
                  <a:pt x="942975" y="3400425"/>
                </a:cubicBezTo>
                <a:cubicBezTo>
                  <a:pt x="965200" y="3416300"/>
                  <a:pt x="1014488" y="3421170"/>
                  <a:pt x="1009650" y="3448050"/>
                </a:cubicBezTo>
                <a:cubicBezTo>
                  <a:pt x="953339" y="3760887"/>
                  <a:pt x="906184" y="3805992"/>
                  <a:pt x="771525" y="4000500"/>
                </a:cubicBezTo>
                <a:cubicBezTo>
                  <a:pt x="734741" y="4138441"/>
                  <a:pt x="739189" y="4177925"/>
                  <a:pt x="638175" y="4295775"/>
                </a:cubicBezTo>
                <a:cubicBezTo>
                  <a:pt x="255379" y="4742370"/>
                  <a:pt x="594807" y="4256052"/>
                  <a:pt x="352425" y="4619625"/>
                </a:cubicBezTo>
                <a:cubicBezTo>
                  <a:pt x="365125" y="4632325"/>
                  <a:pt x="375229" y="4648312"/>
                  <a:pt x="390525" y="4657725"/>
                </a:cubicBezTo>
                <a:cubicBezTo>
                  <a:pt x="417156" y="4674114"/>
                  <a:pt x="448718" y="4681000"/>
                  <a:pt x="476250" y="4695825"/>
                </a:cubicBezTo>
                <a:cubicBezTo>
                  <a:pt x="490227" y="4703351"/>
                  <a:pt x="501650" y="4714875"/>
                  <a:pt x="514350" y="4724400"/>
                </a:cubicBezTo>
                <a:cubicBezTo>
                  <a:pt x="520700" y="4743450"/>
                  <a:pt x="536343" y="4761686"/>
                  <a:pt x="533400" y="4781550"/>
                </a:cubicBezTo>
                <a:cubicBezTo>
                  <a:pt x="496555" y="5030252"/>
                  <a:pt x="433305" y="5019442"/>
                  <a:pt x="285750" y="5257800"/>
                </a:cubicBezTo>
                <a:cubicBezTo>
                  <a:pt x="261822" y="5296452"/>
                  <a:pt x="247650" y="5340350"/>
                  <a:pt x="228600" y="5381625"/>
                </a:cubicBezTo>
                <a:cubicBezTo>
                  <a:pt x="323850" y="5480050"/>
                  <a:pt x="578017" y="5555629"/>
                  <a:pt x="514350" y="5676900"/>
                </a:cubicBezTo>
                <a:lnTo>
                  <a:pt x="314325" y="6057900"/>
                </a:lnTo>
                <a:cubicBezTo>
                  <a:pt x="330200" y="6149975"/>
                  <a:pt x="333071" y="6245267"/>
                  <a:pt x="361950" y="6334125"/>
                </a:cubicBezTo>
                <a:cubicBezTo>
                  <a:pt x="375298" y="6375195"/>
                  <a:pt x="418837" y="6400274"/>
                  <a:pt x="438150" y="6438900"/>
                </a:cubicBezTo>
                <a:cubicBezTo>
                  <a:pt x="444500" y="6451600"/>
                  <a:pt x="449675" y="6464959"/>
                  <a:pt x="457200" y="6477000"/>
                </a:cubicBezTo>
                <a:cubicBezTo>
                  <a:pt x="465614" y="6490462"/>
                  <a:pt x="476250" y="6502400"/>
                  <a:pt x="485775" y="6515100"/>
                </a:cubicBezTo>
                <a:cubicBezTo>
                  <a:pt x="488950" y="6527800"/>
                  <a:pt x="494115" y="6540163"/>
                  <a:pt x="495300" y="6553200"/>
                </a:cubicBezTo>
                <a:cubicBezTo>
                  <a:pt x="507291" y="6685097"/>
                  <a:pt x="504825" y="6732594"/>
                  <a:pt x="504825" y="6858000"/>
                </a:cubicBezTo>
              </a:path>
            </a:pathLst>
          </a:custGeom>
          <a:ln w="19050"/>
        </p:spPr>
        <p:style>
          <a:lnRef idx="1">
            <a:schemeClr val="accent5"/>
          </a:lnRef>
          <a:fillRef idx="0">
            <a:schemeClr val="accent5"/>
          </a:fillRef>
          <a:effectRef idx="0">
            <a:schemeClr val="accent5"/>
          </a:effectRef>
          <a:fontRef idx="minor">
            <a:schemeClr val="tx1"/>
          </a:fontRef>
        </p:style>
        <p:txBody>
          <a:bodyPr rtlCol="0" anchor="ctr"/>
          <a:lstStyle/>
          <a:p>
            <a:pPr algn="ctr"/>
            <a:endParaRPr lang="es-PE"/>
          </a:p>
        </p:txBody>
      </p:sp>
    </p:spTree>
    <p:extLst>
      <p:ext uri="{BB962C8B-B14F-4D97-AF65-F5344CB8AC3E}">
        <p14:creationId xmlns:p14="http://schemas.microsoft.com/office/powerpoint/2010/main" val="2731467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85B9208-6506-683A-1092-ECA25746D5E8}"/>
              </a:ext>
            </a:extLst>
          </p:cNvPr>
          <p:cNvSpPr txBox="1"/>
          <p:nvPr/>
        </p:nvSpPr>
        <p:spPr>
          <a:xfrm rot="16200000">
            <a:off x="-2233370" y="3233229"/>
            <a:ext cx="5124223" cy="430887"/>
          </a:xfrm>
          <a:prstGeom prst="rect">
            <a:avLst/>
          </a:prstGeom>
          <a:noFill/>
        </p:spPr>
        <p:txBody>
          <a:bodyPr wrap="none" rtlCol="0">
            <a:spAutoFit/>
          </a:bodyPr>
          <a:lstStyle/>
          <a:p>
            <a:r>
              <a:rPr lang="es-MX" sz="2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NOMENCLATURA EN PROGRAMACIÓN OO</a:t>
            </a:r>
            <a:endParaRPr lang="es-PE" sz="2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997251" y="3307048"/>
            <a:ext cx="3826368" cy="707886"/>
          </a:xfrm>
          <a:prstGeom prst="rect">
            <a:avLst/>
          </a:prstGeom>
          <a:noFill/>
        </p:spPr>
        <p:txBody>
          <a:bodyPr wrap="none" rtlCol="0">
            <a:spAutoFit/>
          </a:bodyPr>
          <a:lstStyle/>
          <a:p>
            <a:pPr algn="ctr"/>
            <a:r>
              <a:rPr lang="es-MX" sz="20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DIFERENCIAS ENTRE AGREGACIÓN</a:t>
            </a:r>
          </a:p>
          <a:p>
            <a:pPr algn="ctr"/>
            <a:r>
              <a:rPr lang="es-MX" sz="20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Y COMPOSICIÓN</a:t>
            </a:r>
            <a:endParaRPr lang="es-PE" sz="20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pic>
        <p:nvPicPr>
          <p:cNvPr id="4098" name="Picture 2" descr="Asociación, Agregación y Composición">
            <a:extLst>
              <a:ext uri="{FF2B5EF4-FFF2-40B4-BE49-F238E27FC236}">
                <a16:creationId xmlns:a16="http://schemas.microsoft.com/office/drawing/2014/main" id="{75CAE823-CC48-83E9-0755-249B2F33832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937" t="3399" r="13790" b="3165"/>
          <a:stretch/>
        </p:blipFill>
        <p:spPr bwMode="auto">
          <a:xfrm>
            <a:off x="1697768" y="227281"/>
            <a:ext cx="3096344" cy="3041052"/>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a:extLst>
              <a:ext uri="{FF2B5EF4-FFF2-40B4-BE49-F238E27FC236}">
                <a16:creationId xmlns:a16="http://schemas.microsoft.com/office/drawing/2014/main" id="{62012A27-6514-68A4-9791-A7093E3CC567}"/>
              </a:ext>
            </a:extLst>
          </p:cNvPr>
          <p:cNvPicPr>
            <a:picLocks noChangeAspect="1"/>
          </p:cNvPicPr>
          <p:nvPr/>
        </p:nvPicPr>
        <p:blipFill>
          <a:blip r:embed="rId4">
            <a:duotone>
              <a:prstClr val="black"/>
              <a:schemeClr val="accent3">
                <a:tint val="45000"/>
                <a:satMod val="400000"/>
              </a:schemeClr>
            </a:duotone>
          </a:blip>
          <a:stretch>
            <a:fillRect/>
          </a:stretch>
        </p:blipFill>
        <p:spPr>
          <a:xfrm>
            <a:off x="5230316" y="193398"/>
            <a:ext cx="6500038" cy="3134770"/>
          </a:xfrm>
          <a:prstGeom prst="rect">
            <a:avLst/>
          </a:prstGeom>
        </p:spPr>
      </p:pic>
      <p:pic>
        <p:nvPicPr>
          <p:cNvPr id="7" name="Imagen 6">
            <a:extLst>
              <a:ext uri="{FF2B5EF4-FFF2-40B4-BE49-F238E27FC236}">
                <a16:creationId xmlns:a16="http://schemas.microsoft.com/office/drawing/2014/main" id="{09555093-C200-927E-2A54-746B3563F7D1}"/>
              </a:ext>
            </a:extLst>
          </p:cNvPr>
          <p:cNvPicPr>
            <a:picLocks noChangeAspect="1"/>
          </p:cNvPicPr>
          <p:nvPr/>
        </p:nvPicPr>
        <p:blipFill rotWithShape="1">
          <a:blip r:embed="rId5">
            <a:duotone>
              <a:prstClr val="black"/>
              <a:schemeClr val="accent1">
                <a:tint val="45000"/>
                <a:satMod val="400000"/>
              </a:schemeClr>
            </a:duotone>
          </a:blip>
          <a:srcRect r="30965"/>
          <a:stretch/>
        </p:blipFill>
        <p:spPr>
          <a:xfrm>
            <a:off x="1413892" y="3917776"/>
            <a:ext cx="6760441" cy="2769671"/>
          </a:xfrm>
          <a:prstGeom prst="rect">
            <a:avLst/>
          </a:prstGeom>
        </p:spPr>
      </p:pic>
    </p:spTree>
    <p:extLst>
      <p:ext uri="{BB962C8B-B14F-4D97-AF65-F5344CB8AC3E}">
        <p14:creationId xmlns:p14="http://schemas.microsoft.com/office/powerpoint/2010/main" val="241046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85B9208-6506-683A-1092-ECA25746D5E8}"/>
              </a:ext>
            </a:extLst>
          </p:cNvPr>
          <p:cNvSpPr txBox="1"/>
          <p:nvPr/>
        </p:nvSpPr>
        <p:spPr>
          <a:xfrm rot="16200000">
            <a:off x="-2233370" y="3233229"/>
            <a:ext cx="5124223" cy="430887"/>
          </a:xfrm>
          <a:prstGeom prst="rect">
            <a:avLst/>
          </a:prstGeom>
          <a:noFill/>
        </p:spPr>
        <p:txBody>
          <a:bodyPr wrap="none" rtlCol="0">
            <a:spAutoFit/>
          </a:bodyPr>
          <a:lstStyle/>
          <a:p>
            <a:r>
              <a:rPr lang="es-MX" sz="2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NOMENCLATURA EN PROGRAMACIÓN OO</a:t>
            </a:r>
            <a:endParaRPr lang="es-PE" sz="2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1015564" y="3430159"/>
            <a:ext cx="3797450"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RELACIÓN DE DEPENDENCIA</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3" name="CuadroTexto 2">
            <a:extLst>
              <a:ext uri="{FF2B5EF4-FFF2-40B4-BE49-F238E27FC236}">
                <a16:creationId xmlns:a16="http://schemas.microsoft.com/office/drawing/2014/main" id="{C0564635-04AB-CCA6-44AB-38B7483ACA18}"/>
              </a:ext>
            </a:extLst>
          </p:cNvPr>
          <p:cNvSpPr txBox="1"/>
          <p:nvPr/>
        </p:nvSpPr>
        <p:spPr>
          <a:xfrm>
            <a:off x="1317854" y="44624"/>
            <a:ext cx="5352622" cy="3416320"/>
          </a:xfrm>
          <a:prstGeom prst="rect">
            <a:avLst/>
          </a:prstGeom>
          <a:noFill/>
        </p:spPr>
        <p:txBody>
          <a:bodyPr wrap="square" rtlCol="0">
            <a:spAutoFit/>
          </a:bodyPr>
          <a:lstStyle/>
          <a:p>
            <a:pPr marL="285750" indent="-285750" algn="just">
              <a:buFont typeface="Arial" panose="020B0604020202020204" pitchFamily="34" charset="0"/>
              <a:buChar char="•"/>
            </a:pPr>
            <a:r>
              <a:rPr lang="es-MX"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La dependencia entre dos clases declara que una de ellas necesita conocer acerca de la clase a la que utilizará. Por lo general se denomina a esta relación como la más débil. El tiempo establecido para esta relación es corto.</a:t>
            </a:r>
          </a:p>
          <a:p>
            <a:pPr marL="285750" indent="-285750" algn="just">
              <a:buFont typeface="Arial" panose="020B0604020202020204" pitchFamily="34" charset="0"/>
              <a:buChar char="•"/>
            </a:pPr>
            <a:endParaRPr lang="es-MX"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MX"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El conocimiento entre las clase es de una sola vía, esto significa que solamente la clase que utiliza a la otra tiene conocimiento de ella.</a:t>
            </a:r>
          </a:p>
          <a:p>
            <a:pPr marL="285750" indent="-285750" algn="just">
              <a:buFont typeface="Arial" panose="020B0604020202020204" pitchFamily="34" charset="0"/>
              <a:buChar char="•"/>
            </a:pPr>
            <a:endParaRPr lang="es-MX"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MX"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La frase para determinar esta relación es clase A utiliza a la clase B.</a:t>
            </a:r>
          </a:p>
        </p:txBody>
      </p:sp>
      <p:sp>
        <p:nvSpPr>
          <p:cNvPr id="4" name="CuadroTexto 3">
            <a:extLst>
              <a:ext uri="{FF2B5EF4-FFF2-40B4-BE49-F238E27FC236}">
                <a16:creationId xmlns:a16="http://schemas.microsoft.com/office/drawing/2014/main" id="{56D8DE12-1DFB-050D-C76C-F7AB492B7991}"/>
              </a:ext>
            </a:extLst>
          </p:cNvPr>
          <p:cNvSpPr txBox="1"/>
          <p:nvPr/>
        </p:nvSpPr>
        <p:spPr>
          <a:xfrm>
            <a:off x="6094412" y="3654835"/>
            <a:ext cx="5616624" cy="3139321"/>
          </a:xfrm>
          <a:prstGeom prst="rect">
            <a:avLst/>
          </a:prstGeom>
          <a:noFill/>
        </p:spPr>
        <p:txBody>
          <a:bodyPr wrap="square" rtlCol="0">
            <a:spAutoFit/>
          </a:bodyPr>
          <a:lstStyle/>
          <a:p>
            <a:pPr marL="285750" indent="-285750" algn="just">
              <a:buFont typeface="Arial" panose="020B0604020202020204" pitchFamily="34" charset="0"/>
              <a:buChar char="•"/>
            </a:pPr>
            <a:r>
              <a:rPr lang="es-MX"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DEPENDENCIA </a:t>
            </a:r>
            <a:r>
              <a:rPr lang="es-MX"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es la relación (</a:t>
            </a:r>
            <a:r>
              <a:rPr lang="es-MX"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más débil que una asociación</a:t>
            </a:r>
            <a:r>
              <a:rPr lang="es-MX"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que muestra la relación entre un cliente y el proveedor de un servicio usado por el cliente.</a:t>
            </a:r>
          </a:p>
          <a:p>
            <a:pPr marL="285750" indent="-285750" algn="just">
              <a:buFont typeface="Arial" panose="020B0604020202020204" pitchFamily="34" charset="0"/>
              <a:buChar char="•"/>
            </a:pPr>
            <a:endParaRPr lang="es-MX"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742950" lvl="1" indent="-285750" algn="just">
              <a:buFont typeface="Courier New" panose="02070309020205020404" pitchFamily="49" charset="0"/>
              <a:buChar char="o"/>
            </a:pPr>
            <a:r>
              <a:rPr lang="es-MX"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Cliente es el objeto que solicita un servicio.</a:t>
            </a:r>
          </a:p>
          <a:p>
            <a:pPr marL="742950" lvl="1" indent="-285750" algn="just">
              <a:buFont typeface="Courier New" panose="02070309020205020404" pitchFamily="49" charset="0"/>
              <a:buChar char="o"/>
            </a:pPr>
            <a:r>
              <a:rPr lang="es-MX"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Servidor es el objeto que provee el servicio solicitado.</a:t>
            </a:r>
          </a:p>
          <a:p>
            <a:pPr marL="742950" lvl="1" indent="-285750" algn="just">
              <a:buFont typeface="Courier New" panose="02070309020205020404" pitchFamily="49" charset="0"/>
              <a:buChar char="o"/>
            </a:pPr>
            <a:endParaRPr lang="es-MX"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MX"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Gráficamente, la dependencia se muestra como una línea discontinua con una punta de flecha que apunta del cliente al proveedor.</a:t>
            </a:r>
          </a:p>
        </p:txBody>
      </p:sp>
      <p:pic>
        <p:nvPicPr>
          <p:cNvPr id="6146" name="Picture 2" descr="dependencia">
            <a:extLst>
              <a:ext uri="{FF2B5EF4-FFF2-40B4-BE49-F238E27FC236}">
                <a16:creationId xmlns:a16="http://schemas.microsoft.com/office/drawing/2014/main" id="{20A5C0C4-C8C1-EAD9-7C6E-B07A873CC96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2514" b="35699"/>
          <a:stretch/>
        </p:blipFill>
        <p:spPr bwMode="auto">
          <a:xfrm>
            <a:off x="2096440" y="4005064"/>
            <a:ext cx="3414397" cy="936104"/>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impresora-papel">
            <a:extLst>
              <a:ext uri="{FF2B5EF4-FFF2-40B4-BE49-F238E27FC236}">
                <a16:creationId xmlns:a16="http://schemas.microsoft.com/office/drawing/2014/main" id="{1C1DCBB2-6C66-6764-844B-C59660EECD0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11672" b="13139"/>
          <a:stretch/>
        </p:blipFill>
        <p:spPr bwMode="auto">
          <a:xfrm>
            <a:off x="8201480" y="299342"/>
            <a:ext cx="2952327" cy="2783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7279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85B9208-6506-683A-1092-ECA25746D5E8}"/>
              </a:ext>
            </a:extLst>
          </p:cNvPr>
          <p:cNvSpPr txBox="1"/>
          <p:nvPr/>
        </p:nvSpPr>
        <p:spPr>
          <a:xfrm rot="16200000">
            <a:off x="-2233370" y="3233229"/>
            <a:ext cx="5124223" cy="430887"/>
          </a:xfrm>
          <a:prstGeom prst="rect">
            <a:avLst/>
          </a:prstGeom>
          <a:noFill/>
        </p:spPr>
        <p:txBody>
          <a:bodyPr wrap="none" rtlCol="0">
            <a:spAutoFit/>
          </a:bodyPr>
          <a:lstStyle/>
          <a:p>
            <a:r>
              <a:rPr lang="es-MX" sz="2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NOMENCLATURA EN PROGRAMACIÓN OO</a:t>
            </a:r>
            <a:endParaRPr lang="es-PE" sz="2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1015564" y="3430159"/>
            <a:ext cx="3797450"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RELACIÓN DE DEPENDENCIA</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pic>
        <p:nvPicPr>
          <p:cNvPr id="7" name="Imagen 6">
            <a:extLst>
              <a:ext uri="{FF2B5EF4-FFF2-40B4-BE49-F238E27FC236}">
                <a16:creationId xmlns:a16="http://schemas.microsoft.com/office/drawing/2014/main" id="{6DA9BD9B-2271-F02A-6C03-D61A000742DE}"/>
              </a:ext>
            </a:extLst>
          </p:cNvPr>
          <p:cNvPicPr>
            <a:picLocks noChangeAspect="1"/>
          </p:cNvPicPr>
          <p:nvPr/>
        </p:nvPicPr>
        <p:blipFill>
          <a:blip r:embed="rId3"/>
          <a:stretch>
            <a:fillRect/>
          </a:stretch>
        </p:blipFill>
        <p:spPr>
          <a:xfrm>
            <a:off x="7894612" y="476672"/>
            <a:ext cx="3456384" cy="3489197"/>
          </a:xfrm>
          <a:prstGeom prst="rect">
            <a:avLst/>
          </a:prstGeom>
          <a:ln>
            <a:solidFill>
              <a:schemeClr val="tx2"/>
            </a:solidFill>
          </a:ln>
        </p:spPr>
      </p:pic>
      <p:pic>
        <p:nvPicPr>
          <p:cNvPr id="11" name="Imagen 10">
            <a:extLst>
              <a:ext uri="{FF2B5EF4-FFF2-40B4-BE49-F238E27FC236}">
                <a16:creationId xmlns:a16="http://schemas.microsoft.com/office/drawing/2014/main" id="{6F788AB1-0CAB-5A22-2D01-834D482B6B14}"/>
              </a:ext>
            </a:extLst>
          </p:cNvPr>
          <p:cNvPicPr>
            <a:picLocks noChangeAspect="1"/>
          </p:cNvPicPr>
          <p:nvPr/>
        </p:nvPicPr>
        <p:blipFill>
          <a:blip r:embed="rId4"/>
          <a:stretch>
            <a:fillRect/>
          </a:stretch>
        </p:blipFill>
        <p:spPr>
          <a:xfrm>
            <a:off x="1757285" y="466006"/>
            <a:ext cx="4335689" cy="3489197"/>
          </a:xfrm>
          <a:prstGeom prst="rect">
            <a:avLst/>
          </a:prstGeom>
          <a:ln>
            <a:solidFill>
              <a:schemeClr val="tx2"/>
            </a:solidFill>
          </a:ln>
        </p:spPr>
      </p:pic>
      <p:pic>
        <p:nvPicPr>
          <p:cNvPr id="13" name="Imagen 12">
            <a:extLst>
              <a:ext uri="{FF2B5EF4-FFF2-40B4-BE49-F238E27FC236}">
                <a16:creationId xmlns:a16="http://schemas.microsoft.com/office/drawing/2014/main" id="{586DF7EE-4CDB-823C-E72E-08C87A9DC057}"/>
              </a:ext>
            </a:extLst>
          </p:cNvPr>
          <p:cNvPicPr>
            <a:picLocks noChangeAspect="1"/>
          </p:cNvPicPr>
          <p:nvPr/>
        </p:nvPicPr>
        <p:blipFill>
          <a:blip r:embed="rId5"/>
          <a:stretch>
            <a:fillRect/>
          </a:stretch>
        </p:blipFill>
        <p:spPr>
          <a:xfrm>
            <a:off x="4438228" y="4654986"/>
            <a:ext cx="4620270" cy="1905266"/>
          </a:xfrm>
          <a:prstGeom prst="rect">
            <a:avLst/>
          </a:prstGeom>
          <a:ln>
            <a:solidFill>
              <a:schemeClr val="tx2"/>
            </a:solidFill>
          </a:ln>
        </p:spPr>
      </p:pic>
      <p:cxnSp>
        <p:nvCxnSpPr>
          <p:cNvPr id="15" name="Conector recto de flecha 14">
            <a:extLst>
              <a:ext uri="{FF2B5EF4-FFF2-40B4-BE49-F238E27FC236}">
                <a16:creationId xmlns:a16="http://schemas.microsoft.com/office/drawing/2014/main" id="{C329F85F-1529-96BD-2E3E-80E69E20E34B}"/>
              </a:ext>
            </a:extLst>
          </p:cNvPr>
          <p:cNvCxnSpPr>
            <a:stCxn id="11" idx="3"/>
            <a:endCxn id="7" idx="1"/>
          </p:cNvCxnSpPr>
          <p:nvPr/>
        </p:nvCxnSpPr>
        <p:spPr>
          <a:xfrm>
            <a:off x="6092974" y="2210605"/>
            <a:ext cx="1801638" cy="10666"/>
          </a:xfrm>
          <a:prstGeom prst="straightConnector1">
            <a:avLst/>
          </a:prstGeom>
          <a:ln w="19050">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01874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85B9208-6506-683A-1092-ECA25746D5E8}"/>
              </a:ext>
            </a:extLst>
          </p:cNvPr>
          <p:cNvSpPr txBox="1"/>
          <p:nvPr/>
        </p:nvSpPr>
        <p:spPr>
          <a:xfrm rot="16200000">
            <a:off x="-2233370" y="3233229"/>
            <a:ext cx="5124223" cy="430887"/>
          </a:xfrm>
          <a:prstGeom prst="rect">
            <a:avLst/>
          </a:prstGeom>
          <a:noFill/>
        </p:spPr>
        <p:txBody>
          <a:bodyPr wrap="none" rtlCol="0">
            <a:spAutoFit/>
          </a:bodyPr>
          <a:lstStyle/>
          <a:p>
            <a:r>
              <a:rPr lang="es-MX" sz="2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NOMENCLATURA EN PROGRAMACIÓN OO</a:t>
            </a:r>
            <a:endParaRPr lang="es-PE" sz="2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946696" y="3430159"/>
            <a:ext cx="3659720"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RELACIÓN DE REALIZACIÓN</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3" name="CuadroTexto 2">
            <a:extLst>
              <a:ext uri="{FF2B5EF4-FFF2-40B4-BE49-F238E27FC236}">
                <a16:creationId xmlns:a16="http://schemas.microsoft.com/office/drawing/2014/main" id="{C0564635-04AB-CCA6-44AB-38B7483ACA18}"/>
              </a:ext>
            </a:extLst>
          </p:cNvPr>
          <p:cNvSpPr txBox="1"/>
          <p:nvPr/>
        </p:nvSpPr>
        <p:spPr>
          <a:xfrm>
            <a:off x="1317854" y="44624"/>
            <a:ext cx="5616624" cy="1754326"/>
          </a:xfrm>
          <a:prstGeom prst="rect">
            <a:avLst/>
          </a:prstGeom>
          <a:noFill/>
        </p:spPr>
        <p:txBody>
          <a:bodyPr wrap="square" rtlCol="0">
            <a:spAutoFit/>
          </a:bodyPr>
          <a:lstStyle/>
          <a:p>
            <a:pPr marL="285750" indent="-285750" algn="just">
              <a:buFont typeface="Arial" panose="020B0604020202020204" pitchFamily="34" charset="0"/>
              <a:buChar char="•"/>
            </a:pPr>
            <a:r>
              <a:rPr lang="es-MX"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Es una relación que vincula dos elementos del modelo con un clasificador realizando/implementando el comportamiento de otro clasificador. </a:t>
            </a:r>
          </a:p>
          <a:p>
            <a:pPr marL="285750" indent="-285750" algn="just">
              <a:buFont typeface="Arial" panose="020B0604020202020204" pitchFamily="34" charset="0"/>
              <a:buChar char="•"/>
            </a:pPr>
            <a:endParaRPr lang="es-MX"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MX"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La relación de realización ayuda a comprender cómo afecta la interfaz a la clase de implementación.</a:t>
            </a:r>
          </a:p>
        </p:txBody>
      </p:sp>
      <p:sp>
        <p:nvSpPr>
          <p:cNvPr id="4" name="CuadroTexto 3">
            <a:extLst>
              <a:ext uri="{FF2B5EF4-FFF2-40B4-BE49-F238E27FC236}">
                <a16:creationId xmlns:a16="http://schemas.microsoft.com/office/drawing/2014/main" id="{56D8DE12-1DFB-050D-C76C-F7AB492B7991}"/>
              </a:ext>
            </a:extLst>
          </p:cNvPr>
          <p:cNvSpPr txBox="1"/>
          <p:nvPr/>
        </p:nvSpPr>
        <p:spPr>
          <a:xfrm>
            <a:off x="6598468" y="4336690"/>
            <a:ext cx="5052575" cy="2308324"/>
          </a:xfrm>
          <a:prstGeom prst="rect">
            <a:avLst/>
          </a:prstGeom>
          <a:noFill/>
        </p:spPr>
        <p:txBody>
          <a:bodyPr wrap="square" rtlCol="0">
            <a:spAutoFit/>
          </a:bodyPr>
          <a:lstStyle/>
          <a:p>
            <a:pPr marL="285750" indent="-285750" algn="just">
              <a:buFont typeface="Arial" panose="020B0604020202020204" pitchFamily="34" charset="0"/>
              <a:buChar char="•"/>
            </a:pPr>
            <a:r>
              <a:rPr lang="es-MX"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REALIZACIÓN</a:t>
            </a:r>
            <a:r>
              <a:rPr lang="es-MX"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es la relación entre una clase y una interfaz. Es una relación unidireccional donde una clase (interfaz) especifica un conjunto de métodos o propiedades que deben ser implementadas por otra clase (clase concreta).</a:t>
            </a:r>
          </a:p>
          <a:p>
            <a:pPr marL="285750" indent="-285750" algn="just">
              <a:buFont typeface="Arial" panose="020B0604020202020204" pitchFamily="34" charset="0"/>
              <a:buChar char="•"/>
            </a:pPr>
            <a:endParaRPr lang="es-MX"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MX"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Una interfaz define las capacidades o habilidades de un objeto.</a:t>
            </a:r>
          </a:p>
        </p:txBody>
      </p:sp>
      <p:pic>
        <p:nvPicPr>
          <p:cNvPr id="1026" name="Picture 2" descr="Realización">
            <a:extLst>
              <a:ext uri="{FF2B5EF4-FFF2-40B4-BE49-F238E27FC236}">
                <a16:creationId xmlns:a16="http://schemas.microsoft.com/office/drawing/2014/main" id="{4E4B4A2D-8F19-F7CA-CDAB-487391B720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4612" y="245192"/>
            <a:ext cx="3264391" cy="317187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alización">
            <a:extLst>
              <a:ext uri="{FF2B5EF4-FFF2-40B4-BE49-F238E27FC236}">
                <a16:creationId xmlns:a16="http://schemas.microsoft.com/office/drawing/2014/main" id="{85CE0B93-749A-EB97-7E83-55F2987B23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5165" y="2951920"/>
            <a:ext cx="2880321" cy="2769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0183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85B9208-6506-683A-1092-ECA25746D5E8}"/>
              </a:ext>
            </a:extLst>
          </p:cNvPr>
          <p:cNvSpPr txBox="1"/>
          <p:nvPr/>
        </p:nvSpPr>
        <p:spPr>
          <a:xfrm rot="16200000">
            <a:off x="-2233370" y="3233229"/>
            <a:ext cx="5124223" cy="430887"/>
          </a:xfrm>
          <a:prstGeom prst="rect">
            <a:avLst/>
          </a:prstGeom>
          <a:noFill/>
        </p:spPr>
        <p:txBody>
          <a:bodyPr wrap="none" rtlCol="0">
            <a:spAutoFit/>
          </a:bodyPr>
          <a:lstStyle/>
          <a:p>
            <a:r>
              <a:rPr lang="es-MX" sz="2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NOMENCLATURA EN PROGRAMACIÓN OO</a:t>
            </a:r>
            <a:endParaRPr lang="es-PE" sz="2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946696" y="3430159"/>
            <a:ext cx="3659720"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RELACIÓN DE REALIZACIÓN</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pic>
        <p:nvPicPr>
          <p:cNvPr id="7" name="Imagen 6">
            <a:extLst>
              <a:ext uri="{FF2B5EF4-FFF2-40B4-BE49-F238E27FC236}">
                <a16:creationId xmlns:a16="http://schemas.microsoft.com/office/drawing/2014/main" id="{D098C2BB-0182-9C0E-943E-48E213771D8D}"/>
              </a:ext>
            </a:extLst>
          </p:cNvPr>
          <p:cNvPicPr>
            <a:picLocks noChangeAspect="1"/>
          </p:cNvPicPr>
          <p:nvPr/>
        </p:nvPicPr>
        <p:blipFill>
          <a:blip r:embed="rId3"/>
          <a:stretch>
            <a:fillRect/>
          </a:stretch>
        </p:blipFill>
        <p:spPr>
          <a:xfrm>
            <a:off x="7966620" y="1193109"/>
            <a:ext cx="2880320" cy="4471781"/>
          </a:xfrm>
          <a:prstGeom prst="rect">
            <a:avLst/>
          </a:prstGeom>
        </p:spPr>
      </p:pic>
      <p:pic>
        <p:nvPicPr>
          <p:cNvPr id="9" name="Imagen 8">
            <a:extLst>
              <a:ext uri="{FF2B5EF4-FFF2-40B4-BE49-F238E27FC236}">
                <a16:creationId xmlns:a16="http://schemas.microsoft.com/office/drawing/2014/main" id="{F3011B79-8CE3-1A42-781D-5629CA4B2F0A}"/>
              </a:ext>
            </a:extLst>
          </p:cNvPr>
          <p:cNvPicPr>
            <a:picLocks noChangeAspect="1"/>
          </p:cNvPicPr>
          <p:nvPr/>
        </p:nvPicPr>
        <p:blipFill>
          <a:blip r:embed="rId4"/>
          <a:stretch>
            <a:fillRect/>
          </a:stretch>
        </p:blipFill>
        <p:spPr>
          <a:xfrm>
            <a:off x="1773932" y="155909"/>
            <a:ext cx="4320480" cy="6546182"/>
          </a:xfrm>
          <a:prstGeom prst="rect">
            <a:avLst/>
          </a:prstGeom>
        </p:spPr>
      </p:pic>
      <p:sp>
        <p:nvSpPr>
          <p:cNvPr id="10" name="Forma libre: forma 9">
            <a:extLst>
              <a:ext uri="{FF2B5EF4-FFF2-40B4-BE49-F238E27FC236}">
                <a16:creationId xmlns:a16="http://schemas.microsoft.com/office/drawing/2014/main" id="{D62D366C-16F8-A384-04A9-812D1333810D}"/>
              </a:ext>
            </a:extLst>
          </p:cNvPr>
          <p:cNvSpPr/>
          <p:nvPr/>
        </p:nvSpPr>
        <p:spPr>
          <a:xfrm>
            <a:off x="6200775" y="19050"/>
            <a:ext cx="1009981" cy="6858000"/>
          </a:xfrm>
          <a:custGeom>
            <a:avLst/>
            <a:gdLst>
              <a:gd name="connsiteX0" fmla="*/ 0 w 1009981"/>
              <a:gd name="connsiteY0" fmla="*/ 0 h 6858000"/>
              <a:gd name="connsiteX1" fmla="*/ 66675 w 1009981"/>
              <a:gd name="connsiteY1" fmla="*/ 142875 h 6858000"/>
              <a:gd name="connsiteX2" fmla="*/ 85725 w 1009981"/>
              <a:gd name="connsiteY2" fmla="*/ 219075 h 6858000"/>
              <a:gd name="connsiteX3" fmla="*/ 114300 w 1009981"/>
              <a:gd name="connsiteY3" fmla="*/ 304800 h 6858000"/>
              <a:gd name="connsiteX4" fmla="*/ 190500 w 1009981"/>
              <a:gd name="connsiteY4" fmla="*/ 419100 h 6858000"/>
              <a:gd name="connsiteX5" fmla="*/ 209550 w 1009981"/>
              <a:gd name="connsiteY5" fmla="*/ 447675 h 6858000"/>
              <a:gd name="connsiteX6" fmla="*/ 238125 w 1009981"/>
              <a:gd name="connsiteY6" fmla="*/ 466725 h 6858000"/>
              <a:gd name="connsiteX7" fmla="*/ 209550 w 1009981"/>
              <a:gd name="connsiteY7" fmla="*/ 552450 h 6858000"/>
              <a:gd name="connsiteX8" fmla="*/ 142875 w 1009981"/>
              <a:gd name="connsiteY8" fmla="*/ 666750 h 6858000"/>
              <a:gd name="connsiteX9" fmla="*/ 190500 w 1009981"/>
              <a:gd name="connsiteY9" fmla="*/ 752475 h 6858000"/>
              <a:gd name="connsiteX10" fmla="*/ 219075 w 1009981"/>
              <a:gd name="connsiteY10" fmla="*/ 781050 h 6858000"/>
              <a:gd name="connsiteX11" fmla="*/ 228600 w 1009981"/>
              <a:gd name="connsiteY11" fmla="*/ 838200 h 6858000"/>
              <a:gd name="connsiteX12" fmla="*/ 371475 w 1009981"/>
              <a:gd name="connsiteY12" fmla="*/ 914400 h 6858000"/>
              <a:gd name="connsiteX13" fmla="*/ 695325 w 1009981"/>
              <a:gd name="connsiteY13" fmla="*/ 1066800 h 6858000"/>
              <a:gd name="connsiteX14" fmla="*/ 704850 w 1009981"/>
              <a:gd name="connsiteY14" fmla="*/ 1123950 h 6858000"/>
              <a:gd name="connsiteX15" fmla="*/ 609600 w 1009981"/>
              <a:gd name="connsiteY15" fmla="*/ 1295400 h 6858000"/>
              <a:gd name="connsiteX16" fmla="*/ 495300 w 1009981"/>
              <a:gd name="connsiteY16" fmla="*/ 1457325 h 6858000"/>
              <a:gd name="connsiteX17" fmla="*/ 600075 w 1009981"/>
              <a:gd name="connsiteY17" fmla="*/ 1543050 h 6858000"/>
              <a:gd name="connsiteX18" fmla="*/ 647700 w 1009981"/>
              <a:gd name="connsiteY18" fmla="*/ 1619250 h 6858000"/>
              <a:gd name="connsiteX19" fmla="*/ 495300 w 1009981"/>
              <a:gd name="connsiteY19" fmla="*/ 1876425 h 6858000"/>
              <a:gd name="connsiteX20" fmla="*/ 561975 w 1009981"/>
              <a:gd name="connsiteY20" fmla="*/ 1962150 h 6858000"/>
              <a:gd name="connsiteX21" fmla="*/ 619125 w 1009981"/>
              <a:gd name="connsiteY21" fmla="*/ 2019300 h 6858000"/>
              <a:gd name="connsiteX22" fmla="*/ 647700 w 1009981"/>
              <a:gd name="connsiteY22" fmla="*/ 2076450 h 6858000"/>
              <a:gd name="connsiteX23" fmla="*/ 723900 w 1009981"/>
              <a:gd name="connsiteY23" fmla="*/ 2314575 h 6858000"/>
              <a:gd name="connsiteX24" fmla="*/ 733425 w 1009981"/>
              <a:gd name="connsiteY24" fmla="*/ 2619375 h 6858000"/>
              <a:gd name="connsiteX25" fmla="*/ 723900 w 1009981"/>
              <a:gd name="connsiteY25" fmla="*/ 2828925 h 6858000"/>
              <a:gd name="connsiteX26" fmla="*/ 752475 w 1009981"/>
              <a:gd name="connsiteY26" fmla="*/ 2981325 h 6858000"/>
              <a:gd name="connsiteX27" fmla="*/ 800100 w 1009981"/>
              <a:gd name="connsiteY27" fmla="*/ 3209925 h 6858000"/>
              <a:gd name="connsiteX28" fmla="*/ 781050 w 1009981"/>
              <a:gd name="connsiteY28" fmla="*/ 3352800 h 6858000"/>
              <a:gd name="connsiteX29" fmla="*/ 942975 w 1009981"/>
              <a:gd name="connsiteY29" fmla="*/ 3400425 h 6858000"/>
              <a:gd name="connsiteX30" fmla="*/ 1009650 w 1009981"/>
              <a:gd name="connsiteY30" fmla="*/ 3448050 h 6858000"/>
              <a:gd name="connsiteX31" fmla="*/ 771525 w 1009981"/>
              <a:gd name="connsiteY31" fmla="*/ 4000500 h 6858000"/>
              <a:gd name="connsiteX32" fmla="*/ 638175 w 1009981"/>
              <a:gd name="connsiteY32" fmla="*/ 4295775 h 6858000"/>
              <a:gd name="connsiteX33" fmla="*/ 352425 w 1009981"/>
              <a:gd name="connsiteY33" fmla="*/ 4619625 h 6858000"/>
              <a:gd name="connsiteX34" fmla="*/ 390525 w 1009981"/>
              <a:gd name="connsiteY34" fmla="*/ 4657725 h 6858000"/>
              <a:gd name="connsiteX35" fmla="*/ 476250 w 1009981"/>
              <a:gd name="connsiteY35" fmla="*/ 4695825 h 6858000"/>
              <a:gd name="connsiteX36" fmla="*/ 514350 w 1009981"/>
              <a:gd name="connsiteY36" fmla="*/ 4724400 h 6858000"/>
              <a:gd name="connsiteX37" fmla="*/ 533400 w 1009981"/>
              <a:gd name="connsiteY37" fmla="*/ 4781550 h 6858000"/>
              <a:gd name="connsiteX38" fmla="*/ 285750 w 1009981"/>
              <a:gd name="connsiteY38" fmla="*/ 5257800 h 6858000"/>
              <a:gd name="connsiteX39" fmla="*/ 228600 w 1009981"/>
              <a:gd name="connsiteY39" fmla="*/ 5381625 h 6858000"/>
              <a:gd name="connsiteX40" fmla="*/ 514350 w 1009981"/>
              <a:gd name="connsiteY40" fmla="*/ 5676900 h 6858000"/>
              <a:gd name="connsiteX41" fmla="*/ 314325 w 1009981"/>
              <a:gd name="connsiteY41" fmla="*/ 6057900 h 6858000"/>
              <a:gd name="connsiteX42" fmla="*/ 361950 w 1009981"/>
              <a:gd name="connsiteY42" fmla="*/ 6334125 h 6858000"/>
              <a:gd name="connsiteX43" fmla="*/ 438150 w 1009981"/>
              <a:gd name="connsiteY43" fmla="*/ 6438900 h 6858000"/>
              <a:gd name="connsiteX44" fmla="*/ 457200 w 1009981"/>
              <a:gd name="connsiteY44" fmla="*/ 6477000 h 6858000"/>
              <a:gd name="connsiteX45" fmla="*/ 485775 w 1009981"/>
              <a:gd name="connsiteY45" fmla="*/ 6515100 h 6858000"/>
              <a:gd name="connsiteX46" fmla="*/ 495300 w 1009981"/>
              <a:gd name="connsiteY46" fmla="*/ 6553200 h 6858000"/>
              <a:gd name="connsiteX47" fmla="*/ 504825 w 1009981"/>
              <a:gd name="connsiteY4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009981" h="6858000">
                <a:moveTo>
                  <a:pt x="0" y="0"/>
                </a:moveTo>
                <a:cubicBezTo>
                  <a:pt x="22860" y="114298"/>
                  <a:pt x="-12694" y="-35705"/>
                  <a:pt x="66675" y="142875"/>
                </a:cubicBezTo>
                <a:cubicBezTo>
                  <a:pt x="77308" y="166800"/>
                  <a:pt x="78337" y="193957"/>
                  <a:pt x="85725" y="219075"/>
                </a:cubicBezTo>
                <a:cubicBezTo>
                  <a:pt x="94224" y="247972"/>
                  <a:pt x="101475" y="277546"/>
                  <a:pt x="114300" y="304800"/>
                </a:cubicBezTo>
                <a:cubicBezTo>
                  <a:pt x="137835" y="354811"/>
                  <a:pt x="161180" y="378052"/>
                  <a:pt x="190500" y="419100"/>
                </a:cubicBezTo>
                <a:cubicBezTo>
                  <a:pt x="197154" y="428415"/>
                  <a:pt x="201455" y="439580"/>
                  <a:pt x="209550" y="447675"/>
                </a:cubicBezTo>
                <a:cubicBezTo>
                  <a:pt x="217645" y="455770"/>
                  <a:pt x="228600" y="460375"/>
                  <a:pt x="238125" y="466725"/>
                </a:cubicBezTo>
                <a:cubicBezTo>
                  <a:pt x="228600" y="495300"/>
                  <a:pt x="223020" y="525509"/>
                  <a:pt x="209550" y="552450"/>
                </a:cubicBezTo>
                <a:cubicBezTo>
                  <a:pt x="115471" y="740608"/>
                  <a:pt x="172428" y="578090"/>
                  <a:pt x="142875" y="666750"/>
                </a:cubicBezTo>
                <a:cubicBezTo>
                  <a:pt x="158750" y="695325"/>
                  <a:pt x="172368" y="725276"/>
                  <a:pt x="190500" y="752475"/>
                </a:cubicBezTo>
                <a:cubicBezTo>
                  <a:pt x="197972" y="763683"/>
                  <a:pt x="213604" y="768741"/>
                  <a:pt x="219075" y="781050"/>
                </a:cubicBezTo>
                <a:cubicBezTo>
                  <a:pt x="226919" y="798698"/>
                  <a:pt x="214066" y="825482"/>
                  <a:pt x="228600" y="838200"/>
                </a:cubicBezTo>
                <a:cubicBezTo>
                  <a:pt x="269220" y="873743"/>
                  <a:pt x="323002" y="890658"/>
                  <a:pt x="371475" y="914400"/>
                </a:cubicBezTo>
                <a:cubicBezTo>
                  <a:pt x="478619" y="966879"/>
                  <a:pt x="587375" y="1016000"/>
                  <a:pt x="695325" y="1066800"/>
                </a:cubicBezTo>
                <a:cubicBezTo>
                  <a:pt x="698500" y="1085850"/>
                  <a:pt x="707581" y="1104831"/>
                  <a:pt x="704850" y="1123950"/>
                </a:cubicBezTo>
                <a:cubicBezTo>
                  <a:pt x="695892" y="1186656"/>
                  <a:pt x="644364" y="1249048"/>
                  <a:pt x="609600" y="1295400"/>
                </a:cubicBezTo>
                <a:cubicBezTo>
                  <a:pt x="498971" y="1442905"/>
                  <a:pt x="565181" y="1335034"/>
                  <a:pt x="495300" y="1457325"/>
                </a:cubicBezTo>
                <a:cubicBezTo>
                  <a:pt x="530225" y="1485900"/>
                  <a:pt x="569148" y="1510190"/>
                  <a:pt x="600075" y="1543050"/>
                </a:cubicBezTo>
                <a:cubicBezTo>
                  <a:pt x="620604" y="1564862"/>
                  <a:pt x="656681" y="1590675"/>
                  <a:pt x="647700" y="1619250"/>
                </a:cubicBezTo>
                <a:cubicBezTo>
                  <a:pt x="617823" y="1714312"/>
                  <a:pt x="495300" y="1876425"/>
                  <a:pt x="495300" y="1876425"/>
                </a:cubicBezTo>
                <a:cubicBezTo>
                  <a:pt x="521340" y="1915485"/>
                  <a:pt x="521676" y="1918187"/>
                  <a:pt x="561975" y="1962150"/>
                </a:cubicBezTo>
                <a:cubicBezTo>
                  <a:pt x="580180" y="1982009"/>
                  <a:pt x="602961" y="1997747"/>
                  <a:pt x="619125" y="2019300"/>
                </a:cubicBezTo>
                <a:cubicBezTo>
                  <a:pt x="631904" y="2036339"/>
                  <a:pt x="639591" y="2056756"/>
                  <a:pt x="647700" y="2076450"/>
                </a:cubicBezTo>
                <a:cubicBezTo>
                  <a:pt x="685429" y="2168077"/>
                  <a:pt x="695705" y="2215892"/>
                  <a:pt x="723900" y="2314575"/>
                </a:cubicBezTo>
                <a:cubicBezTo>
                  <a:pt x="727075" y="2416175"/>
                  <a:pt x="733425" y="2517725"/>
                  <a:pt x="733425" y="2619375"/>
                </a:cubicBezTo>
                <a:cubicBezTo>
                  <a:pt x="733425" y="2689297"/>
                  <a:pt x="720225" y="2759100"/>
                  <a:pt x="723900" y="2828925"/>
                </a:cubicBezTo>
                <a:cubicBezTo>
                  <a:pt x="726617" y="2880539"/>
                  <a:pt x="744202" y="2930306"/>
                  <a:pt x="752475" y="2981325"/>
                </a:cubicBezTo>
                <a:cubicBezTo>
                  <a:pt x="788061" y="3200770"/>
                  <a:pt x="742773" y="3123935"/>
                  <a:pt x="800100" y="3209925"/>
                </a:cubicBezTo>
                <a:cubicBezTo>
                  <a:pt x="793750" y="3257550"/>
                  <a:pt x="762405" y="3308519"/>
                  <a:pt x="781050" y="3352800"/>
                </a:cubicBezTo>
                <a:cubicBezTo>
                  <a:pt x="794424" y="3384564"/>
                  <a:pt x="909887" y="3395698"/>
                  <a:pt x="942975" y="3400425"/>
                </a:cubicBezTo>
                <a:cubicBezTo>
                  <a:pt x="965200" y="3416300"/>
                  <a:pt x="1014488" y="3421170"/>
                  <a:pt x="1009650" y="3448050"/>
                </a:cubicBezTo>
                <a:cubicBezTo>
                  <a:pt x="953339" y="3760887"/>
                  <a:pt x="906184" y="3805992"/>
                  <a:pt x="771525" y="4000500"/>
                </a:cubicBezTo>
                <a:cubicBezTo>
                  <a:pt x="734741" y="4138441"/>
                  <a:pt x="739189" y="4177925"/>
                  <a:pt x="638175" y="4295775"/>
                </a:cubicBezTo>
                <a:cubicBezTo>
                  <a:pt x="255379" y="4742370"/>
                  <a:pt x="594807" y="4256052"/>
                  <a:pt x="352425" y="4619625"/>
                </a:cubicBezTo>
                <a:cubicBezTo>
                  <a:pt x="365125" y="4632325"/>
                  <a:pt x="375229" y="4648312"/>
                  <a:pt x="390525" y="4657725"/>
                </a:cubicBezTo>
                <a:cubicBezTo>
                  <a:pt x="417156" y="4674114"/>
                  <a:pt x="448718" y="4681000"/>
                  <a:pt x="476250" y="4695825"/>
                </a:cubicBezTo>
                <a:cubicBezTo>
                  <a:pt x="490227" y="4703351"/>
                  <a:pt x="501650" y="4714875"/>
                  <a:pt x="514350" y="4724400"/>
                </a:cubicBezTo>
                <a:cubicBezTo>
                  <a:pt x="520700" y="4743450"/>
                  <a:pt x="536343" y="4761686"/>
                  <a:pt x="533400" y="4781550"/>
                </a:cubicBezTo>
                <a:cubicBezTo>
                  <a:pt x="496555" y="5030252"/>
                  <a:pt x="433305" y="5019442"/>
                  <a:pt x="285750" y="5257800"/>
                </a:cubicBezTo>
                <a:cubicBezTo>
                  <a:pt x="261822" y="5296452"/>
                  <a:pt x="247650" y="5340350"/>
                  <a:pt x="228600" y="5381625"/>
                </a:cubicBezTo>
                <a:cubicBezTo>
                  <a:pt x="323850" y="5480050"/>
                  <a:pt x="578017" y="5555629"/>
                  <a:pt x="514350" y="5676900"/>
                </a:cubicBezTo>
                <a:lnTo>
                  <a:pt x="314325" y="6057900"/>
                </a:lnTo>
                <a:cubicBezTo>
                  <a:pt x="330200" y="6149975"/>
                  <a:pt x="333071" y="6245267"/>
                  <a:pt x="361950" y="6334125"/>
                </a:cubicBezTo>
                <a:cubicBezTo>
                  <a:pt x="375298" y="6375195"/>
                  <a:pt x="418837" y="6400274"/>
                  <a:pt x="438150" y="6438900"/>
                </a:cubicBezTo>
                <a:cubicBezTo>
                  <a:pt x="444500" y="6451600"/>
                  <a:pt x="449675" y="6464959"/>
                  <a:pt x="457200" y="6477000"/>
                </a:cubicBezTo>
                <a:cubicBezTo>
                  <a:pt x="465614" y="6490462"/>
                  <a:pt x="476250" y="6502400"/>
                  <a:pt x="485775" y="6515100"/>
                </a:cubicBezTo>
                <a:cubicBezTo>
                  <a:pt x="488950" y="6527800"/>
                  <a:pt x="494115" y="6540163"/>
                  <a:pt x="495300" y="6553200"/>
                </a:cubicBezTo>
                <a:cubicBezTo>
                  <a:pt x="507291" y="6685097"/>
                  <a:pt x="504825" y="6732594"/>
                  <a:pt x="504825" y="6858000"/>
                </a:cubicBezTo>
              </a:path>
            </a:pathLst>
          </a:custGeom>
          <a:ln w="19050"/>
        </p:spPr>
        <p:style>
          <a:lnRef idx="1">
            <a:schemeClr val="accent5"/>
          </a:lnRef>
          <a:fillRef idx="0">
            <a:schemeClr val="accent5"/>
          </a:fillRef>
          <a:effectRef idx="0">
            <a:schemeClr val="accent5"/>
          </a:effectRef>
          <a:fontRef idx="minor">
            <a:schemeClr val="tx1"/>
          </a:fontRef>
        </p:style>
        <p:txBody>
          <a:bodyPr rtlCol="0" anchor="ctr"/>
          <a:lstStyle/>
          <a:p>
            <a:pPr algn="ctr"/>
            <a:endParaRPr lang="es-PE"/>
          </a:p>
        </p:txBody>
      </p:sp>
    </p:spTree>
    <p:extLst>
      <p:ext uri="{BB962C8B-B14F-4D97-AF65-F5344CB8AC3E}">
        <p14:creationId xmlns:p14="http://schemas.microsoft.com/office/powerpoint/2010/main" val="192013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85B9208-6506-683A-1092-ECA25746D5E8}"/>
              </a:ext>
            </a:extLst>
          </p:cNvPr>
          <p:cNvSpPr txBox="1"/>
          <p:nvPr/>
        </p:nvSpPr>
        <p:spPr>
          <a:xfrm rot="16200000">
            <a:off x="-2233370" y="3233229"/>
            <a:ext cx="5124223" cy="430887"/>
          </a:xfrm>
          <a:prstGeom prst="rect">
            <a:avLst/>
          </a:prstGeom>
          <a:noFill/>
        </p:spPr>
        <p:txBody>
          <a:bodyPr wrap="none" rtlCol="0">
            <a:spAutoFit/>
          </a:bodyPr>
          <a:lstStyle/>
          <a:p>
            <a:r>
              <a:rPr lang="es-MX" sz="2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NOMENCLATURA EN PROGRAMACIÓN OO</a:t>
            </a:r>
            <a:endParaRPr lang="es-PE" sz="2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907975" y="3430159"/>
            <a:ext cx="3582263"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RELACIÓN DE ASOCIACIÓN</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pic>
        <p:nvPicPr>
          <p:cNvPr id="3074" name="Picture 2" descr="diagrama de clases">
            <a:extLst>
              <a:ext uri="{FF2B5EF4-FFF2-40B4-BE49-F238E27FC236}">
                <a16:creationId xmlns:a16="http://schemas.microsoft.com/office/drawing/2014/main" id="{19914A8B-1FAA-4C72-6D66-7FC1D23865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9999" y="4077072"/>
            <a:ext cx="3744416" cy="2498228"/>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a:extLst>
              <a:ext uri="{FF2B5EF4-FFF2-40B4-BE49-F238E27FC236}">
                <a16:creationId xmlns:a16="http://schemas.microsoft.com/office/drawing/2014/main" id="{E33CAD37-B7A6-A60D-D2BD-B7E42FB71D3B}"/>
              </a:ext>
            </a:extLst>
          </p:cNvPr>
          <p:cNvPicPr>
            <a:picLocks noChangeAspect="1"/>
          </p:cNvPicPr>
          <p:nvPr/>
        </p:nvPicPr>
        <p:blipFill rotWithShape="1">
          <a:blip r:embed="rId4"/>
          <a:srcRect t="25798"/>
          <a:stretch/>
        </p:blipFill>
        <p:spPr>
          <a:xfrm>
            <a:off x="1647118" y="1917680"/>
            <a:ext cx="7766614" cy="1863979"/>
          </a:xfrm>
          <a:prstGeom prst="rect">
            <a:avLst/>
          </a:prstGeom>
        </p:spPr>
      </p:pic>
      <p:sp>
        <p:nvSpPr>
          <p:cNvPr id="3" name="CuadroTexto 2">
            <a:extLst>
              <a:ext uri="{FF2B5EF4-FFF2-40B4-BE49-F238E27FC236}">
                <a16:creationId xmlns:a16="http://schemas.microsoft.com/office/drawing/2014/main" id="{C0564635-04AB-CCA6-44AB-38B7483ACA18}"/>
              </a:ext>
            </a:extLst>
          </p:cNvPr>
          <p:cNvSpPr txBox="1"/>
          <p:nvPr/>
        </p:nvSpPr>
        <p:spPr>
          <a:xfrm>
            <a:off x="1292393" y="83969"/>
            <a:ext cx="5666115" cy="1477328"/>
          </a:xfrm>
          <a:prstGeom prst="rect">
            <a:avLst/>
          </a:prstGeom>
          <a:noFill/>
        </p:spPr>
        <p:txBody>
          <a:bodyPr wrap="square" rtlCol="0">
            <a:spAutoFit/>
          </a:bodyPr>
          <a:lstStyle/>
          <a:p>
            <a:pPr marL="285750" indent="-285750" algn="just">
              <a:buFont typeface="Arial" panose="020B0604020202020204" pitchFamily="34" charset="0"/>
              <a:buChar char="•"/>
            </a:pPr>
            <a:r>
              <a:rPr lang="es-MX"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Relación entre dos o más clases que permite que los objetos de una clase interactúen con los objetos de otra clase. La relación de asociación se da cuando un objeto de una clase necesita utilizar un objeto de otra clase para llevar a cabo una tarea específica.</a:t>
            </a:r>
          </a:p>
        </p:txBody>
      </p:sp>
      <p:sp>
        <p:nvSpPr>
          <p:cNvPr id="4" name="CuadroTexto 3">
            <a:extLst>
              <a:ext uri="{FF2B5EF4-FFF2-40B4-BE49-F238E27FC236}">
                <a16:creationId xmlns:a16="http://schemas.microsoft.com/office/drawing/2014/main" id="{56D8DE12-1DFB-050D-C76C-F7AB492B7991}"/>
              </a:ext>
            </a:extLst>
          </p:cNvPr>
          <p:cNvSpPr txBox="1"/>
          <p:nvPr/>
        </p:nvSpPr>
        <p:spPr>
          <a:xfrm>
            <a:off x="6128989" y="4826278"/>
            <a:ext cx="5556693" cy="2031325"/>
          </a:xfrm>
          <a:prstGeom prst="rect">
            <a:avLst/>
          </a:prstGeom>
          <a:noFill/>
        </p:spPr>
        <p:txBody>
          <a:bodyPr wrap="square" rtlCol="0">
            <a:spAutoFit/>
          </a:bodyPr>
          <a:lstStyle/>
          <a:p>
            <a:pPr marL="285750" indent="-285750" algn="just">
              <a:buFont typeface="Arial" panose="020B0604020202020204" pitchFamily="34" charset="0"/>
              <a:buChar char="•"/>
            </a:pPr>
            <a:r>
              <a:rPr lang="es-MX"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Una relación de asociación se caracteriza por su multiplicidad, que especifica cuántos objetos de una clase pueden estar relacionados con cuántos objetos de otra clase. </a:t>
            </a:r>
          </a:p>
          <a:p>
            <a:pPr marL="285750" indent="-285750" algn="just">
              <a:buFont typeface="Arial" panose="020B0604020202020204" pitchFamily="34" charset="0"/>
              <a:buChar char="•"/>
            </a:pPr>
            <a:endParaRPr lang="es-MX"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MX"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Por ejemplo, una relación de asociación puede ser de uno a uno, uno a muchos o muchos a muchos.</a:t>
            </a:r>
          </a:p>
        </p:txBody>
      </p:sp>
    </p:spTree>
    <p:extLst>
      <p:ext uri="{BB962C8B-B14F-4D97-AF65-F5344CB8AC3E}">
        <p14:creationId xmlns:p14="http://schemas.microsoft.com/office/powerpoint/2010/main" val="2267220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8D2D6617-46E2-4BB5-A527-766D31BC6FE3}"/>
              </a:ext>
            </a:extLst>
          </p:cNvPr>
          <p:cNvSpPr>
            <a:spLocks noGrp="1"/>
          </p:cNvSpPr>
          <p:nvPr>
            <p:ph type="sldNum" sz="quarter" idx="12"/>
          </p:nvPr>
        </p:nvSpPr>
        <p:spPr>
          <a:xfrm>
            <a:off x="10766796" y="6448251"/>
            <a:ext cx="609441" cy="365125"/>
          </a:xfrm>
        </p:spPr>
        <p:txBody>
          <a:bodyPr/>
          <a:lstStyle/>
          <a:p>
            <a:pPr rtl="0"/>
            <a:fld id="{7DC1BBB0-96F0-4077-A278-0F3FB5C104D3}" type="slidenum">
              <a:rPr lang="es-ES" noProof="0" smtClean="0"/>
              <a:t>27</a:t>
            </a:fld>
            <a:endParaRPr lang="es-ES" noProof="0" dirty="0"/>
          </a:p>
        </p:txBody>
      </p:sp>
      <p:sp>
        <p:nvSpPr>
          <p:cNvPr id="9" name="CuadroTexto 8">
            <a:extLst>
              <a:ext uri="{FF2B5EF4-FFF2-40B4-BE49-F238E27FC236}">
                <a16:creationId xmlns:a16="http://schemas.microsoft.com/office/drawing/2014/main" id="{522997E0-2C77-4E05-9F75-87F72499A351}"/>
              </a:ext>
            </a:extLst>
          </p:cNvPr>
          <p:cNvSpPr txBox="1"/>
          <p:nvPr/>
        </p:nvSpPr>
        <p:spPr>
          <a:xfrm>
            <a:off x="5391274" y="35332"/>
            <a:ext cx="2036648" cy="369332"/>
          </a:xfrm>
          <a:prstGeom prst="rect">
            <a:avLst/>
          </a:prstGeom>
          <a:noFill/>
        </p:spPr>
        <p:txBody>
          <a:bodyPr wrap="none" rtlCol="0">
            <a:spAutoFit/>
          </a:bodyPr>
          <a:lstStyle/>
          <a:p>
            <a:r>
              <a:rPr lang="es-PE" b="1" dirty="0">
                <a:solidFill>
                  <a:schemeClr val="accent1">
                    <a:lumMod val="75000"/>
                  </a:schemeClr>
                </a:solidFill>
                <a:effectLst>
                  <a:outerShdw blurRad="38100" dist="38100" dir="2700000" algn="tl">
                    <a:srgbClr val="000000">
                      <a:alpha val="43137"/>
                    </a:srgbClr>
                  </a:outerShdw>
                </a:effectLst>
              </a:rPr>
              <a:t>AMBIENTE LOCAL</a:t>
            </a:r>
          </a:p>
        </p:txBody>
      </p:sp>
      <p:cxnSp>
        <p:nvCxnSpPr>
          <p:cNvPr id="27" name="Conector recto de flecha 26">
            <a:extLst>
              <a:ext uri="{FF2B5EF4-FFF2-40B4-BE49-F238E27FC236}">
                <a16:creationId xmlns:a16="http://schemas.microsoft.com/office/drawing/2014/main" id="{FF22195C-ECB5-45AC-9EC2-7E524C424D29}"/>
              </a:ext>
            </a:extLst>
          </p:cNvPr>
          <p:cNvCxnSpPr>
            <a:cxnSpLocks/>
            <a:stCxn id="9" idx="1"/>
          </p:cNvCxnSpPr>
          <p:nvPr/>
        </p:nvCxnSpPr>
        <p:spPr>
          <a:xfrm flipH="1">
            <a:off x="1214810" y="219998"/>
            <a:ext cx="4176464"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a:extLst>
              <a:ext uri="{FF2B5EF4-FFF2-40B4-BE49-F238E27FC236}">
                <a16:creationId xmlns:a16="http://schemas.microsoft.com/office/drawing/2014/main" id="{5355338F-22AA-4923-9AAD-1094982EF4F5}"/>
              </a:ext>
            </a:extLst>
          </p:cNvPr>
          <p:cNvCxnSpPr>
            <a:cxnSpLocks/>
            <a:stCxn id="9" idx="3"/>
          </p:cNvCxnSpPr>
          <p:nvPr/>
        </p:nvCxnSpPr>
        <p:spPr>
          <a:xfrm>
            <a:off x="7427922" y="219998"/>
            <a:ext cx="4372064"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40" name="CuadroTexto 39">
            <a:extLst>
              <a:ext uri="{FF2B5EF4-FFF2-40B4-BE49-F238E27FC236}">
                <a16:creationId xmlns:a16="http://schemas.microsoft.com/office/drawing/2014/main" id="{9E93214B-44EA-4A6A-B083-B9F7FC2A00FD}"/>
              </a:ext>
            </a:extLst>
          </p:cNvPr>
          <p:cNvSpPr txBox="1"/>
          <p:nvPr/>
        </p:nvSpPr>
        <p:spPr>
          <a:xfrm>
            <a:off x="4428643" y="2205224"/>
            <a:ext cx="1144801" cy="584775"/>
          </a:xfrm>
          <a:prstGeom prst="rect">
            <a:avLst/>
          </a:prstGeom>
          <a:noFill/>
          <a:ln>
            <a:solidFill>
              <a:schemeClr val="tx2"/>
            </a:solidFill>
          </a:ln>
        </p:spPr>
        <p:txBody>
          <a:bodyPr wrap="none" rtlCol="0">
            <a:spAutoFit/>
          </a:bodyPr>
          <a:lstStyle/>
          <a:p>
            <a:pPr algn="ctr"/>
            <a:r>
              <a:rPr lang="es-PE" sz="16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WORKING</a:t>
            </a:r>
          </a:p>
          <a:p>
            <a:pPr algn="ctr"/>
            <a:r>
              <a:rPr lang="es-PE" sz="16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DIRECTORY</a:t>
            </a:r>
          </a:p>
        </p:txBody>
      </p:sp>
      <p:sp>
        <p:nvSpPr>
          <p:cNvPr id="42" name="CuadroTexto 41">
            <a:extLst>
              <a:ext uri="{FF2B5EF4-FFF2-40B4-BE49-F238E27FC236}">
                <a16:creationId xmlns:a16="http://schemas.microsoft.com/office/drawing/2014/main" id="{820C0448-D53E-4E01-90D1-48B05281B96A}"/>
              </a:ext>
            </a:extLst>
          </p:cNvPr>
          <p:cNvSpPr txBox="1"/>
          <p:nvPr/>
        </p:nvSpPr>
        <p:spPr>
          <a:xfrm>
            <a:off x="2259858" y="2205224"/>
            <a:ext cx="980653" cy="584775"/>
          </a:xfrm>
          <a:prstGeom prst="rect">
            <a:avLst/>
          </a:prstGeom>
          <a:noFill/>
          <a:ln>
            <a:solidFill>
              <a:schemeClr val="tx2"/>
            </a:solidFill>
          </a:ln>
        </p:spPr>
        <p:txBody>
          <a:bodyPr wrap="none" rtlCol="0">
            <a:spAutoFit/>
          </a:bodyPr>
          <a:lstStyle/>
          <a:p>
            <a:pPr algn="ctr"/>
            <a:r>
              <a:rPr lang="es-PE" sz="16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USUARIO</a:t>
            </a:r>
          </a:p>
          <a:p>
            <a:pPr algn="ctr"/>
            <a:r>
              <a:rPr lang="es-PE" sz="16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(USER)</a:t>
            </a:r>
          </a:p>
        </p:txBody>
      </p:sp>
      <p:sp>
        <p:nvSpPr>
          <p:cNvPr id="44" name="CuadroTexto 43">
            <a:extLst>
              <a:ext uri="{FF2B5EF4-FFF2-40B4-BE49-F238E27FC236}">
                <a16:creationId xmlns:a16="http://schemas.microsoft.com/office/drawing/2014/main" id="{39F1F58E-92D5-4AB2-B7CA-E970FF319CC7}"/>
              </a:ext>
            </a:extLst>
          </p:cNvPr>
          <p:cNvSpPr txBox="1"/>
          <p:nvPr/>
        </p:nvSpPr>
        <p:spPr>
          <a:xfrm>
            <a:off x="6843603" y="2205224"/>
            <a:ext cx="939873" cy="584775"/>
          </a:xfrm>
          <a:prstGeom prst="rect">
            <a:avLst/>
          </a:prstGeom>
          <a:noFill/>
          <a:ln>
            <a:solidFill>
              <a:schemeClr val="tx2"/>
            </a:solidFill>
          </a:ln>
        </p:spPr>
        <p:txBody>
          <a:bodyPr wrap="none" rtlCol="0">
            <a:spAutoFit/>
          </a:bodyPr>
          <a:lstStyle/>
          <a:p>
            <a:pPr algn="ctr"/>
            <a:r>
              <a:rPr lang="es-PE" sz="16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STAGING</a:t>
            </a:r>
          </a:p>
          <a:p>
            <a:pPr algn="ctr"/>
            <a:r>
              <a:rPr lang="es-PE" sz="16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AREA</a:t>
            </a:r>
          </a:p>
        </p:txBody>
      </p:sp>
      <p:sp>
        <p:nvSpPr>
          <p:cNvPr id="45" name="CuadroTexto 44">
            <a:extLst>
              <a:ext uri="{FF2B5EF4-FFF2-40B4-BE49-F238E27FC236}">
                <a16:creationId xmlns:a16="http://schemas.microsoft.com/office/drawing/2014/main" id="{3F84DAE6-D0E0-4DF1-B529-7D750EA4F6C6}"/>
              </a:ext>
            </a:extLst>
          </p:cNvPr>
          <p:cNvSpPr txBox="1"/>
          <p:nvPr/>
        </p:nvSpPr>
        <p:spPr>
          <a:xfrm>
            <a:off x="8953093" y="2205224"/>
            <a:ext cx="1254191" cy="584775"/>
          </a:xfrm>
          <a:prstGeom prst="rect">
            <a:avLst/>
          </a:prstGeom>
          <a:noFill/>
          <a:ln>
            <a:solidFill>
              <a:schemeClr val="tx2"/>
            </a:solidFill>
          </a:ln>
        </p:spPr>
        <p:txBody>
          <a:bodyPr wrap="none" rtlCol="0">
            <a:spAutoFit/>
          </a:bodyPr>
          <a:lstStyle/>
          <a:p>
            <a:pPr algn="ctr"/>
            <a:r>
              <a:rPr lang="es-PE" sz="16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LOCAL</a:t>
            </a:r>
          </a:p>
          <a:p>
            <a:pPr algn="ctr"/>
            <a:r>
              <a:rPr lang="es-PE" sz="16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REPOSITORY</a:t>
            </a:r>
          </a:p>
        </p:txBody>
      </p:sp>
      <p:cxnSp>
        <p:nvCxnSpPr>
          <p:cNvPr id="46" name="Conector recto 45">
            <a:extLst>
              <a:ext uri="{FF2B5EF4-FFF2-40B4-BE49-F238E27FC236}">
                <a16:creationId xmlns:a16="http://schemas.microsoft.com/office/drawing/2014/main" id="{24E6399B-882A-4CD2-80C5-845387F2A563}"/>
              </a:ext>
            </a:extLst>
          </p:cNvPr>
          <p:cNvCxnSpPr/>
          <p:nvPr/>
        </p:nvCxnSpPr>
        <p:spPr>
          <a:xfrm>
            <a:off x="3862164" y="2205224"/>
            <a:ext cx="0" cy="3240000"/>
          </a:xfrm>
          <a:prstGeom prst="line">
            <a:avLst/>
          </a:prstGeom>
        </p:spPr>
        <p:style>
          <a:lnRef idx="1">
            <a:schemeClr val="dk1"/>
          </a:lnRef>
          <a:fillRef idx="0">
            <a:schemeClr val="dk1"/>
          </a:fillRef>
          <a:effectRef idx="0">
            <a:schemeClr val="dk1"/>
          </a:effectRef>
          <a:fontRef idx="minor">
            <a:schemeClr val="tx1"/>
          </a:fontRef>
        </p:style>
      </p:cxnSp>
      <p:cxnSp>
        <p:nvCxnSpPr>
          <p:cNvPr id="48" name="Conector recto 47">
            <a:extLst>
              <a:ext uri="{FF2B5EF4-FFF2-40B4-BE49-F238E27FC236}">
                <a16:creationId xmlns:a16="http://schemas.microsoft.com/office/drawing/2014/main" id="{DF56AB82-C98D-4EBC-957B-38498090DACB}"/>
              </a:ext>
            </a:extLst>
          </p:cNvPr>
          <p:cNvCxnSpPr/>
          <p:nvPr/>
        </p:nvCxnSpPr>
        <p:spPr>
          <a:xfrm>
            <a:off x="6238428" y="2205224"/>
            <a:ext cx="0" cy="3240000"/>
          </a:xfrm>
          <a:prstGeom prst="line">
            <a:avLst/>
          </a:prstGeom>
        </p:spPr>
        <p:style>
          <a:lnRef idx="1">
            <a:schemeClr val="dk1"/>
          </a:lnRef>
          <a:fillRef idx="0">
            <a:schemeClr val="dk1"/>
          </a:fillRef>
          <a:effectRef idx="0">
            <a:schemeClr val="dk1"/>
          </a:effectRef>
          <a:fontRef idx="minor">
            <a:schemeClr val="tx1"/>
          </a:fontRef>
        </p:style>
      </p:cxnSp>
      <p:cxnSp>
        <p:nvCxnSpPr>
          <p:cNvPr id="49" name="Conector recto 48">
            <a:extLst>
              <a:ext uri="{FF2B5EF4-FFF2-40B4-BE49-F238E27FC236}">
                <a16:creationId xmlns:a16="http://schemas.microsoft.com/office/drawing/2014/main" id="{68B0A12E-6461-41F6-AA0D-E44E39494B04}"/>
              </a:ext>
            </a:extLst>
          </p:cNvPr>
          <p:cNvCxnSpPr/>
          <p:nvPr/>
        </p:nvCxnSpPr>
        <p:spPr>
          <a:xfrm>
            <a:off x="8398668" y="2205224"/>
            <a:ext cx="0" cy="3240000"/>
          </a:xfrm>
          <a:prstGeom prst="line">
            <a:avLst/>
          </a:prstGeom>
        </p:spPr>
        <p:style>
          <a:lnRef idx="1">
            <a:schemeClr val="dk1"/>
          </a:lnRef>
          <a:fillRef idx="0">
            <a:schemeClr val="dk1"/>
          </a:fillRef>
          <a:effectRef idx="0">
            <a:schemeClr val="dk1"/>
          </a:effectRef>
          <a:fontRef idx="minor">
            <a:schemeClr val="tx1"/>
          </a:fontRef>
        </p:style>
      </p:cxnSp>
      <p:cxnSp>
        <p:nvCxnSpPr>
          <p:cNvPr id="50" name="Conector recto 49">
            <a:extLst>
              <a:ext uri="{FF2B5EF4-FFF2-40B4-BE49-F238E27FC236}">
                <a16:creationId xmlns:a16="http://schemas.microsoft.com/office/drawing/2014/main" id="{A97CFA67-BA9B-4845-A44A-590F0A171D68}"/>
              </a:ext>
            </a:extLst>
          </p:cNvPr>
          <p:cNvCxnSpPr/>
          <p:nvPr/>
        </p:nvCxnSpPr>
        <p:spPr>
          <a:xfrm>
            <a:off x="10774932" y="2205224"/>
            <a:ext cx="0" cy="3240000"/>
          </a:xfrm>
          <a:prstGeom prst="line">
            <a:avLst/>
          </a:prstGeom>
        </p:spPr>
        <p:style>
          <a:lnRef idx="1">
            <a:schemeClr val="dk1"/>
          </a:lnRef>
          <a:fillRef idx="0">
            <a:schemeClr val="dk1"/>
          </a:fillRef>
          <a:effectRef idx="0">
            <a:schemeClr val="dk1"/>
          </a:effectRef>
          <a:fontRef idx="minor">
            <a:schemeClr val="tx1"/>
          </a:fontRef>
        </p:style>
      </p:cxnSp>
      <p:pic>
        <p:nvPicPr>
          <p:cNvPr id="1026" name="Picture 2" descr="File:Robustness Diagram Actor.svg - Wikipedia">
            <a:extLst>
              <a:ext uri="{FF2B5EF4-FFF2-40B4-BE49-F238E27FC236}">
                <a16:creationId xmlns:a16="http://schemas.microsoft.com/office/drawing/2014/main" id="{D4E9EA36-DB5E-44C4-ADF5-919CF6C5473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390" t="6182" r="28390" b="7271"/>
          <a:stretch/>
        </p:blipFill>
        <p:spPr bwMode="auto">
          <a:xfrm>
            <a:off x="2259858" y="3462991"/>
            <a:ext cx="980633" cy="137289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4" descr="File Icon Vector Isolated on White Background, File Sign Stock Vector -  Illustration of decline, management: 125391856">
            <a:extLst>
              <a:ext uri="{FF2B5EF4-FFF2-40B4-BE49-F238E27FC236}">
                <a16:creationId xmlns:a16="http://schemas.microsoft.com/office/drawing/2014/main" id="{D4E3E3B6-4729-4DAB-BC19-4580E240668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2754" t="11280" r="19547" b="11279"/>
          <a:stretch/>
        </p:blipFill>
        <p:spPr bwMode="auto">
          <a:xfrm>
            <a:off x="4477357" y="3462991"/>
            <a:ext cx="1200187" cy="1372898"/>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4" descr="File Icon Vector Isolated on White Background, File Sign Stock Vector -  Illustration of decline, management: 125391856">
            <a:extLst>
              <a:ext uri="{FF2B5EF4-FFF2-40B4-BE49-F238E27FC236}">
                <a16:creationId xmlns:a16="http://schemas.microsoft.com/office/drawing/2014/main" id="{1C48B4FD-9407-4A52-9266-C3391507ADB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2754" t="11280" r="19547" b="11279"/>
          <a:stretch/>
        </p:blipFill>
        <p:spPr bwMode="auto">
          <a:xfrm>
            <a:off x="6718455" y="3462991"/>
            <a:ext cx="1200187" cy="1372898"/>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4" descr="File Icon Vector Isolated on White Background, File Sign Stock Vector -  Illustration of decline, management: 125391856">
            <a:extLst>
              <a:ext uri="{FF2B5EF4-FFF2-40B4-BE49-F238E27FC236}">
                <a16:creationId xmlns:a16="http://schemas.microsoft.com/office/drawing/2014/main" id="{AD95C780-2EDB-4BB1-8711-C598FB2D82F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2754" t="11280" r="19547" b="11279"/>
          <a:stretch/>
        </p:blipFill>
        <p:spPr bwMode="auto">
          <a:xfrm>
            <a:off x="9013861" y="3462991"/>
            <a:ext cx="1200187" cy="1372898"/>
          </a:xfrm>
          <a:prstGeom prst="rect">
            <a:avLst/>
          </a:prstGeom>
          <a:noFill/>
          <a:extLst>
            <a:ext uri="{909E8E84-426E-40DD-AFC4-6F175D3DCCD1}">
              <a14:hiddenFill xmlns:a14="http://schemas.microsoft.com/office/drawing/2010/main">
                <a:solidFill>
                  <a:srgbClr val="FFFFFF"/>
                </a:solidFill>
              </a14:hiddenFill>
            </a:ext>
          </a:extLst>
        </p:spPr>
      </p:pic>
      <p:cxnSp>
        <p:nvCxnSpPr>
          <p:cNvPr id="53" name="Conector recto de flecha 52">
            <a:extLst>
              <a:ext uri="{FF2B5EF4-FFF2-40B4-BE49-F238E27FC236}">
                <a16:creationId xmlns:a16="http://schemas.microsoft.com/office/drawing/2014/main" id="{6C8ADE01-51B6-493A-A9CC-3740E61308B4}"/>
              </a:ext>
            </a:extLst>
          </p:cNvPr>
          <p:cNvCxnSpPr>
            <a:stCxn id="1026" idx="3"/>
            <a:endCxn id="47" idx="1"/>
          </p:cNvCxnSpPr>
          <p:nvPr/>
        </p:nvCxnSpPr>
        <p:spPr>
          <a:xfrm>
            <a:off x="3240491" y="4149440"/>
            <a:ext cx="1236866" cy="0"/>
          </a:xfrm>
          <a:prstGeom prst="straightConnector1">
            <a:avLst/>
          </a:prstGeom>
          <a:ln w="28575">
            <a:solidFill>
              <a:srgbClr val="0070C0"/>
            </a:solidFill>
            <a:tailEnd type="triangle"/>
          </a:ln>
        </p:spPr>
        <p:style>
          <a:lnRef idx="1">
            <a:schemeClr val="accent4"/>
          </a:lnRef>
          <a:fillRef idx="0">
            <a:schemeClr val="accent4"/>
          </a:fillRef>
          <a:effectRef idx="0">
            <a:schemeClr val="accent4"/>
          </a:effectRef>
          <a:fontRef idx="minor">
            <a:schemeClr val="tx1"/>
          </a:fontRef>
        </p:style>
      </p:cxnSp>
      <p:cxnSp>
        <p:nvCxnSpPr>
          <p:cNvPr id="58" name="Conector recto de flecha 57">
            <a:extLst>
              <a:ext uri="{FF2B5EF4-FFF2-40B4-BE49-F238E27FC236}">
                <a16:creationId xmlns:a16="http://schemas.microsoft.com/office/drawing/2014/main" id="{3C311777-2617-4E94-972F-2358DAA605AF}"/>
              </a:ext>
            </a:extLst>
          </p:cNvPr>
          <p:cNvCxnSpPr>
            <a:cxnSpLocks/>
            <a:stCxn id="47" idx="3"/>
            <a:endCxn id="54" idx="1"/>
          </p:cNvCxnSpPr>
          <p:nvPr/>
        </p:nvCxnSpPr>
        <p:spPr>
          <a:xfrm>
            <a:off x="5677544" y="4149440"/>
            <a:ext cx="1040911" cy="0"/>
          </a:xfrm>
          <a:prstGeom prst="straightConnector1">
            <a:avLst/>
          </a:prstGeom>
          <a:ln w="28575">
            <a:solidFill>
              <a:srgbClr val="0070C0"/>
            </a:solidFill>
            <a:tailEnd type="triangle"/>
          </a:ln>
        </p:spPr>
        <p:style>
          <a:lnRef idx="1">
            <a:schemeClr val="accent4"/>
          </a:lnRef>
          <a:fillRef idx="0">
            <a:schemeClr val="accent4"/>
          </a:fillRef>
          <a:effectRef idx="0">
            <a:schemeClr val="accent4"/>
          </a:effectRef>
          <a:fontRef idx="minor">
            <a:schemeClr val="tx1"/>
          </a:fontRef>
        </p:style>
      </p:cxnSp>
      <p:cxnSp>
        <p:nvCxnSpPr>
          <p:cNvPr id="61" name="Conector recto de flecha 60">
            <a:extLst>
              <a:ext uri="{FF2B5EF4-FFF2-40B4-BE49-F238E27FC236}">
                <a16:creationId xmlns:a16="http://schemas.microsoft.com/office/drawing/2014/main" id="{ED9BF824-C4FB-45AD-AC99-6673DC1C20A5}"/>
              </a:ext>
            </a:extLst>
          </p:cNvPr>
          <p:cNvCxnSpPr>
            <a:cxnSpLocks/>
            <a:stCxn id="54" idx="3"/>
            <a:endCxn id="55" idx="1"/>
          </p:cNvCxnSpPr>
          <p:nvPr/>
        </p:nvCxnSpPr>
        <p:spPr>
          <a:xfrm>
            <a:off x="7918642" y="4149440"/>
            <a:ext cx="1095219" cy="0"/>
          </a:xfrm>
          <a:prstGeom prst="straightConnector1">
            <a:avLst/>
          </a:prstGeom>
          <a:ln w="28575">
            <a:solidFill>
              <a:srgbClr val="0070C0"/>
            </a:solidFill>
            <a:tailEnd type="triangle"/>
          </a:ln>
        </p:spPr>
        <p:style>
          <a:lnRef idx="1">
            <a:schemeClr val="accent4"/>
          </a:lnRef>
          <a:fillRef idx="0">
            <a:schemeClr val="accent4"/>
          </a:fillRef>
          <a:effectRef idx="0">
            <a:schemeClr val="accent4"/>
          </a:effectRef>
          <a:fontRef idx="minor">
            <a:schemeClr val="tx1"/>
          </a:fontRef>
        </p:style>
      </p:cxnSp>
      <p:sp>
        <p:nvSpPr>
          <p:cNvPr id="1025" name="CuadroTexto 1024">
            <a:extLst>
              <a:ext uri="{FF2B5EF4-FFF2-40B4-BE49-F238E27FC236}">
                <a16:creationId xmlns:a16="http://schemas.microsoft.com/office/drawing/2014/main" id="{D70AB8BE-08D8-45F9-A58B-1F196E9918C4}"/>
              </a:ext>
            </a:extLst>
          </p:cNvPr>
          <p:cNvSpPr txBox="1"/>
          <p:nvPr/>
        </p:nvSpPr>
        <p:spPr>
          <a:xfrm>
            <a:off x="3597931" y="3789040"/>
            <a:ext cx="319318" cy="369332"/>
          </a:xfrm>
          <a:prstGeom prst="rect">
            <a:avLst/>
          </a:prstGeom>
          <a:noFill/>
        </p:spPr>
        <p:txBody>
          <a:bodyPr wrap="none" rtlCol="0">
            <a:spAutoFit/>
          </a:bodyPr>
          <a:lstStyle/>
          <a:p>
            <a:r>
              <a:rPr lang="es-PE" b="1" dirty="0">
                <a:solidFill>
                  <a:srgbClr val="C00000"/>
                </a:solidFill>
                <a:effectLst>
                  <a:outerShdw blurRad="38100" dist="38100" dir="2700000" algn="tl">
                    <a:srgbClr val="000000">
                      <a:alpha val="43137"/>
                    </a:srgbClr>
                  </a:outerShdw>
                </a:effectLst>
              </a:rPr>
              <a:t>1</a:t>
            </a:r>
          </a:p>
        </p:txBody>
      </p:sp>
      <p:sp>
        <p:nvSpPr>
          <p:cNvPr id="68" name="CuadroTexto 67">
            <a:extLst>
              <a:ext uri="{FF2B5EF4-FFF2-40B4-BE49-F238E27FC236}">
                <a16:creationId xmlns:a16="http://schemas.microsoft.com/office/drawing/2014/main" id="{0A8BED9D-4000-4212-8455-D8CE202F9852}"/>
              </a:ext>
            </a:extLst>
          </p:cNvPr>
          <p:cNvSpPr txBox="1"/>
          <p:nvPr/>
        </p:nvSpPr>
        <p:spPr>
          <a:xfrm>
            <a:off x="5911732" y="3802142"/>
            <a:ext cx="319318" cy="369332"/>
          </a:xfrm>
          <a:prstGeom prst="rect">
            <a:avLst/>
          </a:prstGeom>
          <a:noFill/>
        </p:spPr>
        <p:txBody>
          <a:bodyPr wrap="none" rtlCol="0">
            <a:spAutoFit/>
          </a:bodyPr>
          <a:lstStyle>
            <a:defPPr rtl="0">
              <a:defRPr lang="es-es"/>
            </a:defPPr>
            <a:lvl1pPr>
              <a:defRPr b="1">
                <a:solidFill>
                  <a:srgbClr val="C00000"/>
                </a:solidFill>
                <a:effectLst>
                  <a:outerShdw blurRad="38100" dist="38100" dir="2700000" algn="tl">
                    <a:srgbClr val="000000">
                      <a:alpha val="43137"/>
                    </a:srgbClr>
                  </a:outerShdw>
                </a:effectLst>
              </a:defRPr>
            </a:lvl1pPr>
          </a:lstStyle>
          <a:p>
            <a:r>
              <a:rPr lang="es-PE" dirty="0"/>
              <a:t>2</a:t>
            </a:r>
          </a:p>
        </p:txBody>
      </p:sp>
      <p:sp>
        <p:nvSpPr>
          <p:cNvPr id="69" name="CuadroTexto 68">
            <a:extLst>
              <a:ext uri="{FF2B5EF4-FFF2-40B4-BE49-F238E27FC236}">
                <a16:creationId xmlns:a16="http://schemas.microsoft.com/office/drawing/2014/main" id="{4AD8FBA2-D082-4E39-9D23-FEAA71EFB4E9}"/>
              </a:ext>
            </a:extLst>
          </p:cNvPr>
          <p:cNvSpPr txBox="1"/>
          <p:nvPr/>
        </p:nvSpPr>
        <p:spPr>
          <a:xfrm>
            <a:off x="8105467" y="3813159"/>
            <a:ext cx="319318" cy="369332"/>
          </a:xfrm>
          <a:prstGeom prst="rect">
            <a:avLst/>
          </a:prstGeom>
          <a:noFill/>
        </p:spPr>
        <p:txBody>
          <a:bodyPr wrap="none" rtlCol="0">
            <a:spAutoFit/>
          </a:bodyPr>
          <a:lstStyle>
            <a:defPPr rtl="0">
              <a:defRPr lang="es-es"/>
            </a:defPPr>
            <a:lvl1pPr>
              <a:defRPr b="1">
                <a:solidFill>
                  <a:srgbClr val="C00000"/>
                </a:solidFill>
                <a:effectLst>
                  <a:outerShdw blurRad="38100" dist="38100" dir="2700000" algn="tl">
                    <a:srgbClr val="000000">
                      <a:alpha val="43137"/>
                    </a:srgbClr>
                  </a:outerShdw>
                </a:effectLst>
              </a:defRPr>
            </a:lvl1pPr>
          </a:lstStyle>
          <a:p>
            <a:r>
              <a:rPr lang="es-PE" dirty="0"/>
              <a:t>3</a:t>
            </a:r>
          </a:p>
        </p:txBody>
      </p:sp>
      <p:sp>
        <p:nvSpPr>
          <p:cNvPr id="70" name="CuadroTexto 69">
            <a:extLst>
              <a:ext uri="{FF2B5EF4-FFF2-40B4-BE49-F238E27FC236}">
                <a16:creationId xmlns:a16="http://schemas.microsoft.com/office/drawing/2014/main" id="{27E5E434-0BD8-4B12-94CA-A5DA4DD7F981}"/>
              </a:ext>
            </a:extLst>
          </p:cNvPr>
          <p:cNvSpPr txBox="1"/>
          <p:nvPr/>
        </p:nvSpPr>
        <p:spPr>
          <a:xfrm>
            <a:off x="1355204" y="5839754"/>
            <a:ext cx="4352153" cy="923330"/>
          </a:xfrm>
          <a:prstGeom prst="rect">
            <a:avLst/>
          </a:prstGeom>
          <a:noFill/>
          <a:ln>
            <a:solidFill>
              <a:schemeClr val="tx2"/>
            </a:solidFill>
          </a:ln>
        </p:spPr>
        <p:txBody>
          <a:bodyPr wrap="none" rtlCol="0">
            <a:spAutoFit/>
          </a:bodyPr>
          <a:lstStyle/>
          <a:p>
            <a:pPr marL="342900" indent="-342900">
              <a:buFont typeface="+mj-lt"/>
              <a:buAutoNum type="arabicParenR"/>
            </a:pPr>
            <a:r>
              <a:rPr lang="es-PE" b="1" dirty="0">
                <a:solidFill>
                  <a:srgbClr val="C00000"/>
                </a:solidFill>
                <a:effectLst>
                  <a:outerShdw blurRad="38100" dist="38100" dir="2700000" algn="tl">
                    <a:srgbClr val="000000">
                      <a:alpha val="43137"/>
                    </a:srgbClr>
                  </a:outerShdw>
                </a:effectLst>
              </a:rPr>
              <a:t>Crear, modificar o eliminar archivos</a:t>
            </a:r>
          </a:p>
          <a:p>
            <a:pPr marL="342900" indent="-342900">
              <a:buFont typeface="+mj-lt"/>
              <a:buAutoNum type="arabicParenR"/>
            </a:pPr>
            <a:r>
              <a:rPr lang="es-PE" b="1" dirty="0">
                <a:solidFill>
                  <a:srgbClr val="C00000"/>
                </a:solidFill>
                <a:effectLst>
                  <a:outerShdw blurRad="38100" dist="38100" dir="2700000" algn="tl">
                    <a:srgbClr val="000000">
                      <a:alpha val="43137"/>
                    </a:srgbClr>
                  </a:outerShdw>
                </a:effectLst>
              </a:rPr>
              <a:t>Preparar archivos para confirmación</a:t>
            </a:r>
          </a:p>
          <a:p>
            <a:pPr marL="342900" indent="-342900">
              <a:buFont typeface="+mj-lt"/>
              <a:buAutoNum type="arabicParenR"/>
            </a:pPr>
            <a:r>
              <a:rPr lang="es-PE" b="1" dirty="0">
                <a:solidFill>
                  <a:srgbClr val="C00000"/>
                </a:solidFill>
                <a:effectLst>
                  <a:outerShdw blurRad="38100" dist="38100" dir="2700000" algn="tl">
                    <a:srgbClr val="000000">
                      <a:alpha val="43137"/>
                    </a:srgbClr>
                  </a:outerShdw>
                </a:effectLst>
              </a:rPr>
              <a:t>Confirmar archivos</a:t>
            </a:r>
          </a:p>
        </p:txBody>
      </p:sp>
      <p:sp>
        <p:nvSpPr>
          <p:cNvPr id="1027" name="CuadroTexto 1026">
            <a:extLst>
              <a:ext uri="{FF2B5EF4-FFF2-40B4-BE49-F238E27FC236}">
                <a16:creationId xmlns:a16="http://schemas.microsoft.com/office/drawing/2014/main" id="{5EE7A636-5BEA-46C1-95DE-D608AF5EC326}"/>
              </a:ext>
            </a:extLst>
          </p:cNvPr>
          <p:cNvSpPr txBox="1"/>
          <p:nvPr/>
        </p:nvSpPr>
        <p:spPr>
          <a:xfrm>
            <a:off x="4298701" y="5005636"/>
            <a:ext cx="1340432" cy="584775"/>
          </a:xfrm>
          <a:prstGeom prst="rect">
            <a:avLst/>
          </a:prstGeom>
          <a:noFill/>
        </p:spPr>
        <p:txBody>
          <a:bodyPr wrap="none" rtlCol="0">
            <a:spAutoFit/>
          </a:bodyPr>
          <a:lstStyle/>
          <a:p>
            <a:r>
              <a:rPr lang="es-PE" sz="1600" b="1" dirty="0">
                <a:solidFill>
                  <a:schemeClr val="accent5">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MODIFICADO</a:t>
            </a:r>
          </a:p>
          <a:p>
            <a:pPr algn="ctr"/>
            <a:r>
              <a:rPr lang="es-PE" sz="1600" b="1" dirty="0">
                <a:solidFill>
                  <a:schemeClr val="accent5">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(Modified)</a:t>
            </a:r>
          </a:p>
        </p:txBody>
      </p:sp>
      <p:sp>
        <p:nvSpPr>
          <p:cNvPr id="72" name="CuadroTexto 71">
            <a:extLst>
              <a:ext uri="{FF2B5EF4-FFF2-40B4-BE49-F238E27FC236}">
                <a16:creationId xmlns:a16="http://schemas.microsoft.com/office/drawing/2014/main" id="{6D12DF37-D69E-4A78-B8CF-B9B02E3F2E80}"/>
              </a:ext>
            </a:extLst>
          </p:cNvPr>
          <p:cNvSpPr txBox="1"/>
          <p:nvPr/>
        </p:nvSpPr>
        <p:spPr>
          <a:xfrm>
            <a:off x="6542647" y="5005636"/>
            <a:ext cx="1684757" cy="584775"/>
          </a:xfrm>
          <a:prstGeom prst="rect">
            <a:avLst/>
          </a:prstGeom>
          <a:noFill/>
        </p:spPr>
        <p:txBody>
          <a:bodyPr wrap="none" rtlCol="0">
            <a:spAutoFit/>
          </a:bodyPr>
          <a:lstStyle/>
          <a:p>
            <a:r>
              <a:rPr lang="es-PE" sz="1600" b="1" dirty="0">
                <a:solidFill>
                  <a:schemeClr val="accent5">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EN PREPARACIÓN</a:t>
            </a:r>
          </a:p>
          <a:p>
            <a:pPr algn="ctr"/>
            <a:r>
              <a:rPr lang="es-PE" sz="1600" b="1" dirty="0">
                <a:solidFill>
                  <a:schemeClr val="accent5">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(Staged)</a:t>
            </a:r>
          </a:p>
        </p:txBody>
      </p:sp>
      <p:sp>
        <p:nvSpPr>
          <p:cNvPr id="73" name="CuadroTexto 72">
            <a:extLst>
              <a:ext uri="{FF2B5EF4-FFF2-40B4-BE49-F238E27FC236}">
                <a16:creationId xmlns:a16="http://schemas.microsoft.com/office/drawing/2014/main" id="{6ABE6A28-0FF5-4B65-8574-320049786869}"/>
              </a:ext>
            </a:extLst>
          </p:cNvPr>
          <p:cNvSpPr txBox="1"/>
          <p:nvPr/>
        </p:nvSpPr>
        <p:spPr>
          <a:xfrm>
            <a:off x="8842596" y="4991749"/>
            <a:ext cx="1404680" cy="584775"/>
          </a:xfrm>
          <a:prstGeom prst="rect">
            <a:avLst/>
          </a:prstGeom>
          <a:noFill/>
        </p:spPr>
        <p:txBody>
          <a:bodyPr wrap="none" rtlCol="0">
            <a:spAutoFit/>
          </a:bodyPr>
          <a:lstStyle/>
          <a:p>
            <a:r>
              <a:rPr lang="es-PE" sz="1600" b="1" dirty="0">
                <a:solidFill>
                  <a:schemeClr val="accent5">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CONFIRMADO</a:t>
            </a:r>
          </a:p>
          <a:p>
            <a:pPr algn="ctr"/>
            <a:r>
              <a:rPr lang="es-PE" sz="1600" b="1" dirty="0">
                <a:solidFill>
                  <a:schemeClr val="accent5">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t>
            </a:r>
            <a:r>
              <a:rPr lang="es-PE" sz="1600" b="1" dirty="0" err="1">
                <a:solidFill>
                  <a:schemeClr val="accent5">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Commited</a:t>
            </a:r>
            <a:r>
              <a:rPr lang="es-PE" sz="1600" b="1" dirty="0">
                <a:solidFill>
                  <a:schemeClr val="accent5">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t>
            </a:r>
          </a:p>
        </p:txBody>
      </p:sp>
      <p:sp>
        <p:nvSpPr>
          <p:cNvPr id="74" name="Rectángulo 73">
            <a:extLst>
              <a:ext uri="{FF2B5EF4-FFF2-40B4-BE49-F238E27FC236}">
                <a16:creationId xmlns:a16="http://schemas.microsoft.com/office/drawing/2014/main" id="{4BA07E8C-9199-4F81-8C57-C908F374D1D0}"/>
              </a:ext>
            </a:extLst>
          </p:cNvPr>
          <p:cNvSpPr/>
          <p:nvPr/>
        </p:nvSpPr>
        <p:spPr>
          <a:xfrm>
            <a:off x="4019563" y="548680"/>
            <a:ext cx="2160260" cy="900246"/>
          </a:xfrm>
          <a:prstGeom prst="rect">
            <a:avLst/>
          </a:prstGeom>
          <a:solidFill>
            <a:schemeClr val="accent3">
              <a:lumMod val="20000"/>
              <a:lumOff val="80000"/>
            </a:schemeClr>
          </a:solidFill>
          <a:ln>
            <a:solidFill>
              <a:schemeClr val="tx2"/>
            </a:solidFill>
          </a:ln>
          <a:effectLst>
            <a:outerShdw blurRad="50800" dist="38100" dir="8100000" algn="tr" rotWithShape="0">
              <a:prstClr val="black">
                <a:alpha val="40000"/>
              </a:prstClr>
            </a:outerShdw>
          </a:effectLst>
        </p:spPr>
        <p:txBody>
          <a:bodyPr wrap="square">
            <a:spAutoFit/>
          </a:bodyPr>
          <a:lstStyle/>
          <a:p>
            <a:pPr algn="just"/>
            <a:r>
              <a:rPr lang="es-ES" sz="1050" b="1" dirty="0"/>
              <a:t>Directorio de trabajo</a:t>
            </a:r>
            <a:r>
              <a:rPr lang="es-ES" sz="1050" dirty="0"/>
              <a:t>, donde se encuentran almacenados los archivos generados por tu lenguaje de programación, en el que estas trabajando.</a:t>
            </a:r>
          </a:p>
        </p:txBody>
      </p:sp>
      <p:sp>
        <p:nvSpPr>
          <p:cNvPr id="75" name="Rectángulo 74">
            <a:extLst>
              <a:ext uri="{FF2B5EF4-FFF2-40B4-BE49-F238E27FC236}">
                <a16:creationId xmlns:a16="http://schemas.microsoft.com/office/drawing/2014/main" id="{0AB75C2D-B755-41B6-AAFA-603BE706A03E}"/>
              </a:ext>
            </a:extLst>
          </p:cNvPr>
          <p:cNvSpPr/>
          <p:nvPr/>
        </p:nvSpPr>
        <p:spPr>
          <a:xfrm>
            <a:off x="6407274" y="548680"/>
            <a:ext cx="1955502" cy="1384995"/>
          </a:xfrm>
          <a:prstGeom prst="rect">
            <a:avLst/>
          </a:prstGeom>
          <a:solidFill>
            <a:schemeClr val="accent3">
              <a:lumMod val="20000"/>
              <a:lumOff val="80000"/>
            </a:schemeClr>
          </a:solidFill>
          <a:ln>
            <a:solidFill>
              <a:schemeClr val="tx2"/>
            </a:solidFill>
          </a:ln>
          <a:effectLst>
            <a:outerShdw blurRad="50800" dist="38100" dir="8100000" algn="tr" rotWithShape="0">
              <a:prstClr val="black">
                <a:alpha val="40000"/>
              </a:prstClr>
            </a:outerShdw>
          </a:effectLst>
        </p:spPr>
        <p:txBody>
          <a:bodyPr wrap="square">
            <a:spAutoFit/>
          </a:bodyPr>
          <a:lstStyle/>
          <a:p>
            <a:pPr algn="just"/>
            <a:r>
              <a:rPr lang="es-ES" sz="1050" b="1" dirty="0"/>
              <a:t>Área de Preparación</a:t>
            </a:r>
            <a:r>
              <a:rPr lang="es-ES" sz="1050" dirty="0"/>
              <a:t>, es el lugar de término medio entre lo que ha actualizado con sus archivos del directorio de trabajo y lo que ha confirmado (ha realizado COMMIT) por última vez.</a:t>
            </a:r>
          </a:p>
        </p:txBody>
      </p:sp>
      <p:sp>
        <p:nvSpPr>
          <p:cNvPr id="76" name="Rectángulo 75">
            <a:extLst>
              <a:ext uri="{FF2B5EF4-FFF2-40B4-BE49-F238E27FC236}">
                <a16:creationId xmlns:a16="http://schemas.microsoft.com/office/drawing/2014/main" id="{10F4B60B-34F9-4122-A680-684FF6CC9525}"/>
              </a:ext>
            </a:extLst>
          </p:cNvPr>
          <p:cNvSpPr/>
          <p:nvPr/>
        </p:nvSpPr>
        <p:spPr>
          <a:xfrm>
            <a:off x="8636203" y="548680"/>
            <a:ext cx="1955501" cy="1223412"/>
          </a:xfrm>
          <a:prstGeom prst="rect">
            <a:avLst/>
          </a:prstGeom>
          <a:solidFill>
            <a:schemeClr val="accent3">
              <a:lumMod val="20000"/>
              <a:lumOff val="80000"/>
            </a:schemeClr>
          </a:solidFill>
          <a:ln>
            <a:solidFill>
              <a:schemeClr val="tx2"/>
            </a:solidFill>
          </a:ln>
          <a:effectLst>
            <a:outerShdw blurRad="50800" dist="38100" dir="8100000" algn="tr" rotWithShape="0">
              <a:prstClr val="black">
                <a:alpha val="40000"/>
              </a:prstClr>
            </a:outerShdw>
          </a:effectLst>
        </p:spPr>
        <p:txBody>
          <a:bodyPr wrap="square">
            <a:spAutoFit/>
          </a:bodyPr>
          <a:lstStyle/>
          <a:p>
            <a:pPr algn="just"/>
            <a:r>
              <a:rPr lang="es-ES" sz="1050" b="1" dirty="0"/>
              <a:t>Repositorio Local</a:t>
            </a:r>
            <a:r>
              <a:rPr lang="es-ES" sz="1050" dirty="0"/>
              <a:t>, lugar donde se almacenan las diferencias versiones de tus archivos generados y modificados localmente (PC o RED LAN), que ya han sido confirmados.</a:t>
            </a:r>
          </a:p>
        </p:txBody>
      </p:sp>
      <p:sp>
        <p:nvSpPr>
          <p:cNvPr id="77" name="Rectángulo 76">
            <a:extLst>
              <a:ext uri="{FF2B5EF4-FFF2-40B4-BE49-F238E27FC236}">
                <a16:creationId xmlns:a16="http://schemas.microsoft.com/office/drawing/2014/main" id="{315922E9-4793-42B3-AB05-AAEC199BF4E6}"/>
              </a:ext>
            </a:extLst>
          </p:cNvPr>
          <p:cNvSpPr/>
          <p:nvPr/>
        </p:nvSpPr>
        <p:spPr>
          <a:xfrm>
            <a:off x="6285601" y="5565491"/>
            <a:ext cx="2027182" cy="1223412"/>
          </a:xfrm>
          <a:prstGeom prst="rect">
            <a:avLst/>
          </a:prstGeom>
          <a:solidFill>
            <a:schemeClr val="accent3">
              <a:lumMod val="20000"/>
              <a:lumOff val="80000"/>
            </a:schemeClr>
          </a:solidFill>
          <a:ln>
            <a:solidFill>
              <a:schemeClr val="tx2"/>
            </a:solidFill>
          </a:ln>
          <a:effectLst>
            <a:outerShdw blurRad="50800" dist="38100" dir="8100000" algn="tr" rotWithShape="0">
              <a:prstClr val="black">
                <a:alpha val="40000"/>
              </a:prstClr>
            </a:outerShdw>
          </a:effectLst>
        </p:spPr>
        <p:txBody>
          <a:bodyPr wrap="square">
            <a:spAutoFit/>
          </a:bodyPr>
          <a:lstStyle/>
          <a:p>
            <a:pPr algn="just"/>
            <a:r>
              <a:rPr lang="es-ES" sz="1050" b="1" dirty="0"/>
              <a:t>Área de Preparación</a:t>
            </a:r>
            <a:r>
              <a:rPr lang="es-ES" sz="1050" dirty="0"/>
              <a:t>, Brinda espacio para preparar los cambios que se reflejarán en la próxima confirmación, con las modificaciones que se requieran antes de realizar la confirmación</a:t>
            </a:r>
          </a:p>
        </p:txBody>
      </p:sp>
      <p:sp>
        <p:nvSpPr>
          <p:cNvPr id="4" name="CuadroTexto 3">
            <a:extLst>
              <a:ext uri="{FF2B5EF4-FFF2-40B4-BE49-F238E27FC236}">
                <a16:creationId xmlns:a16="http://schemas.microsoft.com/office/drawing/2014/main" id="{94892F08-362B-C4EA-C506-45021F760D2B}"/>
              </a:ext>
            </a:extLst>
          </p:cNvPr>
          <p:cNvSpPr txBox="1"/>
          <p:nvPr/>
        </p:nvSpPr>
        <p:spPr>
          <a:xfrm rot="16200000">
            <a:off x="-1149062" y="3430159"/>
            <a:ext cx="4064382"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AMBIENTES Y ESTADOS EN GIT</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6CC366F2-10C0-E639-996E-03FB6C9F4A55}"/>
              </a:ext>
            </a:extLst>
          </p:cNvPr>
          <p:cNvSpPr txBox="1"/>
          <p:nvPr/>
        </p:nvSpPr>
        <p:spPr>
          <a:xfrm rot="16200000">
            <a:off x="-1121033" y="3400442"/>
            <a:ext cx="2899512"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CONCEPTOS BÁSICOS</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2042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8D2D6617-46E2-4BB5-A527-766D31BC6FE3}"/>
              </a:ext>
            </a:extLst>
          </p:cNvPr>
          <p:cNvSpPr>
            <a:spLocks noGrp="1"/>
          </p:cNvSpPr>
          <p:nvPr>
            <p:ph type="sldNum" sz="quarter" idx="12"/>
          </p:nvPr>
        </p:nvSpPr>
        <p:spPr>
          <a:xfrm>
            <a:off x="10766796" y="6448251"/>
            <a:ext cx="609441" cy="365125"/>
          </a:xfrm>
        </p:spPr>
        <p:txBody>
          <a:bodyPr/>
          <a:lstStyle/>
          <a:p>
            <a:pPr rtl="0"/>
            <a:fld id="{7DC1BBB0-96F0-4077-A278-0F3FB5C104D3}" type="slidenum">
              <a:rPr lang="es-ES" noProof="0" smtClean="0"/>
              <a:t>28</a:t>
            </a:fld>
            <a:endParaRPr lang="es-ES" noProof="0" dirty="0"/>
          </a:p>
        </p:txBody>
      </p:sp>
      <p:pic>
        <p:nvPicPr>
          <p:cNvPr id="1028" name="Picture 4" descr="Conoce Git de una vez por todas | Nicolás Leal Blog">
            <a:extLst>
              <a:ext uri="{FF2B5EF4-FFF2-40B4-BE49-F238E27FC236}">
                <a16:creationId xmlns:a16="http://schemas.microsoft.com/office/drawing/2014/main" id="{E2983DA0-6174-4F85-9AD8-4B08D4A5EAD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725" t="11314" r="3611" b="10266"/>
          <a:stretch/>
        </p:blipFill>
        <p:spPr bwMode="auto">
          <a:xfrm>
            <a:off x="1861769" y="2623343"/>
            <a:ext cx="8193083" cy="4118025"/>
          </a:xfrm>
          <a:prstGeom prst="rect">
            <a:avLst/>
          </a:prstGeom>
          <a:noFill/>
          <a:extLst>
            <a:ext uri="{909E8E84-426E-40DD-AFC4-6F175D3DCCD1}">
              <a14:hiddenFill xmlns:a14="http://schemas.microsoft.com/office/drawing/2010/main">
                <a:solidFill>
                  <a:srgbClr val="FFFFFF"/>
                </a:solidFill>
              </a14:hiddenFill>
            </a:ext>
          </a:extLst>
        </p:spPr>
      </p:pic>
      <p:sp>
        <p:nvSpPr>
          <p:cNvPr id="25" name="Rectángulo 24">
            <a:extLst>
              <a:ext uri="{FF2B5EF4-FFF2-40B4-BE49-F238E27FC236}">
                <a16:creationId xmlns:a16="http://schemas.microsoft.com/office/drawing/2014/main" id="{89626DC6-C19B-4BE2-AFE8-C64FA79595EB}"/>
              </a:ext>
            </a:extLst>
          </p:cNvPr>
          <p:cNvSpPr/>
          <p:nvPr/>
        </p:nvSpPr>
        <p:spPr>
          <a:xfrm>
            <a:off x="8146277" y="869039"/>
            <a:ext cx="1998965" cy="1061829"/>
          </a:xfrm>
          <a:prstGeom prst="rect">
            <a:avLst/>
          </a:prstGeom>
          <a:solidFill>
            <a:schemeClr val="accent3">
              <a:lumMod val="20000"/>
              <a:lumOff val="80000"/>
            </a:schemeClr>
          </a:solidFill>
          <a:ln>
            <a:solidFill>
              <a:schemeClr val="tx2"/>
            </a:solidFill>
          </a:ln>
          <a:effectLst>
            <a:outerShdw blurRad="50800" dist="38100" dir="8100000" algn="tr" rotWithShape="0">
              <a:prstClr val="black">
                <a:alpha val="40000"/>
              </a:prstClr>
            </a:outerShdw>
          </a:effectLst>
        </p:spPr>
        <p:txBody>
          <a:bodyPr wrap="square">
            <a:spAutoFit/>
          </a:bodyPr>
          <a:lstStyle/>
          <a:p>
            <a:pPr algn="just"/>
            <a:r>
              <a:rPr lang="es-ES" sz="1050" b="1" dirty="0"/>
              <a:t>Repositorio Remoto</a:t>
            </a:r>
            <a:r>
              <a:rPr lang="es-ES" sz="1050" dirty="0"/>
              <a:t>, lugar en la NUBE, donde se almacenan las diferencias versiones de tus archivos confirmados del REPOSITORIO LOCAL.</a:t>
            </a:r>
          </a:p>
        </p:txBody>
      </p:sp>
      <p:cxnSp>
        <p:nvCxnSpPr>
          <p:cNvPr id="26" name="Conector recto de flecha 25">
            <a:extLst>
              <a:ext uri="{FF2B5EF4-FFF2-40B4-BE49-F238E27FC236}">
                <a16:creationId xmlns:a16="http://schemas.microsoft.com/office/drawing/2014/main" id="{F70D99C3-4DE1-4307-8CAB-0AE01E155330}"/>
              </a:ext>
            </a:extLst>
          </p:cNvPr>
          <p:cNvCxnSpPr>
            <a:cxnSpLocks/>
            <a:stCxn id="19" idx="2"/>
          </p:cNvCxnSpPr>
          <p:nvPr/>
        </p:nvCxnSpPr>
        <p:spPr>
          <a:xfrm>
            <a:off x="7011595" y="852790"/>
            <a:ext cx="1" cy="1842561"/>
          </a:xfrm>
          <a:prstGeom prst="straightConnector1">
            <a:avLst/>
          </a:prstGeom>
          <a:ln>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 name="Conector recto de flecha 27">
            <a:extLst>
              <a:ext uri="{FF2B5EF4-FFF2-40B4-BE49-F238E27FC236}">
                <a16:creationId xmlns:a16="http://schemas.microsoft.com/office/drawing/2014/main" id="{8CA9683B-6697-4CB5-B9A3-EBADAB54EC67}"/>
              </a:ext>
            </a:extLst>
          </p:cNvPr>
          <p:cNvCxnSpPr>
            <a:cxnSpLocks/>
            <a:stCxn id="25" idx="2"/>
          </p:cNvCxnSpPr>
          <p:nvPr/>
        </p:nvCxnSpPr>
        <p:spPr>
          <a:xfrm flipH="1">
            <a:off x="9141750" y="1930868"/>
            <a:ext cx="4010" cy="753945"/>
          </a:xfrm>
          <a:prstGeom prst="straightConnector1">
            <a:avLst/>
          </a:prstGeom>
          <a:ln>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 name="Conector recto 3">
            <a:extLst>
              <a:ext uri="{FF2B5EF4-FFF2-40B4-BE49-F238E27FC236}">
                <a16:creationId xmlns:a16="http://schemas.microsoft.com/office/drawing/2014/main" id="{87677A50-FBCC-4240-82B1-1F3CB4E6BFA2}"/>
              </a:ext>
            </a:extLst>
          </p:cNvPr>
          <p:cNvCxnSpPr>
            <a:cxnSpLocks/>
          </p:cNvCxnSpPr>
          <p:nvPr/>
        </p:nvCxnSpPr>
        <p:spPr>
          <a:xfrm>
            <a:off x="8110636" y="0"/>
            <a:ext cx="0" cy="685800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 name="CuadroTexto 6">
            <a:extLst>
              <a:ext uri="{FF2B5EF4-FFF2-40B4-BE49-F238E27FC236}">
                <a16:creationId xmlns:a16="http://schemas.microsoft.com/office/drawing/2014/main" id="{7DD6B780-77C0-4BCC-AE9E-C94D45A6D19A}"/>
              </a:ext>
            </a:extLst>
          </p:cNvPr>
          <p:cNvSpPr txBox="1"/>
          <p:nvPr/>
        </p:nvSpPr>
        <p:spPr>
          <a:xfrm>
            <a:off x="1561223" y="336473"/>
            <a:ext cx="2304527" cy="738664"/>
          </a:xfrm>
          <a:prstGeom prst="rect">
            <a:avLst/>
          </a:prstGeom>
          <a:noFill/>
        </p:spPr>
        <p:txBody>
          <a:bodyPr wrap="square" rtlCol="0">
            <a:spAutoFit/>
          </a:bodyPr>
          <a:lstStyle/>
          <a:p>
            <a:pPr algn="ctr"/>
            <a:r>
              <a:rPr lang="es-PE" sz="1400" b="1" dirty="0">
                <a:solidFill>
                  <a:schemeClr val="accent5">
                    <a:lumMod val="75000"/>
                  </a:schemeClr>
                </a:solidFill>
                <a:effectLst>
                  <a:outerShdw blurRad="38100" dist="38100" dir="2700000" algn="tl">
                    <a:srgbClr val="000000">
                      <a:alpha val="43137"/>
                    </a:srgbClr>
                  </a:outerShdw>
                </a:effectLst>
              </a:rPr>
              <a:t>Archivos en estado modificado y/o confirmado</a:t>
            </a:r>
          </a:p>
        </p:txBody>
      </p:sp>
      <p:sp>
        <p:nvSpPr>
          <p:cNvPr id="18" name="CuadroTexto 17">
            <a:extLst>
              <a:ext uri="{FF2B5EF4-FFF2-40B4-BE49-F238E27FC236}">
                <a16:creationId xmlns:a16="http://schemas.microsoft.com/office/drawing/2014/main" id="{0BC5BA16-3DC5-46AE-B787-0D2ACF40C549}"/>
              </a:ext>
            </a:extLst>
          </p:cNvPr>
          <p:cNvSpPr txBox="1"/>
          <p:nvPr/>
        </p:nvSpPr>
        <p:spPr>
          <a:xfrm>
            <a:off x="3753923" y="331658"/>
            <a:ext cx="2304527" cy="523220"/>
          </a:xfrm>
          <a:prstGeom prst="rect">
            <a:avLst/>
          </a:prstGeom>
          <a:noFill/>
        </p:spPr>
        <p:txBody>
          <a:bodyPr wrap="square" rtlCol="0">
            <a:spAutoFit/>
          </a:bodyPr>
          <a:lstStyle/>
          <a:p>
            <a:pPr algn="ctr"/>
            <a:r>
              <a:rPr lang="es-PE" sz="1400" b="1" dirty="0">
                <a:solidFill>
                  <a:schemeClr val="accent5">
                    <a:lumMod val="75000"/>
                  </a:schemeClr>
                </a:solidFill>
                <a:effectLst>
                  <a:outerShdw blurRad="38100" dist="38100" dir="2700000" algn="tl">
                    <a:srgbClr val="000000">
                      <a:alpha val="43137"/>
                    </a:srgbClr>
                  </a:outerShdw>
                </a:effectLst>
              </a:rPr>
              <a:t>Archivos en estado </a:t>
            </a:r>
          </a:p>
          <a:p>
            <a:pPr algn="ctr"/>
            <a:r>
              <a:rPr lang="es-PE" sz="1400" b="1" dirty="0">
                <a:solidFill>
                  <a:schemeClr val="accent5">
                    <a:lumMod val="75000"/>
                  </a:schemeClr>
                </a:solidFill>
                <a:effectLst>
                  <a:outerShdw blurRad="38100" dist="38100" dir="2700000" algn="tl">
                    <a:srgbClr val="000000">
                      <a:alpha val="43137"/>
                    </a:srgbClr>
                  </a:outerShdw>
                </a:effectLst>
              </a:rPr>
              <a:t>En Preparación</a:t>
            </a:r>
          </a:p>
        </p:txBody>
      </p:sp>
      <p:sp>
        <p:nvSpPr>
          <p:cNvPr id="19" name="CuadroTexto 18">
            <a:extLst>
              <a:ext uri="{FF2B5EF4-FFF2-40B4-BE49-F238E27FC236}">
                <a16:creationId xmlns:a16="http://schemas.microsoft.com/office/drawing/2014/main" id="{21B069E1-8F52-4705-8195-DD55174CFF23}"/>
              </a:ext>
            </a:extLst>
          </p:cNvPr>
          <p:cNvSpPr txBox="1"/>
          <p:nvPr/>
        </p:nvSpPr>
        <p:spPr>
          <a:xfrm>
            <a:off x="5859331" y="329570"/>
            <a:ext cx="2304527" cy="523220"/>
          </a:xfrm>
          <a:prstGeom prst="rect">
            <a:avLst/>
          </a:prstGeom>
          <a:noFill/>
        </p:spPr>
        <p:txBody>
          <a:bodyPr wrap="square" rtlCol="0">
            <a:spAutoFit/>
          </a:bodyPr>
          <a:lstStyle/>
          <a:p>
            <a:pPr algn="ctr"/>
            <a:r>
              <a:rPr lang="es-PE" sz="1400" b="1" dirty="0">
                <a:solidFill>
                  <a:schemeClr val="accent5">
                    <a:lumMod val="75000"/>
                  </a:schemeClr>
                </a:solidFill>
                <a:effectLst>
                  <a:outerShdw blurRad="38100" dist="38100" dir="2700000" algn="tl">
                    <a:srgbClr val="000000">
                      <a:alpha val="43137"/>
                    </a:srgbClr>
                  </a:outerShdw>
                </a:effectLst>
              </a:rPr>
              <a:t>Archivos en estado </a:t>
            </a:r>
          </a:p>
          <a:p>
            <a:pPr algn="ctr"/>
            <a:r>
              <a:rPr lang="es-PE" sz="1400" b="1" dirty="0">
                <a:solidFill>
                  <a:schemeClr val="accent5">
                    <a:lumMod val="75000"/>
                  </a:schemeClr>
                </a:solidFill>
                <a:effectLst>
                  <a:outerShdw blurRad="38100" dist="38100" dir="2700000" algn="tl">
                    <a:srgbClr val="000000">
                      <a:alpha val="43137"/>
                    </a:srgbClr>
                  </a:outerShdw>
                </a:effectLst>
              </a:rPr>
              <a:t>Confirmado</a:t>
            </a:r>
          </a:p>
        </p:txBody>
      </p:sp>
      <p:sp>
        <p:nvSpPr>
          <p:cNvPr id="20" name="CuadroTexto 19">
            <a:extLst>
              <a:ext uri="{FF2B5EF4-FFF2-40B4-BE49-F238E27FC236}">
                <a16:creationId xmlns:a16="http://schemas.microsoft.com/office/drawing/2014/main" id="{A6EB5726-73FE-4508-8261-6C4A8A3E6B26}"/>
              </a:ext>
            </a:extLst>
          </p:cNvPr>
          <p:cNvSpPr txBox="1"/>
          <p:nvPr/>
        </p:nvSpPr>
        <p:spPr>
          <a:xfrm>
            <a:off x="7964739" y="336473"/>
            <a:ext cx="2304527" cy="307777"/>
          </a:xfrm>
          <a:prstGeom prst="rect">
            <a:avLst/>
          </a:prstGeom>
          <a:noFill/>
        </p:spPr>
        <p:txBody>
          <a:bodyPr wrap="square" rtlCol="0">
            <a:spAutoFit/>
          </a:bodyPr>
          <a:lstStyle/>
          <a:p>
            <a:pPr algn="ctr"/>
            <a:r>
              <a:rPr lang="es-PE" sz="1400" b="1" dirty="0">
                <a:solidFill>
                  <a:schemeClr val="accent5">
                    <a:lumMod val="75000"/>
                  </a:schemeClr>
                </a:solidFill>
                <a:effectLst>
                  <a:outerShdw blurRad="38100" dist="38100" dir="2700000" algn="tl">
                    <a:srgbClr val="000000">
                      <a:alpha val="43137"/>
                    </a:srgbClr>
                  </a:outerShdw>
                </a:effectLst>
              </a:rPr>
              <a:t>Archivos en la Nube</a:t>
            </a:r>
          </a:p>
        </p:txBody>
      </p:sp>
      <p:sp>
        <p:nvSpPr>
          <p:cNvPr id="9" name="CuadroTexto 8">
            <a:extLst>
              <a:ext uri="{FF2B5EF4-FFF2-40B4-BE49-F238E27FC236}">
                <a16:creationId xmlns:a16="http://schemas.microsoft.com/office/drawing/2014/main" id="{522997E0-2C77-4E05-9F75-87F72499A351}"/>
              </a:ext>
            </a:extLst>
          </p:cNvPr>
          <p:cNvSpPr txBox="1"/>
          <p:nvPr/>
        </p:nvSpPr>
        <p:spPr>
          <a:xfrm>
            <a:off x="3873519" y="14634"/>
            <a:ext cx="2036648" cy="369332"/>
          </a:xfrm>
          <a:prstGeom prst="rect">
            <a:avLst/>
          </a:prstGeom>
          <a:noFill/>
        </p:spPr>
        <p:txBody>
          <a:bodyPr wrap="none" rtlCol="0">
            <a:spAutoFit/>
          </a:bodyPr>
          <a:lstStyle/>
          <a:p>
            <a:r>
              <a:rPr lang="es-PE" b="1" dirty="0">
                <a:solidFill>
                  <a:schemeClr val="accent1">
                    <a:lumMod val="75000"/>
                  </a:schemeClr>
                </a:solidFill>
                <a:effectLst>
                  <a:outerShdw blurRad="38100" dist="38100" dir="2700000" algn="tl">
                    <a:srgbClr val="000000">
                      <a:alpha val="43137"/>
                    </a:srgbClr>
                  </a:outerShdw>
                </a:effectLst>
              </a:rPr>
              <a:t>AMBIENTE LOCAL</a:t>
            </a:r>
          </a:p>
        </p:txBody>
      </p:sp>
      <p:sp>
        <p:nvSpPr>
          <p:cNvPr id="23" name="CuadroTexto 22">
            <a:extLst>
              <a:ext uri="{FF2B5EF4-FFF2-40B4-BE49-F238E27FC236}">
                <a16:creationId xmlns:a16="http://schemas.microsoft.com/office/drawing/2014/main" id="{9891046A-E541-4ABE-BAE6-94A1CE4874D9}"/>
              </a:ext>
            </a:extLst>
          </p:cNvPr>
          <p:cNvSpPr txBox="1"/>
          <p:nvPr/>
        </p:nvSpPr>
        <p:spPr>
          <a:xfrm>
            <a:off x="8740365" y="0"/>
            <a:ext cx="2265877" cy="369332"/>
          </a:xfrm>
          <a:prstGeom prst="rect">
            <a:avLst/>
          </a:prstGeom>
          <a:noFill/>
        </p:spPr>
        <p:txBody>
          <a:bodyPr wrap="none" rtlCol="0">
            <a:spAutoFit/>
          </a:bodyPr>
          <a:lstStyle/>
          <a:p>
            <a:r>
              <a:rPr lang="es-PE" b="1" dirty="0">
                <a:solidFill>
                  <a:schemeClr val="accent1">
                    <a:lumMod val="75000"/>
                  </a:schemeClr>
                </a:solidFill>
                <a:effectLst>
                  <a:outerShdw blurRad="38100" dist="38100" dir="2700000" algn="tl">
                    <a:srgbClr val="000000">
                      <a:alpha val="43137"/>
                    </a:srgbClr>
                  </a:outerShdw>
                </a:effectLst>
              </a:rPr>
              <a:t>AMBIENTE REMOTO</a:t>
            </a:r>
          </a:p>
        </p:txBody>
      </p:sp>
      <p:cxnSp>
        <p:nvCxnSpPr>
          <p:cNvPr id="12" name="Conector recto de flecha 11">
            <a:extLst>
              <a:ext uri="{FF2B5EF4-FFF2-40B4-BE49-F238E27FC236}">
                <a16:creationId xmlns:a16="http://schemas.microsoft.com/office/drawing/2014/main" id="{5FD3A27C-FB90-4DBF-9103-57381F1116F8}"/>
              </a:ext>
            </a:extLst>
          </p:cNvPr>
          <p:cNvCxnSpPr>
            <a:stCxn id="23" idx="1"/>
          </p:cNvCxnSpPr>
          <p:nvPr/>
        </p:nvCxnSpPr>
        <p:spPr>
          <a:xfrm flipH="1">
            <a:off x="8163858" y="184666"/>
            <a:ext cx="576507"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a:extLst>
              <a:ext uri="{FF2B5EF4-FFF2-40B4-BE49-F238E27FC236}">
                <a16:creationId xmlns:a16="http://schemas.microsoft.com/office/drawing/2014/main" id="{FF22195C-ECB5-45AC-9EC2-7E524C424D29}"/>
              </a:ext>
            </a:extLst>
          </p:cNvPr>
          <p:cNvCxnSpPr>
            <a:cxnSpLocks/>
            <a:stCxn id="9" idx="1"/>
          </p:cNvCxnSpPr>
          <p:nvPr/>
        </p:nvCxnSpPr>
        <p:spPr>
          <a:xfrm flipH="1">
            <a:off x="1341884" y="199300"/>
            <a:ext cx="2531635"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0" name="Conector recto de flecha 29">
            <a:extLst>
              <a:ext uri="{FF2B5EF4-FFF2-40B4-BE49-F238E27FC236}">
                <a16:creationId xmlns:a16="http://schemas.microsoft.com/office/drawing/2014/main" id="{44BFFCC4-9202-43DB-9B56-88853CCD9CB2}"/>
              </a:ext>
            </a:extLst>
          </p:cNvPr>
          <p:cNvCxnSpPr>
            <a:cxnSpLocks/>
            <a:stCxn id="23" idx="3"/>
          </p:cNvCxnSpPr>
          <p:nvPr/>
        </p:nvCxnSpPr>
        <p:spPr>
          <a:xfrm>
            <a:off x="11006242" y="184666"/>
            <a:ext cx="848810"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a:extLst>
              <a:ext uri="{FF2B5EF4-FFF2-40B4-BE49-F238E27FC236}">
                <a16:creationId xmlns:a16="http://schemas.microsoft.com/office/drawing/2014/main" id="{5355338F-22AA-4923-9AAD-1094982EF4F5}"/>
              </a:ext>
            </a:extLst>
          </p:cNvPr>
          <p:cNvCxnSpPr>
            <a:cxnSpLocks/>
            <a:stCxn id="9" idx="3"/>
          </p:cNvCxnSpPr>
          <p:nvPr/>
        </p:nvCxnSpPr>
        <p:spPr>
          <a:xfrm flipV="1">
            <a:off x="5910167" y="184666"/>
            <a:ext cx="2079179" cy="14634"/>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2" name="CuadroTexto 1">
            <a:extLst>
              <a:ext uri="{FF2B5EF4-FFF2-40B4-BE49-F238E27FC236}">
                <a16:creationId xmlns:a16="http://schemas.microsoft.com/office/drawing/2014/main" id="{385B9208-6506-683A-1092-ECA25746D5E8}"/>
              </a:ext>
            </a:extLst>
          </p:cNvPr>
          <p:cNvSpPr txBox="1"/>
          <p:nvPr/>
        </p:nvSpPr>
        <p:spPr>
          <a:xfrm rot="16200000">
            <a:off x="-1121033" y="3400442"/>
            <a:ext cx="2899512"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CONCEPTOS BÁSICOS</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1040886" y="3430159"/>
            <a:ext cx="3848041"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COMANDOS BÁSICOS EN GIT</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cxnSp>
        <p:nvCxnSpPr>
          <p:cNvPr id="16" name="Conector recto de flecha 15">
            <a:extLst>
              <a:ext uri="{FF2B5EF4-FFF2-40B4-BE49-F238E27FC236}">
                <a16:creationId xmlns:a16="http://schemas.microsoft.com/office/drawing/2014/main" id="{F6EA1C30-BA28-C9DC-2FCC-CCC8872466B0}"/>
              </a:ext>
            </a:extLst>
          </p:cNvPr>
          <p:cNvCxnSpPr>
            <a:cxnSpLocks/>
            <a:stCxn id="18" idx="2"/>
          </p:cNvCxnSpPr>
          <p:nvPr/>
        </p:nvCxnSpPr>
        <p:spPr>
          <a:xfrm flipH="1">
            <a:off x="4891842" y="854878"/>
            <a:ext cx="14345" cy="1840473"/>
          </a:xfrm>
          <a:prstGeom prst="straightConnector1">
            <a:avLst/>
          </a:prstGeom>
          <a:ln>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 name="Conector recto de flecha 28">
            <a:extLst>
              <a:ext uri="{FF2B5EF4-FFF2-40B4-BE49-F238E27FC236}">
                <a16:creationId xmlns:a16="http://schemas.microsoft.com/office/drawing/2014/main" id="{C477E45A-7908-58C5-2EF9-0FFCDF92DAB0}"/>
              </a:ext>
            </a:extLst>
          </p:cNvPr>
          <p:cNvCxnSpPr>
            <a:cxnSpLocks/>
            <a:stCxn id="7" idx="2"/>
          </p:cNvCxnSpPr>
          <p:nvPr/>
        </p:nvCxnSpPr>
        <p:spPr>
          <a:xfrm flipH="1">
            <a:off x="2702899" y="1075137"/>
            <a:ext cx="10588" cy="1548206"/>
          </a:xfrm>
          <a:prstGeom prst="straightConnector1">
            <a:avLst/>
          </a:prstGeom>
          <a:ln>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9307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8D2D6617-46E2-4BB5-A527-766D31BC6FE3}"/>
              </a:ext>
            </a:extLst>
          </p:cNvPr>
          <p:cNvSpPr>
            <a:spLocks noGrp="1"/>
          </p:cNvSpPr>
          <p:nvPr>
            <p:ph type="sldNum" sz="quarter" idx="12"/>
          </p:nvPr>
        </p:nvSpPr>
        <p:spPr>
          <a:xfrm>
            <a:off x="10766796" y="6448251"/>
            <a:ext cx="609441" cy="365125"/>
          </a:xfrm>
        </p:spPr>
        <p:txBody>
          <a:bodyPr/>
          <a:lstStyle/>
          <a:p>
            <a:pPr rtl="0"/>
            <a:fld id="{7DC1BBB0-96F0-4077-A278-0F3FB5C104D3}" type="slidenum">
              <a:rPr lang="es-ES" noProof="0" smtClean="0"/>
              <a:t>29</a:t>
            </a:fld>
            <a:endParaRPr lang="es-ES" noProof="0" dirty="0"/>
          </a:p>
        </p:txBody>
      </p:sp>
      <p:sp>
        <p:nvSpPr>
          <p:cNvPr id="2" name="CuadroTexto 1">
            <a:extLst>
              <a:ext uri="{FF2B5EF4-FFF2-40B4-BE49-F238E27FC236}">
                <a16:creationId xmlns:a16="http://schemas.microsoft.com/office/drawing/2014/main" id="{385B9208-6506-683A-1092-ECA25746D5E8}"/>
              </a:ext>
            </a:extLst>
          </p:cNvPr>
          <p:cNvSpPr txBox="1"/>
          <p:nvPr/>
        </p:nvSpPr>
        <p:spPr>
          <a:xfrm rot="16200000">
            <a:off x="-1251192" y="3400442"/>
            <a:ext cx="3159839"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OPERACIONES BÁSICAS</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1857176" y="3866829"/>
            <a:ext cx="5520678"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EMPEZAR A TRABAJAR CON REPOSITORIO</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4" name="CuadroTexto 3">
            <a:extLst>
              <a:ext uri="{FF2B5EF4-FFF2-40B4-BE49-F238E27FC236}">
                <a16:creationId xmlns:a16="http://schemas.microsoft.com/office/drawing/2014/main" id="{4D3E84DA-F7A2-07F9-07FE-7FF35CA09D3B}"/>
              </a:ext>
            </a:extLst>
          </p:cNvPr>
          <p:cNvSpPr txBox="1"/>
          <p:nvPr/>
        </p:nvSpPr>
        <p:spPr>
          <a:xfrm>
            <a:off x="5437132" y="170503"/>
            <a:ext cx="1796197" cy="369332"/>
          </a:xfrm>
          <a:prstGeom prst="rect">
            <a:avLst/>
          </a:prstGeom>
          <a:solidFill>
            <a:schemeClr val="accent5">
              <a:lumMod val="40000"/>
              <a:lumOff val="60000"/>
            </a:schemeClr>
          </a:solidFill>
          <a:ln>
            <a:solidFill>
              <a:schemeClr val="tx2"/>
            </a:solidFill>
          </a:ln>
        </p:spPr>
        <p:txBody>
          <a:bodyPr wrap="none" rtlCol="0">
            <a:spAutoFit/>
          </a:bodyPr>
          <a:lstStyle/>
          <a:p>
            <a:r>
              <a:rPr lang="es-MX" dirty="0"/>
              <a:t>Repositorio GIT</a:t>
            </a:r>
            <a:endParaRPr lang="es-PE" dirty="0"/>
          </a:p>
        </p:txBody>
      </p:sp>
      <p:cxnSp>
        <p:nvCxnSpPr>
          <p:cNvPr id="7" name="Conector recto de flecha 6">
            <a:extLst>
              <a:ext uri="{FF2B5EF4-FFF2-40B4-BE49-F238E27FC236}">
                <a16:creationId xmlns:a16="http://schemas.microsoft.com/office/drawing/2014/main" id="{5F8DB0EE-752D-8B8D-F71F-966495484BB7}"/>
              </a:ext>
            </a:extLst>
          </p:cNvPr>
          <p:cNvCxnSpPr>
            <a:cxnSpLocks/>
            <a:stCxn id="4" idx="2"/>
            <a:endCxn id="16" idx="0"/>
          </p:cNvCxnSpPr>
          <p:nvPr/>
        </p:nvCxnSpPr>
        <p:spPr>
          <a:xfrm flipH="1">
            <a:off x="3863792" y="539835"/>
            <a:ext cx="2471439" cy="94494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Conector recto de flecha 8">
            <a:extLst>
              <a:ext uri="{FF2B5EF4-FFF2-40B4-BE49-F238E27FC236}">
                <a16:creationId xmlns:a16="http://schemas.microsoft.com/office/drawing/2014/main" id="{CCBB7F1F-5B6C-D039-8B48-D1AB5DF59C43}"/>
              </a:ext>
            </a:extLst>
          </p:cNvPr>
          <p:cNvCxnSpPr>
            <a:cxnSpLocks/>
            <a:stCxn id="4" idx="2"/>
            <a:endCxn id="18" idx="0"/>
          </p:cNvCxnSpPr>
          <p:nvPr/>
        </p:nvCxnSpPr>
        <p:spPr>
          <a:xfrm>
            <a:off x="6335231" y="539835"/>
            <a:ext cx="2639501" cy="94494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6" name="CuadroTexto 15">
            <a:extLst>
              <a:ext uri="{FF2B5EF4-FFF2-40B4-BE49-F238E27FC236}">
                <a16:creationId xmlns:a16="http://schemas.microsoft.com/office/drawing/2014/main" id="{6D5C2937-DC13-E387-FD1F-830CF1F28A86}"/>
              </a:ext>
            </a:extLst>
          </p:cNvPr>
          <p:cNvSpPr txBox="1"/>
          <p:nvPr/>
        </p:nvSpPr>
        <p:spPr>
          <a:xfrm>
            <a:off x="1847568" y="1484784"/>
            <a:ext cx="4032448" cy="1754326"/>
          </a:xfrm>
          <a:prstGeom prst="rect">
            <a:avLst/>
          </a:prstGeom>
          <a:noFill/>
        </p:spPr>
        <p:txBody>
          <a:bodyPr wrap="square" rtlCol="0">
            <a:spAutoFit/>
          </a:bodyPr>
          <a:lstStyle/>
          <a:p>
            <a:pPr algn="just"/>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INICIAR REPOSITORIO</a:t>
            </a:r>
            <a:endParaRPr lang="es-PE"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Ubicarse en la estructura de carpetas que va a contener al repositorio de GIT y utilizar el comando siguiente:</a:t>
            </a:r>
          </a:p>
          <a:p>
            <a:pPr marL="285750" indent="-285750" algn="just">
              <a:buFont typeface="Arial" panose="020B0604020202020204" pitchFamily="34" charset="0"/>
              <a:buChar char="•"/>
            </a:pPr>
            <a:endPar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git init</a:t>
            </a:r>
            <a:endParaRPr lang="es-PE"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8" name="CuadroTexto 17">
            <a:extLst>
              <a:ext uri="{FF2B5EF4-FFF2-40B4-BE49-F238E27FC236}">
                <a16:creationId xmlns:a16="http://schemas.microsoft.com/office/drawing/2014/main" id="{BFACBA0F-EB6D-DA42-A5B0-D4030115F8C6}"/>
              </a:ext>
            </a:extLst>
          </p:cNvPr>
          <p:cNvSpPr txBox="1"/>
          <p:nvPr/>
        </p:nvSpPr>
        <p:spPr>
          <a:xfrm>
            <a:off x="6958508" y="1484784"/>
            <a:ext cx="4032448" cy="2031325"/>
          </a:xfrm>
          <a:prstGeom prst="rect">
            <a:avLst/>
          </a:prstGeom>
          <a:noFill/>
        </p:spPr>
        <p:txBody>
          <a:bodyPr wrap="square" rtlCol="0">
            <a:spAutoFit/>
          </a:bodyPr>
          <a:lstStyle/>
          <a:p>
            <a:pPr algn="just"/>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CLONAR REPOSITORIO</a:t>
            </a:r>
          </a:p>
          <a:p>
            <a:pPr marL="285750" indent="-285750" algn="just">
              <a:buFont typeface="Arial" panose="020B0604020202020204" pitchFamily="34" charset="0"/>
              <a:buChar char="•"/>
            </a:pPr>
            <a:r>
              <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Ubicarse en la estructura de carpetas que va a contener al repositorio de GIT clonado y utilizar el comando siguiente:</a:t>
            </a:r>
          </a:p>
          <a:p>
            <a:pPr algn="just"/>
            <a:endParaRPr lang="es-PE" dirty="0">
              <a:solidFill>
                <a:schemeClr val="tx2"/>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git clone </a:t>
            </a:r>
            <a:r>
              <a:rPr lang="es-PE"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&lt;URL del repositorio GIT&gt;</a:t>
            </a:r>
            <a:endParaRPr lang="es-PE"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endParaRPr>
          </a:p>
        </p:txBody>
      </p:sp>
      <p:cxnSp>
        <p:nvCxnSpPr>
          <p:cNvPr id="21" name="Conector recto 20">
            <a:extLst>
              <a:ext uri="{FF2B5EF4-FFF2-40B4-BE49-F238E27FC236}">
                <a16:creationId xmlns:a16="http://schemas.microsoft.com/office/drawing/2014/main" id="{9F375AC0-B747-A700-6888-1B34DA2A16C6}"/>
              </a:ext>
            </a:extLst>
          </p:cNvPr>
          <p:cNvCxnSpPr/>
          <p:nvPr/>
        </p:nvCxnSpPr>
        <p:spPr>
          <a:xfrm>
            <a:off x="6454452" y="1484784"/>
            <a:ext cx="0" cy="5373216"/>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pic>
        <p:nvPicPr>
          <p:cNvPr id="24" name="Imagen 23">
            <a:extLst>
              <a:ext uri="{FF2B5EF4-FFF2-40B4-BE49-F238E27FC236}">
                <a16:creationId xmlns:a16="http://schemas.microsoft.com/office/drawing/2014/main" id="{D33D0130-E4CF-DF3E-7C48-4FF60E7A496A}"/>
              </a:ext>
            </a:extLst>
          </p:cNvPr>
          <p:cNvPicPr>
            <a:picLocks noChangeAspect="1"/>
          </p:cNvPicPr>
          <p:nvPr/>
        </p:nvPicPr>
        <p:blipFill>
          <a:blip r:embed="rId3"/>
          <a:stretch>
            <a:fillRect/>
          </a:stretch>
        </p:blipFill>
        <p:spPr>
          <a:xfrm>
            <a:off x="1437841" y="3429000"/>
            <a:ext cx="4831987" cy="2633211"/>
          </a:xfrm>
          <a:prstGeom prst="rect">
            <a:avLst/>
          </a:prstGeom>
          <a:ln>
            <a:solidFill>
              <a:schemeClr val="tx2"/>
            </a:solidFill>
          </a:ln>
        </p:spPr>
      </p:pic>
      <p:pic>
        <p:nvPicPr>
          <p:cNvPr id="29" name="Imagen 28">
            <a:extLst>
              <a:ext uri="{FF2B5EF4-FFF2-40B4-BE49-F238E27FC236}">
                <a16:creationId xmlns:a16="http://schemas.microsoft.com/office/drawing/2014/main" id="{093258C9-9861-ABD2-307B-4C4800C2C24B}"/>
              </a:ext>
            </a:extLst>
          </p:cNvPr>
          <p:cNvPicPr>
            <a:picLocks noChangeAspect="1"/>
          </p:cNvPicPr>
          <p:nvPr/>
        </p:nvPicPr>
        <p:blipFill>
          <a:blip r:embed="rId4"/>
          <a:stretch>
            <a:fillRect/>
          </a:stretch>
        </p:blipFill>
        <p:spPr>
          <a:xfrm>
            <a:off x="6562964" y="3539698"/>
            <a:ext cx="5267167" cy="2640825"/>
          </a:xfrm>
          <a:prstGeom prst="rect">
            <a:avLst/>
          </a:prstGeom>
        </p:spPr>
      </p:pic>
      <p:sp>
        <p:nvSpPr>
          <p:cNvPr id="31" name="CuadroTexto 30">
            <a:extLst>
              <a:ext uri="{FF2B5EF4-FFF2-40B4-BE49-F238E27FC236}">
                <a16:creationId xmlns:a16="http://schemas.microsoft.com/office/drawing/2014/main" id="{47086E72-2F76-46CE-5C0A-0F3E41A2B644}"/>
              </a:ext>
            </a:extLst>
          </p:cNvPr>
          <p:cNvSpPr txBox="1"/>
          <p:nvPr/>
        </p:nvSpPr>
        <p:spPr>
          <a:xfrm>
            <a:off x="7193585" y="6265083"/>
            <a:ext cx="3797365" cy="923330"/>
          </a:xfrm>
          <a:prstGeom prst="rect">
            <a:avLst/>
          </a:prstGeom>
          <a:noFill/>
        </p:spPr>
        <p:txBody>
          <a:bodyPr wrap="square">
            <a:spAutoFit/>
          </a:bodyPr>
          <a:lstStyle/>
          <a:p>
            <a:pPr marL="285750" indent="-285750" algn="just">
              <a:buFont typeface="Arial" panose="020B0604020202020204" pitchFamily="34" charset="0"/>
              <a:buChar char="•"/>
            </a:pPr>
            <a:r>
              <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git clone </a:t>
            </a:r>
            <a:r>
              <a:rPr lang="es-PE"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&lt;URL del repositorio GIT&gt; &lt;Nombre Carpeta&gt;</a:t>
            </a:r>
            <a:endParaRPr lang="es-PE"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endParaRPr>
          </a:p>
          <a:p>
            <a:pPr marL="285750" indent="-285750" algn="just">
              <a:buFont typeface="Arial" panose="020B0604020202020204" pitchFamily="34" charset="0"/>
              <a:buChar char="•"/>
            </a:pPr>
            <a:endParaRPr lang="es-PE"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endParaRPr>
          </a:p>
        </p:txBody>
      </p:sp>
    </p:spTree>
    <p:extLst>
      <p:ext uri="{BB962C8B-B14F-4D97-AF65-F5344CB8AC3E}">
        <p14:creationId xmlns:p14="http://schemas.microsoft.com/office/powerpoint/2010/main" val="2686471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8D2D6617-46E2-4BB5-A527-766D31BC6FE3}"/>
              </a:ext>
            </a:extLst>
          </p:cNvPr>
          <p:cNvSpPr>
            <a:spLocks noGrp="1"/>
          </p:cNvSpPr>
          <p:nvPr>
            <p:ph type="sldNum" sz="quarter" idx="12"/>
          </p:nvPr>
        </p:nvSpPr>
        <p:spPr>
          <a:xfrm>
            <a:off x="10766796" y="6448251"/>
            <a:ext cx="609441" cy="365125"/>
          </a:xfrm>
        </p:spPr>
        <p:txBody>
          <a:bodyPr/>
          <a:lstStyle/>
          <a:p>
            <a:pPr rtl="0"/>
            <a:fld id="{7DC1BBB0-96F0-4077-A278-0F3FB5C104D3}" type="slidenum">
              <a:rPr lang="es-ES" noProof="0" smtClean="0"/>
              <a:t>3</a:t>
            </a:fld>
            <a:endParaRPr lang="es-ES" noProof="0" dirty="0"/>
          </a:p>
        </p:txBody>
      </p:sp>
      <p:sp>
        <p:nvSpPr>
          <p:cNvPr id="2" name="CuadroTexto 1">
            <a:extLst>
              <a:ext uri="{FF2B5EF4-FFF2-40B4-BE49-F238E27FC236}">
                <a16:creationId xmlns:a16="http://schemas.microsoft.com/office/drawing/2014/main" id="{385B9208-6506-683A-1092-ECA25746D5E8}"/>
              </a:ext>
            </a:extLst>
          </p:cNvPr>
          <p:cNvSpPr txBox="1"/>
          <p:nvPr/>
        </p:nvSpPr>
        <p:spPr>
          <a:xfrm rot="16200000">
            <a:off x="-1121033" y="3400442"/>
            <a:ext cx="2899512"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CONCEPTOS BÁSICOS</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828639" y="3430159"/>
            <a:ext cx="3423566"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ORIENTACIÓN A OBJETOS</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8" name="CuadroTexto 7">
            <a:extLst>
              <a:ext uri="{FF2B5EF4-FFF2-40B4-BE49-F238E27FC236}">
                <a16:creationId xmlns:a16="http://schemas.microsoft.com/office/drawing/2014/main" id="{5E1119CC-F850-DEE7-7895-654B6A8380AA}"/>
              </a:ext>
            </a:extLst>
          </p:cNvPr>
          <p:cNvSpPr txBox="1"/>
          <p:nvPr/>
        </p:nvSpPr>
        <p:spPr>
          <a:xfrm>
            <a:off x="1341884" y="0"/>
            <a:ext cx="7128792" cy="1754326"/>
          </a:xfrm>
          <a:prstGeom prst="rect">
            <a:avLst/>
          </a:prstGeom>
          <a:noFill/>
        </p:spPr>
        <p:txBody>
          <a:bodyPr wrap="square" rtlCol="0">
            <a:spAutoFit/>
          </a:bodyPr>
          <a:lstStyle/>
          <a:p>
            <a:pPr algn="just"/>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PROGRAMACIÓN ORIENTADA A OBJETOS</a:t>
            </a:r>
          </a:p>
          <a:p>
            <a:pPr marL="285750" indent="-285750" algn="just">
              <a:buFont typeface="Arial" panose="020B0604020202020204" pitchFamily="34" charset="0"/>
              <a:buChar char="•"/>
            </a:pP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Es un </a:t>
            </a:r>
            <a:r>
              <a:rPr lang="es-ES" b="1"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paradigma</a:t>
            </a: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de programación que se basa en el concepto de "</a:t>
            </a:r>
            <a:r>
              <a:rPr lang="es-ES" b="1"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objetos</a:t>
            </a: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los cuales son instancias de clases, que tienen atributos y métodos. </a:t>
            </a:r>
          </a:p>
          <a:p>
            <a:pPr marL="285750" indent="-285750" algn="just">
              <a:buFont typeface="Arial" panose="020B0604020202020204" pitchFamily="34" charset="0"/>
              <a:buChar char="•"/>
            </a:pP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La idea central de la POO es organizar el código de una forma modular, de manera que sea fácil de mantener y reutilizar.</a:t>
            </a:r>
          </a:p>
        </p:txBody>
      </p:sp>
      <p:sp>
        <p:nvSpPr>
          <p:cNvPr id="10" name="CuadroTexto 9">
            <a:extLst>
              <a:ext uri="{FF2B5EF4-FFF2-40B4-BE49-F238E27FC236}">
                <a16:creationId xmlns:a16="http://schemas.microsoft.com/office/drawing/2014/main" id="{0A409E6F-9A88-4537-BF41-0FF456DB0ADD}"/>
              </a:ext>
            </a:extLst>
          </p:cNvPr>
          <p:cNvSpPr txBox="1"/>
          <p:nvPr/>
        </p:nvSpPr>
        <p:spPr>
          <a:xfrm>
            <a:off x="6958508" y="3120057"/>
            <a:ext cx="4796357" cy="3693319"/>
          </a:xfrm>
          <a:prstGeom prst="rect">
            <a:avLst/>
          </a:prstGeom>
          <a:noFill/>
        </p:spPr>
        <p:txBody>
          <a:bodyPr wrap="square" rtlCol="0">
            <a:spAutoFit/>
          </a:bodyPr>
          <a:lstStyle/>
          <a:p>
            <a:pPr algn="just"/>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¿QUE ES UN PARADIGMA?</a:t>
            </a:r>
            <a:endParaRPr lang="es-PE"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Es un conjunto de principios, teorías, metodologías y herramientas que sirven como marco de referencia para el desarrollo de una determinada disciplina o campo de conocimiento. </a:t>
            </a:r>
          </a:p>
          <a:p>
            <a:pPr marL="285750" indent="-285750" algn="just">
              <a:buFont typeface="Arial" panose="020B0604020202020204" pitchFamily="34" charset="0"/>
              <a:buChar char="•"/>
            </a:pP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En el contexto de la informática, un paradigma de programación se refiere a un enfoque específico para la construcción de software. </a:t>
            </a:r>
          </a:p>
          <a:p>
            <a:pPr marL="285750" indent="-285750" algn="just">
              <a:buFont typeface="Arial" panose="020B0604020202020204" pitchFamily="34" charset="0"/>
              <a:buChar char="•"/>
            </a:pP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Cada paradigma tiene sus propias características y ventajas, y se utilizan en diferentes situaciones y problemas de acuerdo a las necesidades del desarrollo.</a:t>
            </a:r>
          </a:p>
        </p:txBody>
      </p:sp>
      <p:sp>
        <p:nvSpPr>
          <p:cNvPr id="11" name="CuadroTexto 10">
            <a:extLst>
              <a:ext uri="{FF2B5EF4-FFF2-40B4-BE49-F238E27FC236}">
                <a16:creationId xmlns:a16="http://schemas.microsoft.com/office/drawing/2014/main" id="{8260FC49-6EC0-4482-A0F7-2259DD0F944A}"/>
              </a:ext>
            </a:extLst>
          </p:cNvPr>
          <p:cNvSpPr txBox="1"/>
          <p:nvPr/>
        </p:nvSpPr>
        <p:spPr>
          <a:xfrm>
            <a:off x="1413892" y="2276872"/>
            <a:ext cx="4680520" cy="3970318"/>
          </a:xfrm>
          <a:prstGeom prst="rect">
            <a:avLst/>
          </a:prstGeom>
          <a:noFill/>
        </p:spPr>
        <p:txBody>
          <a:bodyPr wrap="square" rtlCol="0">
            <a:spAutoFit/>
          </a:bodyPr>
          <a:lstStyle/>
          <a:p>
            <a:pPr algn="just"/>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¿QUE ES UN OBJETO?</a:t>
            </a:r>
          </a:p>
          <a:p>
            <a:pPr marL="285750" indent="-285750" algn="just">
              <a:buFont typeface="Arial" panose="020B0604020202020204" pitchFamily="34" charset="0"/>
              <a:buChar char="•"/>
            </a:pP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Es una entidad que representa una instancia de una clase. Una clase es una plantilla o modelo para crear objetos, que define las propiedades y comportamientos de un tipo de entidad específica.</a:t>
            </a:r>
          </a:p>
          <a:p>
            <a:pPr marL="285750" indent="-285750" algn="just">
              <a:buFont typeface="Arial" panose="020B0604020202020204" pitchFamily="34" charset="0"/>
              <a:buChar char="•"/>
            </a:pP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Los objetos se utilizan para representar entidades del mundo real en un programa de computadora, y permiten la creación de código reutilizable y modular. </a:t>
            </a:r>
          </a:p>
          <a:p>
            <a:pPr marL="285750" indent="-285750" algn="just">
              <a:buFont typeface="Arial" panose="020B0604020202020204" pitchFamily="34" charset="0"/>
              <a:buChar char="•"/>
            </a:pP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Cada objeto tiene su propio estado y comportamiento, y pueden interactuar entre sí a través de mensajes o llamadas a métodos. </a:t>
            </a:r>
            <a:endParaRPr lang="es-PE"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endParaRPr>
          </a:p>
        </p:txBody>
      </p:sp>
    </p:spTree>
    <p:extLst>
      <p:ext uri="{BB962C8B-B14F-4D97-AF65-F5344CB8AC3E}">
        <p14:creationId xmlns:p14="http://schemas.microsoft.com/office/powerpoint/2010/main" val="3783327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8D2D6617-46E2-4BB5-A527-766D31BC6FE3}"/>
              </a:ext>
            </a:extLst>
          </p:cNvPr>
          <p:cNvSpPr>
            <a:spLocks noGrp="1"/>
          </p:cNvSpPr>
          <p:nvPr>
            <p:ph type="sldNum" sz="quarter" idx="12"/>
          </p:nvPr>
        </p:nvSpPr>
        <p:spPr>
          <a:xfrm>
            <a:off x="10766796" y="6448251"/>
            <a:ext cx="609441" cy="365125"/>
          </a:xfrm>
        </p:spPr>
        <p:txBody>
          <a:bodyPr/>
          <a:lstStyle/>
          <a:p>
            <a:pPr rtl="0"/>
            <a:fld id="{7DC1BBB0-96F0-4077-A278-0F3FB5C104D3}" type="slidenum">
              <a:rPr lang="es-ES" noProof="0" smtClean="0"/>
              <a:t>30</a:t>
            </a:fld>
            <a:endParaRPr lang="es-ES" noProof="0" dirty="0"/>
          </a:p>
        </p:txBody>
      </p:sp>
      <p:sp>
        <p:nvSpPr>
          <p:cNvPr id="2" name="CuadroTexto 1">
            <a:extLst>
              <a:ext uri="{FF2B5EF4-FFF2-40B4-BE49-F238E27FC236}">
                <a16:creationId xmlns:a16="http://schemas.microsoft.com/office/drawing/2014/main" id="{385B9208-6506-683A-1092-ECA25746D5E8}"/>
              </a:ext>
            </a:extLst>
          </p:cNvPr>
          <p:cNvSpPr txBox="1"/>
          <p:nvPr/>
        </p:nvSpPr>
        <p:spPr>
          <a:xfrm rot="16200000">
            <a:off x="-1251192" y="3400442"/>
            <a:ext cx="3159839"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OPERACIONES BÁSICAS</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1747233" y="3716114"/>
            <a:ext cx="5300810"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CONOCER EL ESTATUS DEL REPOSITORIO</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6" name="CuadroTexto 5">
            <a:extLst>
              <a:ext uri="{FF2B5EF4-FFF2-40B4-BE49-F238E27FC236}">
                <a16:creationId xmlns:a16="http://schemas.microsoft.com/office/drawing/2014/main" id="{BEA6EE45-6C48-F708-BBE2-E8CCEBF94480}"/>
              </a:ext>
            </a:extLst>
          </p:cNvPr>
          <p:cNvSpPr txBox="1"/>
          <p:nvPr/>
        </p:nvSpPr>
        <p:spPr>
          <a:xfrm>
            <a:off x="1572068" y="2071253"/>
            <a:ext cx="1259319" cy="646331"/>
          </a:xfrm>
          <a:prstGeom prst="rect">
            <a:avLst/>
          </a:prstGeom>
          <a:noFill/>
          <a:ln>
            <a:solidFill>
              <a:schemeClr val="tx2"/>
            </a:solidFill>
          </a:ln>
        </p:spPr>
        <p:txBody>
          <a:bodyPr wrap="none" rtlCol="0">
            <a:spAutoFit/>
          </a:bodyPr>
          <a:lstStyle/>
          <a:p>
            <a:pPr algn="ctr"/>
            <a:r>
              <a:rPr lang="es-PE" b="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WORKING</a:t>
            </a:r>
            <a:r>
              <a:rPr lang="es-PE" sz="16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p>
          <a:p>
            <a:pPr algn="ctr"/>
            <a:r>
              <a:rPr lang="es-PE" b="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DIRECTORY</a:t>
            </a:r>
          </a:p>
        </p:txBody>
      </p:sp>
      <p:sp>
        <p:nvSpPr>
          <p:cNvPr id="8" name="CuadroTexto 7">
            <a:extLst>
              <a:ext uri="{FF2B5EF4-FFF2-40B4-BE49-F238E27FC236}">
                <a16:creationId xmlns:a16="http://schemas.microsoft.com/office/drawing/2014/main" id="{0583AD69-7C0D-9057-4D94-E6A46887BCDA}"/>
              </a:ext>
            </a:extLst>
          </p:cNvPr>
          <p:cNvSpPr txBox="1"/>
          <p:nvPr/>
        </p:nvSpPr>
        <p:spPr>
          <a:xfrm>
            <a:off x="3010691" y="2071253"/>
            <a:ext cx="1031886" cy="646331"/>
          </a:xfrm>
          <a:prstGeom prst="rect">
            <a:avLst/>
          </a:prstGeom>
          <a:noFill/>
          <a:ln>
            <a:solidFill>
              <a:schemeClr val="tx2"/>
            </a:solidFill>
          </a:ln>
        </p:spPr>
        <p:txBody>
          <a:bodyPr wrap="none" rtlCol="0">
            <a:spAutoFit/>
          </a:bodyPr>
          <a:lstStyle/>
          <a:p>
            <a:pPr algn="ctr"/>
            <a:r>
              <a:rPr lang="es-PE" b="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STAGING</a:t>
            </a:r>
          </a:p>
          <a:p>
            <a:pPr algn="ctr"/>
            <a:r>
              <a:rPr lang="es-PE" b="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AREA</a:t>
            </a:r>
          </a:p>
        </p:txBody>
      </p:sp>
      <p:pic>
        <p:nvPicPr>
          <p:cNvPr id="1028" name="Picture 4" descr="Files - Free interface icons">
            <a:extLst>
              <a:ext uri="{FF2B5EF4-FFF2-40B4-BE49-F238E27FC236}">
                <a16:creationId xmlns:a16="http://schemas.microsoft.com/office/drawing/2014/main" id="{FDC0DB66-9293-1E4B-5684-E14A41F48D4F}"/>
              </a:ext>
            </a:extLst>
          </p:cNvPr>
          <p:cNvPicPr>
            <a:picLocks noChangeAspect="1" noChangeArrowheads="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984322" y="1053212"/>
            <a:ext cx="430307" cy="430307"/>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4" descr="Files - Free interface icons">
            <a:extLst>
              <a:ext uri="{FF2B5EF4-FFF2-40B4-BE49-F238E27FC236}">
                <a16:creationId xmlns:a16="http://schemas.microsoft.com/office/drawing/2014/main" id="{F76A6635-7DC1-1E45-CD7F-EFE9EE3F01D9}"/>
              </a:ext>
            </a:extLst>
          </p:cNvPr>
          <p:cNvPicPr>
            <a:picLocks noChangeAspect="1" noChangeArrowheads="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311481" y="1053212"/>
            <a:ext cx="430307" cy="430307"/>
          </a:xfrm>
          <a:prstGeom prst="rect">
            <a:avLst/>
          </a:prstGeom>
          <a:noFill/>
          <a:extLst>
            <a:ext uri="{909E8E84-426E-40DD-AFC4-6F175D3DCCD1}">
              <a14:hiddenFill xmlns:a14="http://schemas.microsoft.com/office/drawing/2010/main">
                <a:solidFill>
                  <a:srgbClr val="FFFFFF"/>
                </a:solidFill>
              </a14:hiddenFill>
            </a:ext>
          </a:extLst>
        </p:spPr>
      </p:pic>
      <p:grpSp>
        <p:nvGrpSpPr>
          <p:cNvPr id="1037" name="Grupo 1036">
            <a:extLst>
              <a:ext uri="{FF2B5EF4-FFF2-40B4-BE49-F238E27FC236}">
                <a16:creationId xmlns:a16="http://schemas.microsoft.com/office/drawing/2014/main" id="{705B8281-CD15-F910-5292-5E655CF38003}"/>
              </a:ext>
            </a:extLst>
          </p:cNvPr>
          <p:cNvGrpSpPr/>
          <p:nvPr/>
        </p:nvGrpSpPr>
        <p:grpSpPr>
          <a:xfrm>
            <a:off x="1456319" y="3429000"/>
            <a:ext cx="1554372" cy="1338535"/>
            <a:chOff x="10270876" y="128673"/>
            <a:chExt cx="1554372" cy="1338535"/>
          </a:xfrm>
        </p:grpSpPr>
        <p:sp>
          <p:nvSpPr>
            <p:cNvPr id="50" name="Rectángulo 49">
              <a:extLst>
                <a:ext uri="{FF2B5EF4-FFF2-40B4-BE49-F238E27FC236}">
                  <a16:creationId xmlns:a16="http://schemas.microsoft.com/office/drawing/2014/main" id="{FAC60D7A-4591-4343-083F-5A1159DA431D}"/>
                </a:ext>
              </a:extLst>
            </p:cNvPr>
            <p:cNvSpPr/>
            <p:nvPr/>
          </p:nvSpPr>
          <p:spPr>
            <a:xfrm>
              <a:off x="10270876" y="128673"/>
              <a:ext cx="1554370" cy="1338535"/>
            </a:xfrm>
            <a:prstGeom prst="rect">
              <a:avLst/>
            </a:prstGeom>
            <a:no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43" name="Picture 4" descr="Files - Free interface icons">
              <a:extLst>
                <a:ext uri="{FF2B5EF4-FFF2-40B4-BE49-F238E27FC236}">
                  <a16:creationId xmlns:a16="http://schemas.microsoft.com/office/drawing/2014/main" id="{58974604-17A5-677B-AD03-4D4500505F7E}"/>
                </a:ext>
              </a:extLst>
            </p:cNvPr>
            <p:cNvPicPr>
              <a:picLocks noChangeAspect="1" noChangeArrowheads="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373068" y="303614"/>
              <a:ext cx="320046" cy="320046"/>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 descr="Files - Free interface icons">
              <a:extLst>
                <a:ext uri="{FF2B5EF4-FFF2-40B4-BE49-F238E27FC236}">
                  <a16:creationId xmlns:a16="http://schemas.microsoft.com/office/drawing/2014/main" id="{62777240-5CD1-9236-2B76-D205682AE498}"/>
                </a:ext>
              </a:extLst>
            </p:cNvPr>
            <p:cNvPicPr>
              <a:picLocks noChangeAspect="1" noChangeArrowheads="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373068" y="664161"/>
              <a:ext cx="320046" cy="320046"/>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 descr="Files - Free interface icons">
              <a:extLst>
                <a:ext uri="{FF2B5EF4-FFF2-40B4-BE49-F238E27FC236}">
                  <a16:creationId xmlns:a16="http://schemas.microsoft.com/office/drawing/2014/main" id="{3D48A50C-3111-0E9E-0453-FEDFB8A66C1C}"/>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386015" y="1024708"/>
              <a:ext cx="320046" cy="320046"/>
            </a:xfrm>
            <a:prstGeom prst="rect">
              <a:avLst/>
            </a:prstGeom>
            <a:noFill/>
            <a:extLst>
              <a:ext uri="{909E8E84-426E-40DD-AFC4-6F175D3DCCD1}">
                <a14:hiddenFill xmlns:a14="http://schemas.microsoft.com/office/drawing/2010/main">
                  <a:solidFill>
                    <a:srgbClr val="FFFFFF"/>
                  </a:solidFill>
                </a14:hiddenFill>
              </a:ext>
            </a:extLst>
          </p:spPr>
        </p:pic>
        <p:sp>
          <p:nvSpPr>
            <p:cNvPr id="47" name="CuadroTexto 46">
              <a:extLst>
                <a:ext uri="{FF2B5EF4-FFF2-40B4-BE49-F238E27FC236}">
                  <a16:creationId xmlns:a16="http://schemas.microsoft.com/office/drawing/2014/main" id="{DC2826BB-A829-BA9C-FDCF-98272EDB11B1}"/>
                </a:ext>
              </a:extLst>
            </p:cNvPr>
            <p:cNvSpPr txBox="1"/>
            <p:nvPr/>
          </p:nvSpPr>
          <p:spPr>
            <a:xfrm>
              <a:off x="10630916" y="304631"/>
              <a:ext cx="1174203" cy="338554"/>
            </a:xfrm>
            <a:prstGeom prst="rect">
              <a:avLst/>
            </a:prstGeom>
            <a:noFill/>
          </p:spPr>
          <p:txBody>
            <a:bodyPr wrap="square">
              <a:spAutoFit/>
            </a:bodyPr>
            <a:lstStyle/>
            <a:p>
              <a:r>
                <a:rPr lang="es-PE" sz="1600" b="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Modified</a:t>
              </a:r>
              <a:endParaRPr lang="es-PE" sz="1600" b="1" dirty="0"/>
            </a:p>
          </p:txBody>
        </p:sp>
        <p:sp>
          <p:nvSpPr>
            <p:cNvPr id="48" name="CuadroTexto 47">
              <a:extLst>
                <a:ext uri="{FF2B5EF4-FFF2-40B4-BE49-F238E27FC236}">
                  <a16:creationId xmlns:a16="http://schemas.microsoft.com/office/drawing/2014/main" id="{647E1266-4558-93E3-D16E-6BDC990687C4}"/>
                </a:ext>
              </a:extLst>
            </p:cNvPr>
            <p:cNvSpPr txBox="1"/>
            <p:nvPr/>
          </p:nvSpPr>
          <p:spPr>
            <a:xfrm>
              <a:off x="10630916" y="671295"/>
              <a:ext cx="1174203" cy="338554"/>
            </a:xfrm>
            <a:prstGeom prst="rect">
              <a:avLst/>
            </a:prstGeom>
            <a:noFill/>
          </p:spPr>
          <p:txBody>
            <a:bodyPr wrap="square">
              <a:spAutoFit/>
            </a:bodyPr>
            <a:lstStyle/>
            <a:p>
              <a:r>
                <a:rPr lang="es-PE" sz="1600" b="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Staged</a:t>
              </a:r>
              <a:endParaRPr lang="es-PE" sz="1600" b="1" dirty="0"/>
            </a:p>
          </p:txBody>
        </p:sp>
        <p:sp>
          <p:nvSpPr>
            <p:cNvPr id="49" name="CuadroTexto 48">
              <a:extLst>
                <a:ext uri="{FF2B5EF4-FFF2-40B4-BE49-F238E27FC236}">
                  <a16:creationId xmlns:a16="http://schemas.microsoft.com/office/drawing/2014/main" id="{5AF6A033-5E23-C753-4E85-C7E19BDC9211}"/>
                </a:ext>
              </a:extLst>
            </p:cNvPr>
            <p:cNvSpPr txBox="1"/>
            <p:nvPr/>
          </p:nvSpPr>
          <p:spPr>
            <a:xfrm>
              <a:off x="10651045" y="1022925"/>
              <a:ext cx="1174203" cy="338554"/>
            </a:xfrm>
            <a:prstGeom prst="rect">
              <a:avLst/>
            </a:prstGeom>
            <a:noFill/>
          </p:spPr>
          <p:txBody>
            <a:bodyPr wrap="square">
              <a:spAutoFit/>
            </a:bodyPr>
            <a:lstStyle/>
            <a:p>
              <a:r>
                <a:rPr lang="es-PE" sz="1600" b="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Committed</a:t>
              </a:r>
              <a:endParaRPr lang="es-PE" sz="1600" b="1" dirty="0"/>
            </a:p>
          </p:txBody>
        </p:sp>
      </p:grpSp>
      <p:pic>
        <p:nvPicPr>
          <p:cNvPr id="7" name="Picture 4" descr="Files - Free interface icons">
            <a:extLst>
              <a:ext uri="{FF2B5EF4-FFF2-40B4-BE49-F238E27FC236}">
                <a16:creationId xmlns:a16="http://schemas.microsoft.com/office/drawing/2014/main" id="{44F61327-F9E1-32A5-725C-94876522EB8E}"/>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17003" y="1053212"/>
            <a:ext cx="430307" cy="430307"/>
          </a:xfrm>
          <a:prstGeom prst="rect">
            <a:avLst/>
          </a:prstGeom>
          <a:noFill/>
          <a:extLst>
            <a:ext uri="{909E8E84-426E-40DD-AFC4-6F175D3DCCD1}">
              <a14:hiddenFill xmlns:a14="http://schemas.microsoft.com/office/drawing/2010/main">
                <a:solidFill>
                  <a:srgbClr val="FFFFFF"/>
                </a:solidFill>
              </a14:hiddenFill>
            </a:ext>
          </a:extLst>
        </p:spPr>
      </p:pic>
      <p:sp>
        <p:nvSpPr>
          <p:cNvPr id="11" name="CuadroTexto 10">
            <a:extLst>
              <a:ext uri="{FF2B5EF4-FFF2-40B4-BE49-F238E27FC236}">
                <a16:creationId xmlns:a16="http://schemas.microsoft.com/office/drawing/2014/main" id="{42DE32C8-54B2-EE77-C358-0BB7403FE7F0}"/>
              </a:ext>
            </a:extLst>
          </p:cNvPr>
          <p:cNvSpPr txBox="1"/>
          <p:nvPr/>
        </p:nvSpPr>
        <p:spPr>
          <a:xfrm>
            <a:off x="6834612" y="112674"/>
            <a:ext cx="4228351" cy="1477328"/>
          </a:xfrm>
          <a:prstGeom prst="rect">
            <a:avLst/>
          </a:prstGeom>
          <a:noFill/>
        </p:spPr>
        <p:txBody>
          <a:bodyPr wrap="square">
            <a:spAutoFit/>
          </a:bodyPr>
          <a:lstStyle/>
          <a:p>
            <a:pPr algn="just"/>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VERIFICAR </a:t>
            </a:r>
            <a:r>
              <a:rPr lang="es-PE" b="1">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EL ESTADO </a:t>
            </a:r>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DEL REPOSITORIO</a:t>
            </a:r>
            <a:endParaRPr lang="es-PE"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Ubicarse en el repositorio y utilizar el o los comando(s) siguiente(s):</a:t>
            </a:r>
          </a:p>
          <a:p>
            <a:pPr marL="285750" indent="-285750" algn="just">
              <a:buFont typeface="Arial" panose="020B0604020202020204" pitchFamily="34" charset="0"/>
              <a:buChar char="•"/>
            </a:pPr>
            <a:endPar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git status </a:t>
            </a:r>
            <a:r>
              <a:rPr lang="es-PE"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&lt;parámetros opcionales&gt;</a:t>
            </a:r>
            <a:endPar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4" name="CuadroTexto 13">
            <a:extLst>
              <a:ext uri="{FF2B5EF4-FFF2-40B4-BE49-F238E27FC236}">
                <a16:creationId xmlns:a16="http://schemas.microsoft.com/office/drawing/2014/main" id="{66A32BDF-7936-1FA0-3A21-D89479BDE7B1}"/>
              </a:ext>
            </a:extLst>
          </p:cNvPr>
          <p:cNvSpPr txBox="1"/>
          <p:nvPr/>
        </p:nvSpPr>
        <p:spPr>
          <a:xfrm>
            <a:off x="2628537" y="112674"/>
            <a:ext cx="1796197" cy="369332"/>
          </a:xfrm>
          <a:prstGeom prst="rect">
            <a:avLst/>
          </a:prstGeom>
          <a:solidFill>
            <a:schemeClr val="accent5">
              <a:lumMod val="40000"/>
              <a:lumOff val="60000"/>
            </a:schemeClr>
          </a:solidFill>
          <a:ln>
            <a:solidFill>
              <a:schemeClr val="tx2"/>
            </a:solidFill>
          </a:ln>
        </p:spPr>
        <p:txBody>
          <a:bodyPr wrap="none" rtlCol="0">
            <a:spAutoFit/>
          </a:bodyPr>
          <a:lstStyle/>
          <a:p>
            <a:r>
              <a:rPr lang="es-MX" dirty="0"/>
              <a:t>Repositorio GIT</a:t>
            </a:r>
            <a:endParaRPr lang="es-PE" dirty="0"/>
          </a:p>
        </p:txBody>
      </p:sp>
      <p:cxnSp>
        <p:nvCxnSpPr>
          <p:cNvPr id="20" name="Conector recto de flecha 19">
            <a:extLst>
              <a:ext uri="{FF2B5EF4-FFF2-40B4-BE49-F238E27FC236}">
                <a16:creationId xmlns:a16="http://schemas.microsoft.com/office/drawing/2014/main" id="{8D69F334-99FA-BDEE-B356-D7A2664F26FE}"/>
              </a:ext>
            </a:extLst>
          </p:cNvPr>
          <p:cNvCxnSpPr>
            <a:stCxn id="14" idx="2"/>
            <a:endCxn id="30" idx="0"/>
          </p:cNvCxnSpPr>
          <p:nvPr/>
        </p:nvCxnSpPr>
        <p:spPr>
          <a:xfrm flipH="1">
            <a:off x="3526635" y="482006"/>
            <a:ext cx="1" cy="571206"/>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22">
            <a:extLst>
              <a:ext uri="{FF2B5EF4-FFF2-40B4-BE49-F238E27FC236}">
                <a16:creationId xmlns:a16="http://schemas.microsoft.com/office/drawing/2014/main" id="{CCF24EA5-8DBF-3B74-812F-E77F6BD0D0B6}"/>
              </a:ext>
            </a:extLst>
          </p:cNvPr>
          <p:cNvCxnSpPr>
            <a:cxnSpLocks/>
          </p:cNvCxnSpPr>
          <p:nvPr/>
        </p:nvCxnSpPr>
        <p:spPr>
          <a:xfrm>
            <a:off x="2199475" y="767609"/>
            <a:ext cx="2736226" cy="0"/>
          </a:xfrm>
          <a:prstGeom prst="line">
            <a:avLst/>
          </a:prstGeom>
        </p:spPr>
        <p:style>
          <a:lnRef idx="1">
            <a:schemeClr val="dk1"/>
          </a:lnRef>
          <a:fillRef idx="0">
            <a:schemeClr val="dk1"/>
          </a:fillRef>
          <a:effectRef idx="0">
            <a:schemeClr val="dk1"/>
          </a:effectRef>
          <a:fontRef idx="minor">
            <a:schemeClr val="tx1"/>
          </a:fontRef>
        </p:style>
      </p:cxnSp>
      <p:cxnSp>
        <p:nvCxnSpPr>
          <p:cNvPr id="25" name="Conector recto de flecha 24">
            <a:extLst>
              <a:ext uri="{FF2B5EF4-FFF2-40B4-BE49-F238E27FC236}">
                <a16:creationId xmlns:a16="http://schemas.microsoft.com/office/drawing/2014/main" id="{FD1491E5-51F1-6272-D799-635FCE4C41D9}"/>
              </a:ext>
            </a:extLst>
          </p:cNvPr>
          <p:cNvCxnSpPr>
            <a:cxnSpLocks/>
            <a:endCxn id="1028" idx="0"/>
          </p:cNvCxnSpPr>
          <p:nvPr/>
        </p:nvCxnSpPr>
        <p:spPr>
          <a:xfrm>
            <a:off x="2199476" y="767609"/>
            <a:ext cx="0" cy="285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a:extLst>
              <a:ext uri="{FF2B5EF4-FFF2-40B4-BE49-F238E27FC236}">
                <a16:creationId xmlns:a16="http://schemas.microsoft.com/office/drawing/2014/main" id="{BBBCB0C3-5B04-894F-A8E3-82545DE43107}"/>
              </a:ext>
            </a:extLst>
          </p:cNvPr>
          <p:cNvCxnSpPr>
            <a:cxnSpLocks/>
            <a:endCxn id="7" idx="0"/>
          </p:cNvCxnSpPr>
          <p:nvPr/>
        </p:nvCxnSpPr>
        <p:spPr>
          <a:xfrm>
            <a:off x="4932157" y="767609"/>
            <a:ext cx="0" cy="2856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CuadroTexto 28">
            <a:extLst>
              <a:ext uri="{FF2B5EF4-FFF2-40B4-BE49-F238E27FC236}">
                <a16:creationId xmlns:a16="http://schemas.microsoft.com/office/drawing/2014/main" id="{3DA095EC-90DF-E18C-8393-0183A4E5B699}"/>
              </a:ext>
            </a:extLst>
          </p:cNvPr>
          <p:cNvSpPr txBox="1"/>
          <p:nvPr/>
        </p:nvSpPr>
        <p:spPr>
          <a:xfrm>
            <a:off x="4243492" y="2074732"/>
            <a:ext cx="1384418" cy="646331"/>
          </a:xfrm>
          <a:prstGeom prst="rect">
            <a:avLst/>
          </a:prstGeom>
          <a:noFill/>
          <a:ln>
            <a:solidFill>
              <a:schemeClr val="tx2"/>
            </a:solidFill>
          </a:ln>
        </p:spPr>
        <p:txBody>
          <a:bodyPr wrap="none" rtlCol="0">
            <a:spAutoFit/>
          </a:bodyPr>
          <a:lstStyle/>
          <a:p>
            <a:pPr algn="ctr"/>
            <a:r>
              <a:rPr lang="es-PE" b="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LOCAL</a:t>
            </a:r>
          </a:p>
          <a:p>
            <a:pPr algn="ctr"/>
            <a:r>
              <a:rPr lang="es-PE" b="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REPOSITORY</a:t>
            </a:r>
          </a:p>
        </p:txBody>
      </p:sp>
      <p:cxnSp>
        <p:nvCxnSpPr>
          <p:cNvPr id="33" name="Conector recto de flecha 32">
            <a:extLst>
              <a:ext uri="{FF2B5EF4-FFF2-40B4-BE49-F238E27FC236}">
                <a16:creationId xmlns:a16="http://schemas.microsoft.com/office/drawing/2014/main" id="{DA86C9E2-5FA1-C01E-405E-08E51EFC13A2}"/>
              </a:ext>
            </a:extLst>
          </p:cNvPr>
          <p:cNvCxnSpPr>
            <a:stCxn id="1028" idx="2"/>
            <a:endCxn id="6" idx="0"/>
          </p:cNvCxnSpPr>
          <p:nvPr/>
        </p:nvCxnSpPr>
        <p:spPr>
          <a:xfrm>
            <a:off x="2199476" y="1483519"/>
            <a:ext cx="2252" cy="5877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Conector recto de flecha 34">
            <a:extLst>
              <a:ext uri="{FF2B5EF4-FFF2-40B4-BE49-F238E27FC236}">
                <a16:creationId xmlns:a16="http://schemas.microsoft.com/office/drawing/2014/main" id="{7F600AEF-B95A-4D87-3266-5FA2329745BE}"/>
              </a:ext>
            </a:extLst>
          </p:cNvPr>
          <p:cNvCxnSpPr>
            <a:cxnSpLocks/>
            <a:stCxn id="30" idx="2"/>
            <a:endCxn id="8" idx="0"/>
          </p:cNvCxnSpPr>
          <p:nvPr/>
        </p:nvCxnSpPr>
        <p:spPr>
          <a:xfrm flipH="1">
            <a:off x="3526634" y="1483519"/>
            <a:ext cx="1" cy="5877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Conector recto de flecha 38">
            <a:extLst>
              <a:ext uri="{FF2B5EF4-FFF2-40B4-BE49-F238E27FC236}">
                <a16:creationId xmlns:a16="http://schemas.microsoft.com/office/drawing/2014/main" id="{2F54F865-7662-C99A-0002-B108613B3917}"/>
              </a:ext>
            </a:extLst>
          </p:cNvPr>
          <p:cNvCxnSpPr>
            <a:cxnSpLocks/>
            <a:stCxn id="7" idx="2"/>
            <a:endCxn id="29" idx="0"/>
          </p:cNvCxnSpPr>
          <p:nvPr/>
        </p:nvCxnSpPr>
        <p:spPr>
          <a:xfrm>
            <a:off x="4932157" y="1483519"/>
            <a:ext cx="3544" cy="5912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29" name="Conector: angular 1028">
            <a:extLst>
              <a:ext uri="{FF2B5EF4-FFF2-40B4-BE49-F238E27FC236}">
                <a16:creationId xmlns:a16="http://schemas.microsoft.com/office/drawing/2014/main" id="{45BFBC76-9815-F603-B72A-A735C62463F0}"/>
              </a:ext>
            </a:extLst>
          </p:cNvPr>
          <p:cNvCxnSpPr>
            <a:cxnSpLocks/>
            <a:stCxn id="7" idx="3"/>
            <a:endCxn id="6" idx="2"/>
          </p:cNvCxnSpPr>
          <p:nvPr/>
        </p:nvCxnSpPr>
        <p:spPr>
          <a:xfrm flipH="1">
            <a:off x="2201728" y="1268366"/>
            <a:ext cx="2945582" cy="1449218"/>
          </a:xfrm>
          <a:prstGeom prst="bentConnector4">
            <a:avLst>
              <a:gd name="adj1" fmla="val -30397"/>
              <a:gd name="adj2" fmla="val 129576"/>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87011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ángulo 49">
            <a:extLst>
              <a:ext uri="{FF2B5EF4-FFF2-40B4-BE49-F238E27FC236}">
                <a16:creationId xmlns:a16="http://schemas.microsoft.com/office/drawing/2014/main" id="{FAC60D7A-4591-4343-083F-5A1159DA431D}"/>
              </a:ext>
            </a:extLst>
          </p:cNvPr>
          <p:cNvSpPr/>
          <p:nvPr/>
        </p:nvSpPr>
        <p:spPr>
          <a:xfrm>
            <a:off x="10247473" y="2073402"/>
            <a:ext cx="1554370" cy="1338535"/>
          </a:xfrm>
          <a:prstGeom prst="rect">
            <a:avLst/>
          </a:prstGeom>
          <a:no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 name="Marcador de número de diapositiva 2">
            <a:extLst>
              <a:ext uri="{FF2B5EF4-FFF2-40B4-BE49-F238E27FC236}">
                <a16:creationId xmlns:a16="http://schemas.microsoft.com/office/drawing/2014/main" id="{8D2D6617-46E2-4BB5-A527-766D31BC6FE3}"/>
              </a:ext>
            </a:extLst>
          </p:cNvPr>
          <p:cNvSpPr>
            <a:spLocks noGrp="1"/>
          </p:cNvSpPr>
          <p:nvPr>
            <p:ph type="sldNum" sz="quarter" idx="12"/>
          </p:nvPr>
        </p:nvSpPr>
        <p:spPr>
          <a:xfrm>
            <a:off x="10766796" y="6448251"/>
            <a:ext cx="609441" cy="365125"/>
          </a:xfrm>
        </p:spPr>
        <p:txBody>
          <a:bodyPr/>
          <a:lstStyle/>
          <a:p>
            <a:pPr rtl="0"/>
            <a:fld id="{7DC1BBB0-96F0-4077-A278-0F3FB5C104D3}" type="slidenum">
              <a:rPr lang="es-ES" noProof="0" smtClean="0"/>
              <a:t>31</a:t>
            </a:fld>
            <a:endParaRPr lang="es-ES" noProof="0" dirty="0"/>
          </a:p>
        </p:txBody>
      </p:sp>
      <p:sp>
        <p:nvSpPr>
          <p:cNvPr id="2" name="CuadroTexto 1">
            <a:extLst>
              <a:ext uri="{FF2B5EF4-FFF2-40B4-BE49-F238E27FC236}">
                <a16:creationId xmlns:a16="http://schemas.microsoft.com/office/drawing/2014/main" id="{385B9208-6506-683A-1092-ECA25746D5E8}"/>
              </a:ext>
            </a:extLst>
          </p:cNvPr>
          <p:cNvSpPr txBox="1"/>
          <p:nvPr/>
        </p:nvSpPr>
        <p:spPr>
          <a:xfrm rot="16200000">
            <a:off x="-1251192" y="3400442"/>
            <a:ext cx="3159839"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OPERACIONES BÁSICAS</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1598608" y="3611710"/>
            <a:ext cx="5003549"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GUARDAR CAMBIOS EN REPOSITORIO</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6" name="CuadroTexto 15">
            <a:extLst>
              <a:ext uri="{FF2B5EF4-FFF2-40B4-BE49-F238E27FC236}">
                <a16:creationId xmlns:a16="http://schemas.microsoft.com/office/drawing/2014/main" id="{6D5C2937-DC13-E387-FD1F-830CF1F28A86}"/>
              </a:ext>
            </a:extLst>
          </p:cNvPr>
          <p:cNvSpPr txBox="1"/>
          <p:nvPr/>
        </p:nvSpPr>
        <p:spPr>
          <a:xfrm>
            <a:off x="1391848" y="3422007"/>
            <a:ext cx="10608278" cy="2308324"/>
          </a:xfrm>
          <a:prstGeom prst="rect">
            <a:avLst/>
          </a:prstGeom>
          <a:noFill/>
        </p:spPr>
        <p:txBody>
          <a:bodyPr wrap="square" rtlCol="0">
            <a:spAutoFit/>
          </a:bodyPr>
          <a:lstStyle/>
          <a:p>
            <a:pPr marL="742950" lvl="1" indent="-285750" algn="just">
              <a:buFont typeface="Courier New" panose="02070309020205020404" pitchFamily="49" charset="0"/>
              <a:buChar char="o"/>
            </a:pPr>
            <a:endPar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PE" b="1"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Ejemplos:</a:t>
            </a:r>
          </a:p>
          <a:p>
            <a:pPr marL="742950" lvl="1" indent="-285750" algn="just">
              <a:buFont typeface="Courier New" panose="02070309020205020404" pitchFamily="49" charset="0"/>
              <a:buChar char="o"/>
            </a:pPr>
            <a:r>
              <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git add </a:t>
            </a:r>
            <a:r>
              <a:rPr lang="es-PE"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index.html </a:t>
            </a:r>
            <a:r>
              <a:rPr lang="es-PE" b="1" i="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(subir un archivo específico modificado)</a:t>
            </a:r>
          </a:p>
          <a:p>
            <a:pPr marL="742950" lvl="1" indent="-285750" algn="just">
              <a:buFont typeface="Courier New" panose="02070309020205020404" pitchFamily="49" charset="0"/>
              <a:buChar char="o"/>
            </a:pPr>
            <a:r>
              <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git add </a:t>
            </a:r>
            <a:r>
              <a:rPr lang="es-PE"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index.html style.css funciones.js </a:t>
            </a:r>
            <a:r>
              <a:rPr lang="es-PE" b="1" i="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(subir varios archivos modificados)</a:t>
            </a:r>
            <a:endPar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742950" lvl="1" indent="-285750" algn="just">
              <a:buFont typeface="Courier New" panose="02070309020205020404" pitchFamily="49" charset="0"/>
              <a:buChar char="o"/>
            </a:pPr>
            <a:r>
              <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git add </a:t>
            </a:r>
            <a:r>
              <a:rPr lang="es-PE" b="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t>
            </a:r>
            <a:r>
              <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r>
              <a:rPr lang="es-PE" b="1" i="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(subir todos los archivos modificados)</a:t>
            </a:r>
          </a:p>
          <a:p>
            <a:pPr marL="742950" lvl="1" indent="-285750" algn="just">
              <a:buFont typeface="Courier New" panose="02070309020205020404" pitchFamily="49" charset="0"/>
              <a:buChar char="o"/>
            </a:pPr>
            <a:r>
              <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git add </a:t>
            </a:r>
            <a:r>
              <a:rPr lang="es-PE" i="1" dirty="0" err="1">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Documentation</a:t>
            </a:r>
            <a:r>
              <a:rPr lang="es-PE"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t>
            </a:r>
            <a:r>
              <a:rPr lang="es-PE" i="1" dirty="0" err="1">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txt</a:t>
            </a:r>
            <a:r>
              <a:rPr lang="es-PE"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r>
              <a:rPr lang="es-PE" b="1" i="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(subir todos los archivos modificados con extensión </a:t>
            </a:r>
            <a:r>
              <a:rPr lang="es-PE" b="1" i="1" dirty="0" err="1">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txt</a:t>
            </a:r>
            <a:r>
              <a:rPr lang="es-PE" b="1" i="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de la carpeta DOCUMENTATION)</a:t>
            </a:r>
          </a:p>
          <a:p>
            <a:pPr marL="742950" lvl="1" indent="-285750" algn="just">
              <a:buFont typeface="Courier New" panose="02070309020205020404" pitchFamily="49" charset="0"/>
              <a:buChar char="o"/>
            </a:pPr>
            <a:r>
              <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git add </a:t>
            </a:r>
            <a:r>
              <a:rPr lang="es-PE"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t>
            </a:r>
            <a:r>
              <a:rPr lang="es-PE" i="1" dirty="0" err="1">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cs</a:t>
            </a:r>
            <a:r>
              <a:rPr lang="es-PE"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r>
              <a:rPr lang="es-PE" b="1" i="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(subir todos los archivos modificados con extensión </a:t>
            </a:r>
            <a:r>
              <a:rPr lang="es-PE" b="1" i="1" dirty="0" err="1">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cs</a:t>
            </a:r>
            <a:r>
              <a:rPr lang="es-PE" b="1" i="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t>
            </a:r>
            <a:endParaRPr lang="es-PE"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6" name="CuadroTexto 5">
            <a:extLst>
              <a:ext uri="{FF2B5EF4-FFF2-40B4-BE49-F238E27FC236}">
                <a16:creationId xmlns:a16="http://schemas.microsoft.com/office/drawing/2014/main" id="{BEA6EE45-6C48-F708-BBE2-E8CCEBF94480}"/>
              </a:ext>
            </a:extLst>
          </p:cNvPr>
          <p:cNvSpPr txBox="1"/>
          <p:nvPr/>
        </p:nvSpPr>
        <p:spPr>
          <a:xfrm>
            <a:off x="5680777" y="1079391"/>
            <a:ext cx="1259319" cy="646331"/>
          </a:xfrm>
          <a:prstGeom prst="rect">
            <a:avLst/>
          </a:prstGeom>
          <a:noFill/>
          <a:ln>
            <a:solidFill>
              <a:schemeClr val="tx2"/>
            </a:solidFill>
          </a:ln>
        </p:spPr>
        <p:txBody>
          <a:bodyPr wrap="none" rtlCol="0">
            <a:spAutoFit/>
          </a:bodyPr>
          <a:lstStyle/>
          <a:p>
            <a:pPr algn="ctr"/>
            <a:r>
              <a:rPr lang="es-PE" b="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WORKING</a:t>
            </a:r>
            <a:r>
              <a:rPr lang="es-PE" sz="16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p>
          <a:p>
            <a:pPr algn="ctr"/>
            <a:r>
              <a:rPr lang="es-PE" b="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DIRECTORY</a:t>
            </a:r>
          </a:p>
        </p:txBody>
      </p:sp>
      <p:sp>
        <p:nvSpPr>
          <p:cNvPr id="8" name="CuadroTexto 7">
            <a:extLst>
              <a:ext uri="{FF2B5EF4-FFF2-40B4-BE49-F238E27FC236}">
                <a16:creationId xmlns:a16="http://schemas.microsoft.com/office/drawing/2014/main" id="{0583AD69-7C0D-9057-4D94-E6A46887BCDA}"/>
              </a:ext>
            </a:extLst>
          </p:cNvPr>
          <p:cNvSpPr txBox="1"/>
          <p:nvPr/>
        </p:nvSpPr>
        <p:spPr>
          <a:xfrm>
            <a:off x="8887973" y="1079390"/>
            <a:ext cx="1031886" cy="646331"/>
          </a:xfrm>
          <a:prstGeom prst="rect">
            <a:avLst/>
          </a:prstGeom>
          <a:noFill/>
          <a:ln>
            <a:solidFill>
              <a:schemeClr val="tx2"/>
            </a:solidFill>
          </a:ln>
        </p:spPr>
        <p:txBody>
          <a:bodyPr wrap="none" rtlCol="0">
            <a:spAutoFit/>
          </a:bodyPr>
          <a:lstStyle/>
          <a:p>
            <a:pPr algn="ctr"/>
            <a:r>
              <a:rPr lang="es-PE" b="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STAGING</a:t>
            </a:r>
          </a:p>
          <a:p>
            <a:pPr algn="ctr"/>
            <a:r>
              <a:rPr lang="es-PE" b="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AREA</a:t>
            </a:r>
          </a:p>
        </p:txBody>
      </p:sp>
      <p:cxnSp>
        <p:nvCxnSpPr>
          <p:cNvPr id="12" name="Conector recto 11">
            <a:extLst>
              <a:ext uri="{FF2B5EF4-FFF2-40B4-BE49-F238E27FC236}">
                <a16:creationId xmlns:a16="http://schemas.microsoft.com/office/drawing/2014/main" id="{F5B0363C-1F84-8C41-1326-7BFE1CBAE6CD}"/>
              </a:ext>
            </a:extLst>
          </p:cNvPr>
          <p:cNvCxnSpPr>
            <a:cxnSpLocks/>
            <a:stCxn id="6" idx="2"/>
          </p:cNvCxnSpPr>
          <p:nvPr/>
        </p:nvCxnSpPr>
        <p:spPr>
          <a:xfrm>
            <a:off x="6310437" y="1725722"/>
            <a:ext cx="0" cy="1660538"/>
          </a:xfrm>
          <a:prstGeom prst="line">
            <a:avLst/>
          </a:prstGeom>
          <a:ln w="28575">
            <a:prstDash val="sysDot"/>
          </a:ln>
        </p:spPr>
        <p:style>
          <a:lnRef idx="1">
            <a:schemeClr val="dk1"/>
          </a:lnRef>
          <a:fillRef idx="0">
            <a:schemeClr val="dk1"/>
          </a:fillRef>
          <a:effectRef idx="0">
            <a:schemeClr val="dk1"/>
          </a:effectRef>
          <a:fontRef idx="minor">
            <a:schemeClr val="tx1"/>
          </a:fontRef>
        </p:style>
      </p:cxnSp>
      <p:cxnSp>
        <p:nvCxnSpPr>
          <p:cNvPr id="13" name="Conector recto 12">
            <a:extLst>
              <a:ext uri="{FF2B5EF4-FFF2-40B4-BE49-F238E27FC236}">
                <a16:creationId xmlns:a16="http://schemas.microsoft.com/office/drawing/2014/main" id="{FD93406A-556D-988D-6717-69AEB73D25DD}"/>
              </a:ext>
            </a:extLst>
          </p:cNvPr>
          <p:cNvCxnSpPr>
            <a:cxnSpLocks/>
            <a:stCxn id="8" idx="2"/>
          </p:cNvCxnSpPr>
          <p:nvPr/>
        </p:nvCxnSpPr>
        <p:spPr>
          <a:xfrm>
            <a:off x="9403916" y="1725721"/>
            <a:ext cx="0" cy="1660539"/>
          </a:xfrm>
          <a:prstGeom prst="line">
            <a:avLst/>
          </a:prstGeom>
          <a:ln w="28575">
            <a:prstDash val="sysDot"/>
          </a:ln>
        </p:spPr>
        <p:style>
          <a:lnRef idx="1">
            <a:schemeClr val="dk1"/>
          </a:lnRef>
          <a:fillRef idx="0">
            <a:schemeClr val="dk1"/>
          </a:fillRef>
          <a:effectRef idx="0">
            <a:schemeClr val="dk1"/>
          </a:effectRef>
          <a:fontRef idx="minor">
            <a:schemeClr val="tx1"/>
          </a:fontRef>
        </p:style>
      </p:cxnSp>
      <p:cxnSp>
        <p:nvCxnSpPr>
          <p:cNvPr id="28" name="Conector recto de flecha 27">
            <a:extLst>
              <a:ext uri="{FF2B5EF4-FFF2-40B4-BE49-F238E27FC236}">
                <a16:creationId xmlns:a16="http://schemas.microsoft.com/office/drawing/2014/main" id="{F54F0BE9-51D8-F62C-A336-625DCAED04BF}"/>
              </a:ext>
            </a:extLst>
          </p:cNvPr>
          <p:cNvCxnSpPr/>
          <p:nvPr/>
        </p:nvCxnSpPr>
        <p:spPr>
          <a:xfrm>
            <a:off x="6310436" y="2231519"/>
            <a:ext cx="3093480" cy="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pic>
        <p:nvPicPr>
          <p:cNvPr id="1028" name="Picture 4" descr="Files - Free interface icons">
            <a:extLst>
              <a:ext uri="{FF2B5EF4-FFF2-40B4-BE49-F238E27FC236}">
                <a16:creationId xmlns:a16="http://schemas.microsoft.com/office/drawing/2014/main" id="{FDC0DB66-9293-1E4B-5684-E14A41F48D4F}"/>
              </a:ext>
            </a:extLst>
          </p:cNvPr>
          <p:cNvPicPr>
            <a:picLocks noChangeAspect="1" noChangeArrowheads="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880129" y="1800094"/>
            <a:ext cx="430307" cy="430307"/>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4" descr="Files - Free interface icons">
            <a:extLst>
              <a:ext uri="{FF2B5EF4-FFF2-40B4-BE49-F238E27FC236}">
                <a16:creationId xmlns:a16="http://schemas.microsoft.com/office/drawing/2014/main" id="{F76A6635-7DC1-1E45-CD7F-EFE9EE3F01D9}"/>
              </a:ext>
            </a:extLst>
          </p:cNvPr>
          <p:cNvPicPr>
            <a:picLocks noChangeAspect="1" noChangeArrowheads="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446733" y="2073402"/>
            <a:ext cx="430307" cy="430307"/>
          </a:xfrm>
          <a:prstGeom prst="rect">
            <a:avLst/>
          </a:prstGeom>
          <a:noFill/>
          <a:extLst>
            <a:ext uri="{909E8E84-426E-40DD-AFC4-6F175D3DCCD1}">
              <a14:hiddenFill xmlns:a14="http://schemas.microsoft.com/office/drawing/2010/main">
                <a:solidFill>
                  <a:srgbClr val="FFFFFF"/>
                </a:solidFill>
              </a14:hiddenFill>
            </a:ext>
          </a:extLst>
        </p:spPr>
      </p:pic>
      <p:sp>
        <p:nvSpPr>
          <p:cNvPr id="41" name="CuadroTexto 40">
            <a:extLst>
              <a:ext uri="{FF2B5EF4-FFF2-40B4-BE49-F238E27FC236}">
                <a16:creationId xmlns:a16="http://schemas.microsoft.com/office/drawing/2014/main" id="{3228C2FA-1225-32D2-5003-1CD51DD062AA}"/>
              </a:ext>
            </a:extLst>
          </p:cNvPr>
          <p:cNvSpPr txBox="1"/>
          <p:nvPr/>
        </p:nvSpPr>
        <p:spPr>
          <a:xfrm>
            <a:off x="7182188" y="1816020"/>
            <a:ext cx="1174204" cy="830997"/>
          </a:xfrm>
          <a:prstGeom prst="rect">
            <a:avLst/>
          </a:prstGeom>
          <a:noFill/>
        </p:spPr>
        <p:txBody>
          <a:bodyPr wrap="square">
            <a:spAutoFit/>
          </a:bodyPr>
          <a:lstStyle/>
          <a:p>
            <a:pPr algn="ctr"/>
            <a:r>
              <a:rPr lang="es-PE" sz="2400" b="1" dirty="0">
                <a:solidFill>
                  <a:schemeClr val="tx2"/>
                </a:solidFill>
                <a:latin typeface="Calibri" panose="020F0502020204030204" pitchFamily="34" charset="0"/>
                <a:cs typeface="Calibri" panose="020F0502020204030204" pitchFamily="34" charset="0"/>
                <a:sym typeface="Wingdings" panose="05000000000000000000" pitchFamily="2" charset="2"/>
              </a:rPr>
              <a:t>git </a:t>
            </a:r>
          </a:p>
          <a:p>
            <a:pPr algn="ctr"/>
            <a:r>
              <a:rPr lang="es-PE" sz="2400" b="1" dirty="0">
                <a:solidFill>
                  <a:schemeClr val="tx2"/>
                </a:solidFill>
                <a:latin typeface="Calibri" panose="020F0502020204030204" pitchFamily="34" charset="0"/>
                <a:cs typeface="Calibri" panose="020F0502020204030204" pitchFamily="34" charset="0"/>
                <a:sym typeface="Wingdings" panose="05000000000000000000" pitchFamily="2" charset="2"/>
              </a:rPr>
              <a:t>add</a:t>
            </a:r>
            <a:endParaRPr lang="es-PE" sz="2400" b="1" dirty="0">
              <a:solidFill>
                <a:schemeClr val="tx2"/>
              </a:solidFill>
              <a:latin typeface="Calibri" panose="020F0502020204030204" pitchFamily="34" charset="0"/>
              <a:cs typeface="Calibri" panose="020F0502020204030204" pitchFamily="34" charset="0"/>
            </a:endParaRPr>
          </a:p>
        </p:txBody>
      </p:sp>
      <p:pic>
        <p:nvPicPr>
          <p:cNvPr id="43" name="Picture 4" descr="Files - Free interface icons">
            <a:extLst>
              <a:ext uri="{FF2B5EF4-FFF2-40B4-BE49-F238E27FC236}">
                <a16:creationId xmlns:a16="http://schemas.microsoft.com/office/drawing/2014/main" id="{58974604-17A5-677B-AD03-4D4500505F7E}"/>
              </a:ext>
            </a:extLst>
          </p:cNvPr>
          <p:cNvPicPr>
            <a:picLocks noChangeAspect="1" noChangeArrowheads="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349665" y="2248343"/>
            <a:ext cx="320046" cy="320046"/>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 descr="Files - Free interface icons">
            <a:extLst>
              <a:ext uri="{FF2B5EF4-FFF2-40B4-BE49-F238E27FC236}">
                <a16:creationId xmlns:a16="http://schemas.microsoft.com/office/drawing/2014/main" id="{62777240-5CD1-9236-2B76-D205682AE498}"/>
              </a:ext>
            </a:extLst>
          </p:cNvPr>
          <p:cNvPicPr>
            <a:picLocks noChangeAspect="1" noChangeArrowheads="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349665" y="2608890"/>
            <a:ext cx="320046" cy="320046"/>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 descr="Files - Free interface icons">
            <a:extLst>
              <a:ext uri="{FF2B5EF4-FFF2-40B4-BE49-F238E27FC236}">
                <a16:creationId xmlns:a16="http://schemas.microsoft.com/office/drawing/2014/main" id="{3D48A50C-3111-0E9E-0453-FEDFB8A66C1C}"/>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362612" y="2969437"/>
            <a:ext cx="320046" cy="320046"/>
          </a:xfrm>
          <a:prstGeom prst="rect">
            <a:avLst/>
          </a:prstGeom>
          <a:noFill/>
          <a:extLst>
            <a:ext uri="{909E8E84-426E-40DD-AFC4-6F175D3DCCD1}">
              <a14:hiddenFill xmlns:a14="http://schemas.microsoft.com/office/drawing/2010/main">
                <a:solidFill>
                  <a:srgbClr val="FFFFFF"/>
                </a:solidFill>
              </a14:hiddenFill>
            </a:ext>
          </a:extLst>
        </p:spPr>
      </p:pic>
      <p:sp>
        <p:nvSpPr>
          <p:cNvPr id="47" name="CuadroTexto 46">
            <a:extLst>
              <a:ext uri="{FF2B5EF4-FFF2-40B4-BE49-F238E27FC236}">
                <a16:creationId xmlns:a16="http://schemas.microsoft.com/office/drawing/2014/main" id="{DC2826BB-A829-BA9C-FDCF-98272EDB11B1}"/>
              </a:ext>
            </a:extLst>
          </p:cNvPr>
          <p:cNvSpPr txBox="1"/>
          <p:nvPr/>
        </p:nvSpPr>
        <p:spPr>
          <a:xfrm>
            <a:off x="10607513" y="2249360"/>
            <a:ext cx="1174203" cy="338554"/>
          </a:xfrm>
          <a:prstGeom prst="rect">
            <a:avLst/>
          </a:prstGeom>
          <a:noFill/>
        </p:spPr>
        <p:txBody>
          <a:bodyPr wrap="square">
            <a:spAutoFit/>
          </a:bodyPr>
          <a:lstStyle/>
          <a:p>
            <a:r>
              <a:rPr lang="es-PE" sz="1600" b="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Modified</a:t>
            </a:r>
            <a:endParaRPr lang="es-PE" sz="1600" b="1" dirty="0"/>
          </a:p>
        </p:txBody>
      </p:sp>
      <p:sp>
        <p:nvSpPr>
          <p:cNvPr id="48" name="CuadroTexto 47">
            <a:extLst>
              <a:ext uri="{FF2B5EF4-FFF2-40B4-BE49-F238E27FC236}">
                <a16:creationId xmlns:a16="http://schemas.microsoft.com/office/drawing/2014/main" id="{647E1266-4558-93E3-D16E-6BDC990687C4}"/>
              </a:ext>
            </a:extLst>
          </p:cNvPr>
          <p:cNvSpPr txBox="1"/>
          <p:nvPr/>
        </p:nvSpPr>
        <p:spPr>
          <a:xfrm>
            <a:off x="10607513" y="2616024"/>
            <a:ext cx="1174203" cy="338554"/>
          </a:xfrm>
          <a:prstGeom prst="rect">
            <a:avLst/>
          </a:prstGeom>
          <a:noFill/>
        </p:spPr>
        <p:txBody>
          <a:bodyPr wrap="square">
            <a:spAutoFit/>
          </a:bodyPr>
          <a:lstStyle/>
          <a:p>
            <a:r>
              <a:rPr lang="es-PE" sz="1600" b="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Staged</a:t>
            </a:r>
            <a:endParaRPr lang="es-PE" sz="1600" b="1" dirty="0"/>
          </a:p>
        </p:txBody>
      </p:sp>
      <p:sp>
        <p:nvSpPr>
          <p:cNvPr id="49" name="CuadroTexto 48">
            <a:extLst>
              <a:ext uri="{FF2B5EF4-FFF2-40B4-BE49-F238E27FC236}">
                <a16:creationId xmlns:a16="http://schemas.microsoft.com/office/drawing/2014/main" id="{5AF6A033-5E23-C753-4E85-C7E19BDC9211}"/>
              </a:ext>
            </a:extLst>
          </p:cNvPr>
          <p:cNvSpPr txBox="1"/>
          <p:nvPr/>
        </p:nvSpPr>
        <p:spPr>
          <a:xfrm>
            <a:off x="10627642" y="2967654"/>
            <a:ext cx="1174203" cy="338554"/>
          </a:xfrm>
          <a:prstGeom prst="rect">
            <a:avLst/>
          </a:prstGeom>
          <a:noFill/>
        </p:spPr>
        <p:txBody>
          <a:bodyPr wrap="square">
            <a:spAutoFit/>
          </a:bodyPr>
          <a:lstStyle/>
          <a:p>
            <a:r>
              <a:rPr lang="es-PE" sz="1600" b="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Committed</a:t>
            </a:r>
            <a:endParaRPr lang="es-PE" sz="1600" b="1" dirty="0"/>
          </a:p>
        </p:txBody>
      </p:sp>
      <p:pic>
        <p:nvPicPr>
          <p:cNvPr id="7" name="Picture 4" descr="Files - Free interface icons">
            <a:extLst>
              <a:ext uri="{FF2B5EF4-FFF2-40B4-BE49-F238E27FC236}">
                <a16:creationId xmlns:a16="http://schemas.microsoft.com/office/drawing/2014/main" id="{44F61327-F9E1-32A5-725C-94876522EB8E}"/>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887200" y="2304773"/>
            <a:ext cx="430307" cy="430307"/>
          </a:xfrm>
          <a:prstGeom prst="rect">
            <a:avLst/>
          </a:prstGeom>
          <a:noFill/>
          <a:extLst>
            <a:ext uri="{909E8E84-426E-40DD-AFC4-6F175D3DCCD1}">
              <a14:hiddenFill xmlns:a14="http://schemas.microsoft.com/office/drawing/2010/main">
                <a:solidFill>
                  <a:srgbClr val="FFFFFF"/>
                </a:solidFill>
              </a14:hiddenFill>
            </a:ext>
          </a:extLst>
        </p:spPr>
      </p:pic>
      <p:sp>
        <p:nvSpPr>
          <p:cNvPr id="11" name="CuadroTexto 10">
            <a:extLst>
              <a:ext uri="{FF2B5EF4-FFF2-40B4-BE49-F238E27FC236}">
                <a16:creationId xmlns:a16="http://schemas.microsoft.com/office/drawing/2014/main" id="{42DE32C8-54B2-EE77-C358-0BB7403FE7F0}"/>
              </a:ext>
            </a:extLst>
          </p:cNvPr>
          <p:cNvSpPr txBox="1"/>
          <p:nvPr/>
        </p:nvSpPr>
        <p:spPr>
          <a:xfrm>
            <a:off x="1391848" y="291573"/>
            <a:ext cx="3655154" cy="1754326"/>
          </a:xfrm>
          <a:prstGeom prst="rect">
            <a:avLst/>
          </a:prstGeom>
          <a:noFill/>
        </p:spPr>
        <p:txBody>
          <a:bodyPr wrap="square">
            <a:spAutoFit/>
          </a:bodyPr>
          <a:lstStyle/>
          <a:p>
            <a:pPr algn="just"/>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SUBIR CAMBIOS A STAGING AREA</a:t>
            </a:r>
            <a:endParaRPr lang="es-PE"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Ubicarse en el repositorio y utilizar el o los comando(s) siguiente(s):</a:t>
            </a:r>
          </a:p>
          <a:p>
            <a:pPr marL="285750" indent="-285750" algn="just">
              <a:buFont typeface="Arial" panose="020B0604020202020204" pitchFamily="34" charset="0"/>
              <a:buChar char="•"/>
            </a:pPr>
            <a:endPar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git add </a:t>
            </a:r>
            <a:r>
              <a:rPr lang="es-PE"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&lt;parámetros de carga&gt;</a:t>
            </a:r>
            <a:endPar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78988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ángulo 49">
            <a:extLst>
              <a:ext uri="{FF2B5EF4-FFF2-40B4-BE49-F238E27FC236}">
                <a16:creationId xmlns:a16="http://schemas.microsoft.com/office/drawing/2014/main" id="{FAC60D7A-4591-4343-083F-5A1159DA431D}"/>
              </a:ext>
            </a:extLst>
          </p:cNvPr>
          <p:cNvSpPr/>
          <p:nvPr/>
        </p:nvSpPr>
        <p:spPr>
          <a:xfrm>
            <a:off x="10126860" y="116632"/>
            <a:ext cx="1554370" cy="1338535"/>
          </a:xfrm>
          <a:prstGeom prst="rect">
            <a:avLst/>
          </a:prstGeom>
          <a:no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 name="Marcador de número de diapositiva 2">
            <a:extLst>
              <a:ext uri="{FF2B5EF4-FFF2-40B4-BE49-F238E27FC236}">
                <a16:creationId xmlns:a16="http://schemas.microsoft.com/office/drawing/2014/main" id="{8D2D6617-46E2-4BB5-A527-766D31BC6FE3}"/>
              </a:ext>
            </a:extLst>
          </p:cNvPr>
          <p:cNvSpPr>
            <a:spLocks noGrp="1"/>
          </p:cNvSpPr>
          <p:nvPr>
            <p:ph type="sldNum" sz="quarter" idx="12"/>
          </p:nvPr>
        </p:nvSpPr>
        <p:spPr>
          <a:xfrm>
            <a:off x="10766796" y="6448251"/>
            <a:ext cx="609441" cy="365125"/>
          </a:xfrm>
        </p:spPr>
        <p:txBody>
          <a:bodyPr/>
          <a:lstStyle/>
          <a:p>
            <a:pPr rtl="0"/>
            <a:fld id="{7DC1BBB0-96F0-4077-A278-0F3FB5C104D3}" type="slidenum">
              <a:rPr lang="es-ES" noProof="0" smtClean="0"/>
              <a:t>32</a:t>
            </a:fld>
            <a:endParaRPr lang="es-ES" noProof="0" dirty="0"/>
          </a:p>
        </p:txBody>
      </p:sp>
      <p:sp>
        <p:nvSpPr>
          <p:cNvPr id="2" name="CuadroTexto 1">
            <a:extLst>
              <a:ext uri="{FF2B5EF4-FFF2-40B4-BE49-F238E27FC236}">
                <a16:creationId xmlns:a16="http://schemas.microsoft.com/office/drawing/2014/main" id="{385B9208-6506-683A-1092-ECA25746D5E8}"/>
              </a:ext>
            </a:extLst>
          </p:cNvPr>
          <p:cNvSpPr txBox="1"/>
          <p:nvPr/>
        </p:nvSpPr>
        <p:spPr>
          <a:xfrm rot="16200000">
            <a:off x="-1251192" y="3400442"/>
            <a:ext cx="3159839"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OPERACIONES BÁSICAS</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1598608" y="3611710"/>
            <a:ext cx="5003549"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GUARDAR CAMBIOS EN REPOSITORIO</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6" name="CuadroTexto 15">
            <a:extLst>
              <a:ext uri="{FF2B5EF4-FFF2-40B4-BE49-F238E27FC236}">
                <a16:creationId xmlns:a16="http://schemas.microsoft.com/office/drawing/2014/main" id="{6D5C2937-DC13-E387-FD1F-830CF1F28A86}"/>
              </a:ext>
            </a:extLst>
          </p:cNvPr>
          <p:cNvSpPr txBox="1"/>
          <p:nvPr/>
        </p:nvSpPr>
        <p:spPr>
          <a:xfrm>
            <a:off x="1246773" y="2959644"/>
            <a:ext cx="10608278" cy="3416320"/>
          </a:xfrm>
          <a:prstGeom prst="rect">
            <a:avLst/>
          </a:prstGeom>
          <a:noFill/>
        </p:spPr>
        <p:txBody>
          <a:bodyPr wrap="square" rtlCol="0">
            <a:spAutoFit/>
          </a:bodyPr>
          <a:lstStyle/>
          <a:p>
            <a:pPr algn="just"/>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SUBIR CAMBIOS A STAGING AREA</a:t>
            </a:r>
            <a:endParaRPr lang="es-PE"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Ubicarse en el repositorio y utilizar el o los comando(s) siguiente(s):</a:t>
            </a:r>
          </a:p>
          <a:p>
            <a:pPr marL="285750" indent="-285750" algn="just">
              <a:buFont typeface="Arial" panose="020B0604020202020204" pitchFamily="34" charset="0"/>
              <a:buChar char="•"/>
            </a:pPr>
            <a:endPar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git add </a:t>
            </a:r>
            <a:r>
              <a:rPr lang="es-PE"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&lt;parámetros de carga&gt;</a:t>
            </a:r>
            <a:endPar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742950" lvl="1" indent="-285750" algn="just">
              <a:buFont typeface="Courier New" panose="02070309020205020404" pitchFamily="49" charset="0"/>
              <a:buChar char="o"/>
            </a:pPr>
            <a:endPar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PE" b="1"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Ejemplos:</a:t>
            </a:r>
          </a:p>
          <a:p>
            <a:pPr marL="742950" lvl="1" indent="-285750" algn="just">
              <a:buFont typeface="Courier New" panose="02070309020205020404" pitchFamily="49" charset="0"/>
              <a:buChar char="o"/>
            </a:pPr>
            <a:r>
              <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git add </a:t>
            </a:r>
            <a:r>
              <a:rPr lang="es-PE"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index.html </a:t>
            </a:r>
            <a:r>
              <a:rPr lang="es-PE" b="1" i="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(subir un archivo específico modificado)</a:t>
            </a:r>
          </a:p>
          <a:p>
            <a:pPr marL="742950" lvl="1" indent="-285750" algn="just">
              <a:buFont typeface="Courier New" panose="02070309020205020404" pitchFamily="49" charset="0"/>
              <a:buChar char="o"/>
            </a:pPr>
            <a:r>
              <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git add </a:t>
            </a:r>
            <a:r>
              <a:rPr lang="es-PE"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index.html style.css funciones.js </a:t>
            </a:r>
            <a:r>
              <a:rPr lang="es-PE" b="1" i="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(subir varios archivos modificados)</a:t>
            </a:r>
            <a:endPar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742950" lvl="1" indent="-285750" algn="just">
              <a:buFont typeface="Courier New" panose="02070309020205020404" pitchFamily="49" charset="0"/>
              <a:buChar char="o"/>
            </a:pPr>
            <a:r>
              <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git add </a:t>
            </a:r>
            <a:r>
              <a:rPr lang="es-PE" b="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t>
            </a:r>
            <a:r>
              <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r>
              <a:rPr lang="es-PE" b="1" i="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(subir todos los archivos modificados)</a:t>
            </a:r>
          </a:p>
          <a:p>
            <a:pPr marL="742950" lvl="1" indent="-285750" algn="just">
              <a:buFont typeface="Courier New" panose="02070309020205020404" pitchFamily="49" charset="0"/>
              <a:buChar char="o"/>
            </a:pPr>
            <a:r>
              <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git add </a:t>
            </a:r>
            <a:r>
              <a:rPr lang="es-PE" i="1" dirty="0" err="1">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Documentation</a:t>
            </a:r>
            <a:r>
              <a:rPr lang="es-PE"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t>
            </a:r>
            <a:r>
              <a:rPr lang="es-PE" i="1" dirty="0" err="1">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txt</a:t>
            </a:r>
            <a:r>
              <a:rPr lang="es-PE"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r>
              <a:rPr lang="es-PE" b="1" i="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(subir todos los archivos modificados con extensión </a:t>
            </a:r>
            <a:r>
              <a:rPr lang="es-PE" b="1" i="1" dirty="0" err="1">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txt</a:t>
            </a:r>
            <a:r>
              <a:rPr lang="es-PE" b="1" i="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de la carpeta DOCUMENTATION)</a:t>
            </a:r>
          </a:p>
          <a:p>
            <a:pPr marL="742950" lvl="1" indent="-285750" algn="just">
              <a:buFont typeface="Courier New" panose="02070309020205020404" pitchFamily="49" charset="0"/>
              <a:buChar char="o"/>
            </a:pPr>
            <a:r>
              <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git add </a:t>
            </a:r>
            <a:r>
              <a:rPr lang="es-PE"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t>
            </a:r>
            <a:r>
              <a:rPr lang="es-PE" i="1" dirty="0" err="1">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cs</a:t>
            </a:r>
            <a:r>
              <a:rPr lang="es-PE"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r>
              <a:rPr lang="es-PE" b="1" i="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(subir todos los archivos modificados con extensión </a:t>
            </a:r>
            <a:r>
              <a:rPr lang="es-PE" b="1" i="1" dirty="0" err="1">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cs</a:t>
            </a:r>
            <a:r>
              <a:rPr lang="es-PE" b="1" i="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t>
            </a:r>
            <a:endParaRPr lang="es-PE"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6" name="CuadroTexto 5">
            <a:extLst>
              <a:ext uri="{FF2B5EF4-FFF2-40B4-BE49-F238E27FC236}">
                <a16:creationId xmlns:a16="http://schemas.microsoft.com/office/drawing/2014/main" id="{BEA6EE45-6C48-F708-BBE2-E8CCEBF94480}"/>
              </a:ext>
            </a:extLst>
          </p:cNvPr>
          <p:cNvSpPr txBox="1"/>
          <p:nvPr/>
        </p:nvSpPr>
        <p:spPr>
          <a:xfrm>
            <a:off x="1991584" y="332656"/>
            <a:ext cx="1259319" cy="646331"/>
          </a:xfrm>
          <a:prstGeom prst="rect">
            <a:avLst/>
          </a:prstGeom>
          <a:noFill/>
          <a:ln>
            <a:solidFill>
              <a:schemeClr val="tx2"/>
            </a:solidFill>
          </a:ln>
        </p:spPr>
        <p:txBody>
          <a:bodyPr wrap="none" rtlCol="0">
            <a:spAutoFit/>
          </a:bodyPr>
          <a:lstStyle/>
          <a:p>
            <a:pPr algn="ctr"/>
            <a:r>
              <a:rPr lang="es-PE" b="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WORKING</a:t>
            </a:r>
            <a:r>
              <a:rPr lang="es-PE" sz="16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p>
          <a:p>
            <a:pPr algn="ctr"/>
            <a:r>
              <a:rPr lang="es-PE" b="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DIRECTORY</a:t>
            </a:r>
          </a:p>
        </p:txBody>
      </p:sp>
      <p:sp>
        <p:nvSpPr>
          <p:cNvPr id="8" name="CuadroTexto 7">
            <a:extLst>
              <a:ext uri="{FF2B5EF4-FFF2-40B4-BE49-F238E27FC236}">
                <a16:creationId xmlns:a16="http://schemas.microsoft.com/office/drawing/2014/main" id="{0583AD69-7C0D-9057-4D94-E6A46887BCDA}"/>
              </a:ext>
            </a:extLst>
          </p:cNvPr>
          <p:cNvSpPr txBox="1"/>
          <p:nvPr/>
        </p:nvSpPr>
        <p:spPr>
          <a:xfrm>
            <a:off x="5198780" y="332655"/>
            <a:ext cx="1031886" cy="646331"/>
          </a:xfrm>
          <a:prstGeom prst="rect">
            <a:avLst/>
          </a:prstGeom>
          <a:noFill/>
          <a:ln>
            <a:solidFill>
              <a:schemeClr val="tx2"/>
            </a:solidFill>
          </a:ln>
        </p:spPr>
        <p:txBody>
          <a:bodyPr wrap="none" rtlCol="0">
            <a:spAutoFit/>
          </a:bodyPr>
          <a:lstStyle/>
          <a:p>
            <a:pPr algn="ctr"/>
            <a:r>
              <a:rPr lang="es-PE" b="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STAGING</a:t>
            </a:r>
          </a:p>
          <a:p>
            <a:pPr algn="ctr"/>
            <a:r>
              <a:rPr lang="es-PE" b="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AREA</a:t>
            </a:r>
          </a:p>
        </p:txBody>
      </p:sp>
      <p:sp>
        <p:nvSpPr>
          <p:cNvPr id="10" name="CuadroTexto 9">
            <a:extLst>
              <a:ext uri="{FF2B5EF4-FFF2-40B4-BE49-F238E27FC236}">
                <a16:creationId xmlns:a16="http://schemas.microsoft.com/office/drawing/2014/main" id="{964F6798-7E1A-E02B-6C96-36DA71082361}"/>
              </a:ext>
            </a:extLst>
          </p:cNvPr>
          <p:cNvSpPr txBox="1"/>
          <p:nvPr/>
        </p:nvSpPr>
        <p:spPr>
          <a:xfrm>
            <a:off x="8110636" y="332655"/>
            <a:ext cx="1384418" cy="646331"/>
          </a:xfrm>
          <a:prstGeom prst="rect">
            <a:avLst/>
          </a:prstGeom>
          <a:noFill/>
          <a:ln>
            <a:solidFill>
              <a:schemeClr val="tx2"/>
            </a:solidFill>
          </a:ln>
        </p:spPr>
        <p:txBody>
          <a:bodyPr wrap="none" rtlCol="0">
            <a:spAutoFit/>
          </a:bodyPr>
          <a:lstStyle/>
          <a:p>
            <a:pPr algn="ctr"/>
            <a:r>
              <a:rPr lang="es-PE" b="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LOCAL</a:t>
            </a:r>
          </a:p>
          <a:p>
            <a:pPr algn="ctr"/>
            <a:r>
              <a:rPr lang="es-PE" b="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REPOSITORY</a:t>
            </a:r>
          </a:p>
        </p:txBody>
      </p:sp>
      <p:cxnSp>
        <p:nvCxnSpPr>
          <p:cNvPr id="12" name="Conector recto 11">
            <a:extLst>
              <a:ext uri="{FF2B5EF4-FFF2-40B4-BE49-F238E27FC236}">
                <a16:creationId xmlns:a16="http://schemas.microsoft.com/office/drawing/2014/main" id="{F5B0363C-1F84-8C41-1326-7BFE1CBAE6CD}"/>
              </a:ext>
            </a:extLst>
          </p:cNvPr>
          <p:cNvCxnSpPr>
            <a:cxnSpLocks/>
            <a:stCxn id="6" idx="2"/>
          </p:cNvCxnSpPr>
          <p:nvPr/>
        </p:nvCxnSpPr>
        <p:spPr>
          <a:xfrm>
            <a:off x="2621244" y="978987"/>
            <a:ext cx="0" cy="1660538"/>
          </a:xfrm>
          <a:prstGeom prst="line">
            <a:avLst/>
          </a:prstGeom>
          <a:ln w="28575">
            <a:prstDash val="sysDot"/>
          </a:ln>
        </p:spPr>
        <p:style>
          <a:lnRef idx="1">
            <a:schemeClr val="dk1"/>
          </a:lnRef>
          <a:fillRef idx="0">
            <a:schemeClr val="dk1"/>
          </a:fillRef>
          <a:effectRef idx="0">
            <a:schemeClr val="dk1"/>
          </a:effectRef>
          <a:fontRef idx="minor">
            <a:schemeClr val="tx1"/>
          </a:fontRef>
        </p:style>
      </p:cxnSp>
      <p:cxnSp>
        <p:nvCxnSpPr>
          <p:cNvPr id="13" name="Conector recto 12">
            <a:extLst>
              <a:ext uri="{FF2B5EF4-FFF2-40B4-BE49-F238E27FC236}">
                <a16:creationId xmlns:a16="http://schemas.microsoft.com/office/drawing/2014/main" id="{FD93406A-556D-988D-6717-69AEB73D25DD}"/>
              </a:ext>
            </a:extLst>
          </p:cNvPr>
          <p:cNvCxnSpPr>
            <a:cxnSpLocks/>
            <a:stCxn id="8" idx="2"/>
          </p:cNvCxnSpPr>
          <p:nvPr/>
        </p:nvCxnSpPr>
        <p:spPr>
          <a:xfrm>
            <a:off x="5714723" y="978986"/>
            <a:ext cx="0" cy="1660539"/>
          </a:xfrm>
          <a:prstGeom prst="line">
            <a:avLst/>
          </a:prstGeom>
          <a:ln w="28575">
            <a:prstDash val="sysDot"/>
          </a:ln>
        </p:spPr>
        <p:style>
          <a:lnRef idx="1">
            <a:schemeClr val="dk1"/>
          </a:lnRef>
          <a:fillRef idx="0">
            <a:schemeClr val="dk1"/>
          </a:fillRef>
          <a:effectRef idx="0">
            <a:schemeClr val="dk1"/>
          </a:effectRef>
          <a:fontRef idx="minor">
            <a:schemeClr val="tx1"/>
          </a:fontRef>
        </p:style>
      </p:cxnSp>
      <p:cxnSp>
        <p:nvCxnSpPr>
          <p:cNvPr id="15" name="Conector recto 14">
            <a:extLst>
              <a:ext uri="{FF2B5EF4-FFF2-40B4-BE49-F238E27FC236}">
                <a16:creationId xmlns:a16="http://schemas.microsoft.com/office/drawing/2014/main" id="{4D7C509B-C919-3228-3512-2B24359B28BE}"/>
              </a:ext>
            </a:extLst>
          </p:cNvPr>
          <p:cNvCxnSpPr>
            <a:cxnSpLocks/>
            <a:stCxn id="10" idx="2"/>
          </p:cNvCxnSpPr>
          <p:nvPr/>
        </p:nvCxnSpPr>
        <p:spPr>
          <a:xfrm>
            <a:off x="8802845" y="978986"/>
            <a:ext cx="0" cy="1660539"/>
          </a:xfrm>
          <a:prstGeom prst="line">
            <a:avLst/>
          </a:prstGeom>
          <a:ln w="28575">
            <a:prstDash val="sysDot"/>
          </a:ln>
        </p:spPr>
        <p:style>
          <a:lnRef idx="1">
            <a:schemeClr val="dk1"/>
          </a:lnRef>
          <a:fillRef idx="0">
            <a:schemeClr val="dk1"/>
          </a:fillRef>
          <a:effectRef idx="0">
            <a:schemeClr val="dk1"/>
          </a:effectRef>
          <a:fontRef idx="minor">
            <a:schemeClr val="tx1"/>
          </a:fontRef>
        </p:style>
      </p:cxnSp>
      <p:cxnSp>
        <p:nvCxnSpPr>
          <p:cNvPr id="28" name="Conector recto de flecha 27">
            <a:extLst>
              <a:ext uri="{FF2B5EF4-FFF2-40B4-BE49-F238E27FC236}">
                <a16:creationId xmlns:a16="http://schemas.microsoft.com/office/drawing/2014/main" id="{F54F0BE9-51D8-F62C-A336-625DCAED04BF}"/>
              </a:ext>
            </a:extLst>
          </p:cNvPr>
          <p:cNvCxnSpPr/>
          <p:nvPr/>
        </p:nvCxnSpPr>
        <p:spPr>
          <a:xfrm>
            <a:off x="2621243" y="1484784"/>
            <a:ext cx="3093480" cy="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pic>
        <p:nvPicPr>
          <p:cNvPr id="1028" name="Picture 4" descr="Files - Free interface icons">
            <a:extLst>
              <a:ext uri="{FF2B5EF4-FFF2-40B4-BE49-F238E27FC236}">
                <a16:creationId xmlns:a16="http://schemas.microsoft.com/office/drawing/2014/main" id="{FDC0DB66-9293-1E4B-5684-E14A41F48D4F}"/>
              </a:ext>
            </a:extLst>
          </p:cNvPr>
          <p:cNvPicPr>
            <a:picLocks noChangeAspect="1" noChangeArrowheads="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162546" y="1279125"/>
            <a:ext cx="430307" cy="430307"/>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4" descr="Files - Free interface icons">
            <a:extLst>
              <a:ext uri="{FF2B5EF4-FFF2-40B4-BE49-F238E27FC236}">
                <a16:creationId xmlns:a16="http://schemas.microsoft.com/office/drawing/2014/main" id="{F76A6635-7DC1-1E45-CD7F-EFE9EE3F01D9}"/>
              </a:ext>
            </a:extLst>
          </p:cNvPr>
          <p:cNvPicPr>
            <a:picLocks noChangeAspect="1" noChangeArrowheads="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222040" y="1685999"/>
            <a:ext cx="430307" cy="430307"/>
          </a:xfrm>
          <a:prstGeom prst="rect">
            <a:avLst/>
          </a:prstGeom>
          <a:noFill/>
          <a:extLst>
            <a:ext uri="{909E8E84-426E-40DD-AFC4-6F175D3DCCD1}">
              <a14:hiddenFill xmlns:a14="http://schemas.microsoft.com/office/drawing/2010/main">
                <a:solidFill>
                  <a:srgbClr val="FFFFFF"/>
                </a:solidFill>
              </a14:hiddenFill>
            </a:ext>
          </a:extLst>
        </p:spPr>
      </p:pic>
      <p:cxnSp>
        <p:nvCxnSpPr>
          <p:cNvPr id="32" name="Conector recto de flecha 31">
            <a:extLst>
              <a:ext uri="{FF2B5EF4-FFF2-40B4-BE49-F238E27FC236}">
                <a16:creationId xmlns:a16="http://schemas.microsoft.com/office/drawing/2014/main" id="{EC757979-888B-DB21-72FD-AD4B864AC66E}"/>
              </a:ext>
            </a:extLst>
          </p:cNvPr>
          <p:cNvCxnSpPr/>
          <p:nvPr/>
        </p:nvCxnSpPr>
        <p:spPr>
          <a:xfrm>
            <a:off x="5714723" y="1916832"/>
            <a:ext cx="3093480" cy="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pic>
        <p:nvPicPr>
          <p:cNvPr id="34" name="Picture 4" descr="Files - Free interface icons">
            <a:extLst>
              <a:ext uri="{FF2B5EF4-FFF2-40B4-BE49-F238E27FC236}">
                <a16:creationId xmlns:a16="http://schemas.microsoft.com/office/drawing/2014/main" id="{8C9A93E4-42E2-9830-7B5C-934C744EA5A9}"/>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904465" y="1990581"/>
            <a:ext cx="430307" cy="430307"/>
          </a:xfrm>
          <a:prstGeom prst="rect">
            <a:avLst/>
          </a:prstGeom>
          <a:noFill/>
          <a:extLst>
            <a:ext uri="{909E8E84-426E-40DD-AFC4-6F175D3DCCD1}">
              <a14:hiddenFill xmlns:a14="http://schemas.microsoft.com/office/drawing/2010/main">
                <a:solidFill>
                  <a:srgbClr val="FFFFFF"/>
                </a:solidFill>
              </a14:hiddenFill>
            </a:ext>
          </a:extLst>
        </p:spPr>
      </p:pic>
      <p:sp>
        <p:nvSpPr>
          <p:cNvPr id="41" name="CuadroTexto 40">
            <a:extLst>
              <a:ext uri="{FF2B5EF4-FFF2-40B4-BE49-F238E27FC236}">
                <a16:creationId xmlns:a16="http://schemas.microsoft.com/office/drawing/2014/main" id="{3228C2FA-1225-32D2-5003-1CD51DD062AA}"/>
              </a:ext>
            </a:extLst>
          </p:cNvPr>
          <p:cNvSpPr txBox="1"/>
          <p:nvPr/>
        </p:nvSpPr>
        <p:spPr>
          <a:xfrm>
            <a:off x="2621616" y="1065036"/>
            <a:ext cx="1174204" cy="461665"/>
          </a:xfrm>
          <a:prstGeom prst="rect">
            <a:avLst/>
          </a:prstGeom>
          <a:noFill/>
        </p:spPr>
        <p:txBody>
          <a:bodyPr wrap="square">
            <a:spAutoFit/>
          </a:bodyPr>
          <a:lstStyle/>
          <a:p>
            <a:pPr algn="ctr"/>
            <a:r>
              <a:rPr lang="es-PE" sz="2400" b="1" dirty="0">
                <a:solidFill>
                  <a:schemeClr val="accent1">
                    <a:lumMod val="75000"/>
                  </a:schemeClr>
                </a:solidFill>
                <a:latin typeface="Calibri" panose="020F0502020204030204" pitchFamily="34" charset="0"/>
                <a:cs typeface="Calibri" panose="020F0502020204030204" pitchFamily="34" charset="0"/>
                <a:sym typeface="Wingdings" panose="05000000000000000000" pitchFamily="2" charset="2"/>
              </a:rPr>
              <a:t>git add</a:t>
            </a:r>
            <a:endParaRPr lang="es-PE" sz="2400" b="1" dirty="0">
              <a:solidFill>
                <a:schemeClr val="tx2"/>
              </a:solidFill>
              <a:latin typeface="Calibri" panose="020F0502020204030204" pitchFamily="34" charset="0"/>
              <a:cs typeface="Calibri" panose="020F0502020204030204" pitchFamily="34" charset="0"/>
            </a:endParaRPr>
          </a:p>
        </p:txBody>
      </p:sp>
      <p:sp>
        <p:nvSpPr>
          <p:cNvPr id="42" name="CuadroTexto 41">
            <a:extLst>
              <a:ext uri="{FF2B5EF4-FFF2-40B4-BE49-F238E27FC236}">
                <a16:creationId xmlns:a16="http://schemas.microsoft.com/office/drawing/2014/main" id="{B6E9AA0A-5C92-A497-FBBF-2CF8A024EEBD}"/>
              </a:ext>
            </a:extLst>
          </p:cNvPr>
          <p:cNvSpPr txBox="1"/>
          <p:nvPr/>
        </p:nvSpPr>
        <p:spPr>
          <a:xfrm>
            <a:off x="5709736" y="1455167"/>
            <a:ext cx="1824833" cy="461665"/>
          </a:xfrm>
          <a:prstGeom prst="rect">
            <a:avLst/>
          </a:prstGeom>
          <a:noFill/>
        </p:spPr>
        <p:txBody>
          <a:bodyPr wrap="square">
            <a:spAutoFit/>
          </a:bodyPr>
          <a:lstStyle/>
          <a:p>
            <a:pPr algn="ctr"/>
            <a:r>
              <a:rPr lang="es-PE" sz="2400" b="1" dirty="0">
                <a:solidFill>
                  <a:schemeClr val="accent1">
                    <a:lumMod val="75000"/>
                  </a:schemeClr>
                </a:solidFill>
                <a:latin typeface="Calibri" panose="020F0502020204030204" pitchFamily="34" charset="0"/>
                <a:cs typeface="Calibri" panose="020F0502020204030204" pitchFamily="34" charset="0"/>
                <a:sym typeface="Wingdings" panose="05000000000000000000" pitchFamily="2" charset="2"/>
              </a:rPr>
              <a:t>git commit</a:t>
            </a:r>
            <a:endParaRPr lang="es-PE" sz="2400" b="1" dirty="0">
              <a:solidFill>
                <a:schemeClr val="tx2"/>
              </a:solidFill>
              <a:latin typeface="Calibri" panose="020F0502020204030204" pitchFamily="34" charset="0"/>
              <a:cs typeface="Calibri" panose="020F0502020204030204" pitchFamily="34" charset="0"/>
            </a:endParaRPr>
          </a:p>
        </p:txBody>
      </p:sp>
      <p:pic>
        <p:nvPicPr>
          <p:cNvPr id="43" name="Picture 4" descr="Files - Free interface icons">
            <a:extLst>
              <a:ext uri="{FF2B5EF4-FFF2-40B4-BE49-F238E27FC236}">
                <a16:creationId xmlns:a16="http://schemas.microsoft.com/office/drawing/2014/main" id="{58974604-17A5-677B-AD03-4D4500505F7E}"/>
              </a:ext>
            </a:extLst>
          </p:cNvPr>
          <p:cNvPicPr>
            <a:picLocks noChangeAspect="1" noChangeArrowheads="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229052" y="291573"/>
            <a:ext cx="320046" cy="320046"/>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 descr="Files - Free interface icons">
            <a:extLst>
              <a:ext uri="{FF2B5EF4-FFF2-40B4-BE49-F238E27FC236}">
                <a16:creationId xmlns:a16="http://schemas.microsoft.com/office/drawing/2014/main" id="{62777240-5CD1-9236-2B76-D205682AE498}"/>
              </a:ext>
            </a:extLst>
          </p:cNvPr>
          <p:cNvPicPr>
            <a:picLocks noChangeAspect="1" noChangeArrowheads="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229052" y="652120"/>
            <a:ext cx="320046" cy="320046"/>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 descr="Files - Free interface icons">
            <a:extLst>
              <a:ext uri="{FF2B5EF4-FFF2-40B4-BE49-F238E27FC236}">
                <a16:creationId xmlns:a16="http://schemas.microsoft.com/office/drawing/2014/main" id="{3D48A50C-3111-0E9E-0453-FEDFB8A66C1C}"/>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241999" y="1012667"/>
            <a:ext cx="320046" cy="320046"/>
          </a:xfrm>
          <a:prstGeom prst="rect">
            <a:avLst/>
          </a:prstGeom>
          <a:noFill/>
          <a:extLst>
            <a:ext uri="{909E8E84-426E-40DD-AFC4-6F175D3DCCD1}">
              <a14:hiddenFill xmlns:a14="http://schemas.microsoft.com/office/drawing/2010/main">
                <a:solidFill>
                  <a:srgbClr val="FFFFFF"/>
                </a:solidFill>
              </a14:hiddenFill>
            </a:ext>
          </a:extLst>
        </p:spPr>
      </p:pic>
      <p:sp>
        <p:nvSpPr>
          <p:cNvPr id="47" name="CuadroTexto 46">
            <a:extLst>
              <a:ext uri="{FF2B5EF4-FFF2-40B4-BE49-F238E27FC236}">
                <a16:creationId xmlns:a16="http://schemas.microsoft.com/office/drawing/2014/main" id="{DC2826BB-A829-BA9C-FDCF-98272EDB11B1}"/>
              </a:ext>
            </a:extLst>
          </p:cNvPr>
          <p:cNvSpPr txBox="1"/>
          <p:nvPr/>
        </p:nvSpPr>
        <p:spPr>
          <a:xfrm>
            <a:off x="10486900" y="292590"/>
            <a:ext cx="1174203" cy="338554"/>
          </a:xfrm>
          <a:prstGeom prst="rect">
            <a:avLst/>
          </a:prstGeom>
          <a:noFill/>
        </p:spPr>
        <p:txBody>
          <a:bodyPr wrap="square">
            <a:spAutoFit/>
          </a:bodyPr>
          <a:lstStyle/>
          <a:p>
            <a:r>
              <a:rPr lang="es-PE" sz="1600" b="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Modified</a:t>
            </a:r>
            <a:endParaRPr lang="es-PE" sz="1600" b="1" dirty="0"/>
          </a:p>
        </p:txBody>
      </p:sp>
      <p:sp>
        <p:nvSpPr>
          <p:cNvPr id="48" name="CuadroTexto 47">
            <a:extLst>
              <a:ext uri="{FF2B5EF4-FFF2-40B4-BE49-F238E27FC236}">
                <a16:creationId xmlns:a16="http://schemas.microsoft.com/office/drawing/2014/main" id="{647E1266-4558-93E3-D16E-6BDC990687C4}"/>
              </a:ext>
            </a:extLst>
          </p:cNvPr>
          <p:cNvSpPr txBox="1"/>
          <p:nvPr/>
        </p:nvSpPr>
        <p:spPr>
          <a:xfrm>
            <a:off x="10486900" y="659254"/>
            <a:ext cx="1174203" cy="338554"/>
          </a:xfrm>
          <a:prstGeom prst="rect">
            <a:avLst/>
          </a:prstGeom>
          <a:noFill/>
        </p:spPr>
        <p:txBody>
          <a:bodyPr wrap="square">
            <a:spAutoFit/>
          </a:bodyPr>
          <a:lstStyle/>
          <a:p>
            <a:r>
              <a:rPr lang="es-PE" sz="1600" b="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Staged</a:t>
            </a:r>
            <a:endParaRPr lang="es-PE" sz="1600" b="1" dirty="0"/>
          </a:p>
        </p:txBody>
      </p:sp>
      <p:sp>
        <p:nvSpPr>
          <p:cNvPr id="49" name="CuadroTexto 48">
            <a:extLst>
              <a:ext uri="{FF2B5EF4-FFF2-40B4-BE49-F238E27FC236}">
                <a16:creationId xmlns:a16="http://schemas.microsoft.com/office/drawing/2014/main" id="{5AF6A033-5E23-C753-4E85-C7E19BDC9211}"/>
              </a:ext>
            </a:extLst>
          </p:cNvPr>
          <p:cNvSpPr txBox="1"/>
          <p:nvPr/>
        </p:nvSpPr>
        <p:spPr>
          <a:xfrm>
            <a:off x="10507029" y="1010884"/>
            <a:ext cx="1174203" cy="338554"/>
          </a:xfrm>
          <a:prstGeom prst="rect">
            <a:avLst/>
          </a:prstGeom>
          <a:noFill/>
        </p:spPr>
        <p:txBody>
          <a:bodyPr wrap="square">
            <a:spAutoFit/>
          </a:bodyPr>
          <a:lstStyle/>
          <a:p>
            <a:r>
              <a:rPr lang="es-PE" sz="1600" b="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Committed</a:t>
            </a:r>
            <a:endParaRPr lang="es-PE" sz="1600" b="1" dirty="0"/>
          </a:p>
        </p:txBody>
      </p:sp>
    </p:spTree>
    <p:extLst>
      <p:ext uri="{BB962C8B-B14F-4D97-AF65-F5344CB8AC3E}">
        <p14:creationId xmlns:p14="http://schemas.microsoft.com/office/powerpoint/2010/main" val="326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dirty="0"/>
              <a:t>Agregar un título de diapositiva (4)</a:t>
            </a:r>
          </a:p>
        </p:txBody>
      </p:sp>
      <p:sp>
        <p:nvSpPr>
          <p:cNvPr id="7" name="Marcador de posición de texto 6"/>
          <p:cNvSpPr>
            <a:spLocks noGrp="1"/>
          </p:cNvSpPr>
          <p:nvPr>
            <p:ph type="body" sz="half" idx="2"/>
          </p:nvPr>
        </p:nvSpPr>
        <p:spPr/>
        <p:txBody>
          <a:bodyPr rtlCol="0"/>
          <a:lstStyle/>
          <a:p>
            <a:pPr rtl="0"/>
            <a:endParaRPr lang="es-ES" dirty="0"/>
          </a:p>
        </p:txBody>
      </p:sp>
      <p:sp>
        <p:nvSpPr>
          <p:cNvPr id="3" name="Marcador de pie de página 2">
            <a:extLst>
              <a:ext uri="{FF2B5EF4-FFF2-40B4-BE49-F238E27FC236}">
                <a16:creationId xmlns:a16="http://schemas.microsoft.com/office/drawing/2014/main" id="{1B0A2556-12B2-42D6-BCC3-F811588323DF}"/>
              </a:ext>
            </a:extLst>
          </p:cNvPr>
          <p:cNvSpPr>
            <a:spLocks noGrp="1"/>
          </p:cNvSpPr>
          <p:nvPr>
            <p:ph type="ftr" sz="quarter" idx="11"/>
          </p:nvPr>
        </p:nvSpPr>
        <p:spPr/>
        <p:txBody>
          <a:bodyPr/>
          <a:lstStyle/>
          <a:p>
            <a:pPr rtl="0"/>
            <a:r>
              <a:rPr lang="es-ES" noProof="0"/>
              <a:t>Agregar un pie de página</a:t>
            </a:r>
            <a:endParaRPr lang="es-ES" noProof="0" dirty="0"/>
          </a:p>
        </p:txBody>
      </p:sp>
      <p:sp>
        <p:nvSpPr>
          <p:cNvPr id="5" name="Marcador de número de diapositiva 4">
            <a:extLst>
              <a:ext uri="{FF2B5EF4-FFF2-40B4-BE49-F238E27FC236}">
                <a16:creationId xmlns:a16="http://schemas.microsoft.com/office/drawing/2014/main" id="{F845EE72-4EF2-4A51-80A2-B71984092F2F}"/>
              </a:ext>
            </a:extLst>
          </p:cNvPr>
          <p:cNvSpPr>
            <a:spLocks noGrp="1"/>
          </p:cNvSpPr>
          <p:nvPr>
            <p:ph type="sldNum" sz="quarter" idx="12"/>
          </p:nvPr>
        </p:nvSpPr>
        <p:spPr/>
        <p:txBody>
          <a:bodyPr/>
          <a:lstStyle/>
          <a:p>
            <a:pPr rtl="0"/>
            <a:fld id="{7DC1BBB0-96F0-4077-A278-0F3FB5C104D3}" type="slidenum">
              <a:rPr lang="es-ES" noProof="0" smtClean="0"/>
              <a:t>33</a:t>
            </a:fld>
            <a:endParaRPr lang="es-ES" noProof="0" dirty="0"/>
          </a:p>
        </p:txBody>
      </p:sp>
      <p:pic>
        <p:nvPicPr>
          <p:cNvPr id="2050" name="Picture 2" descr="El ciclo de vida del estado de tus archivos.">
            <a:extLst>
              <a:ext uri="{FF2B5EF4-FFF2-40B4-BE49-F238E27FC236}">
                <a16:creationId xmlns:a16="http://schemas.microsoft.com/office/drawing/2014/main" id="{5B9AB28A-925D-47D0-8F05-8C5E20E37E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1164" y="1752600"/>
            <a:ext cx="7620000" cy="31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9907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dirty="0"/>
              <a:t>Título y diseño de contenido con gráfico</a:t>
            </a:r>
          </a:p>
        </p:txBody>
      </p:sp>
      <p:graphicFrame>
        <p:nvGraphicFramePr>
          <p:cNvPr id="7" name="Marcador de posición de contenido 6" descr="Gráfico de barras apiladas que representa&#10;3 series y 4 categorías"/>
          <p:cNvGraphicFramePr>
            <a:graphicFrameLocks noGrp="1"/>
          </p:cNvGraphicFramePr>
          <p:nvPr>
            <p:ph idx="1"/>
            <p:extLst>
              <p:ext uri="{D42A27DB-BD31-4B8C-83A1-F6EECF244321}">
                <p14:modId xmlns:p14="http://schemas.microsoft.com/office/powerpoint/2010/main" val="2178940828"/>
              </p:ext>
            </p:extLst>
          </p:nvPr>
        </p:nvGraphicFramePr>
        <p:xfrm>
          <a:off x="1593850" y="1600200"/>
          <a:ext cx="9782175" cy="4572000"/>
        </p:xfrm>
        <a:graphic>
          <a:graphicData uri="http://schemas.openxmlformats.org/drawingml/2006/chart">
            <c:chart xmlns:c="http://schemas.openxmlformats.org/drawingml/2006/chart" xmlns:r="http://schemas.openxmlformats.org/officeDocument/2006/relationships" r:id="rId3"/>
          </a:graphicData>
        </a:graphic>
      </p:graphicFrame>
      <p:sp>
        <p:nvSpPr>
          <p:cNvPr id="3" name="Marcador de pie de página 2">
            <a:extLst>
              <a:ext uri="{FF2B5EF4-FFF2-40B4-BE49-F238E27FC236}">
                <a16:creationId xmlns:a16="http://schemas.microsoft.com/office/drawing/2014/main" id="{08B31607-E221-42B6-BDAB-437DE3EEACD4}"/>
              </a:ext>
            </a:extLst>
          </p:cNvPr>
          <p:cNvSpPr>
            <a:spLocks noGrp="1"/>
          </p:cNvSpPr>
          <p:nvPr>
            <p:ph type="ftr" sz="quarter" idx="11"/>
          </p:nvPr>
        </p:nvSpPr>
        <p:spPr/>
        <p:txBody>
          <a:bodyPr/>
          <a:lstStyle/>
          <a:p>
            <a:pPr rtl="0"/>
            <a:r>
              <a:rPr lang="es-ES" noProof="0"/>
              <a:t>Agregar un pie de página</a:t>
            </a:r>
            <a:endParaRPr lang="es-ES" noProof="0" dirty="0"/>
          </a:p>
        </p:txBody>
      </p:sp>
      <p:sp>
        <p:nvSpPr>
          <p:cNvPr id="4" name="Marcador de número de diapositiva 3">
            <a:extLst>
              <a:ext uri="{FF2B5EF4-FFF2-40B4-BE49-F238E27FC236}">
                <a16:creationId xmlns:a16="http://schemas.microsoft.com/office/drawing/2014/main" id="{9B86E837-B39D-4540-84EB-162460FF9732}"/>
              </a:ext>
            </a:extLst>
          </p:cNvPr>
          <p:cNvSpPr>
            <a:spLocks noGrp="1"/>
          </p:cNvSpPr>
          <p:nvPr>
            <p:ph type="sldNum" sz="quarter" idx="12"/>
          </p:nvPr>
        </p:nvSpPr>
        <p:spPr/>
        <p:txBody>
          <a:bodyPr/>
          <a:lstStyle/>
          <a:p>
            <a:pPr rtl="0"/>
            <a:fld id="{7DC1BBB0-96F0-4077-A278-0F3FB5C104D3}" type="slidenum">
              <a:rPr lang="es-ES" noProof="0" smtClean="0"/>
              <a:t>34</a:t>
            </a:fld>
            <a:endParaRPr lang="es-ES" noProof="0" dirty="0"/>
          </a:p>
        </p:txBody>
      </p:sp>
    </p:spTree>
    <p:extLst>
      <p:ext uri="{BB962C8B-B14F-4D97-AF65-F5344CB8AC3E}">
        <p14:creationId xmlns:p14="http://schemas.microsoft.com/office/powerpoint/2010/main" val="571916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dirty="0"/>
              <a:t>Diseño de dos objetos con tabla</a:t>
            </a:r>
          </a:p>
        </p:txBody>
      </p:sp>
      <p:graphicFrame>
        <p:nvGraphicFramePr>
          <p:cNvPr id="11" name="Marcador de posición de contenido 10"/>
          <p:cNvGraphicFramePr>
            <a:graphicFrameLocks noGrp="1"/>
          </p:cNvGraphicFramePr>
          <p:nvPr>
            <p:ph sz="half" idx="1"/>
            <p:extLst>
              <p:ext uri="{D42A27DB-BD31-4B8C-83A1-F6EECF244321}">
                <p14:modId xmlns:p14="http://schemas.microsoft.com/office/powerpoint/2010/main" val="4096633267"/>
              </p:ext>
            </p:extLst>
          </p:nvPr>
        </p:nvGraphicFramePr>
        <p:xfrm>
          <a:off x="1593850" y="1600200"/>
          <a:ext cx="4814889" cy="2209800"/>
        </p:xfrm>
        <a:graphic>
          <a:graphicData uri="http://schemas.openxmlformats.org/drawingml/2006/table">
            <a:tbl>
              <a:tblPr firstRow="1" bandRow="1">
                <a:tableStyleId>{073A0DAA-6AF3-43AB-8588-CEC1D06C72B9}</a:tableStyleId>
              </a:tblPr>
              <a:tblGrid>
                <a:gridCol w="1604963">
                  <a:extLst>
                    <a:ext uri="{9D8B030D-6E8A-4147-A177-3AD203B41FA5}">
                      <a16:colId xmlns:a16="http://schemas.microsoft.com/office/drawing/2014/main" val="20000"/>
                    </a:ext>
                  </a:extLst>
                </a:gridCol>
                <a:gridCol w="1604963">
                  <a:extLst>
                    <a:ext uri="{9D8B030D-6E8A-4147-A177-3AD203B41FA5}">
                      <a16:colId xmlns:a16="http://schemas.microsoft.com/office/drawing/2014/main" val="20001"/>
                    </a:ext>
                  </a:extLst>
                </a:gridCol>
                <a:gridCol w="1604963">
                  <a:extLst>
                    <a:ext uri="{9D8B030D-6E8A-4147-A177-3AD203B41FA5}">
                      <a16:colId xmlns:a16="http://schemas.microsoft.com/office/drawing/2014/main" val="20002"/>
                    </a:ext>
                  </a:extLst>
                </a:gridCol>
              </a:tblGrid>
              <a:tr h="552450">
                <a:tc>
                  <a:txBody>
                    <a:bodyPr/>
                    <a:lstStyle/>
                    <a:p>
                      <a:pPr rtl="0"/>
                      <a:r>
                        <a:rPr lang="es-ES" noProof="0" dirty="0"/>
                        <a:t>Clase</a:t>
                      </a:r>
                    </a:p>
                  </a:txBody>
                  <a:tcPr anchor="ctr"/>
                </a:tc>
                <a:tc>
                  <a:txBody>
                    <a:bodyPr/>
                    <a:lstStyle/>
                    <a:p>
                      <a:pPr algn="ctr" rtl="0"/>
                      <a:r>
                        <a:rPr lang="es-ES" noProof="0" dirty="0"/>
                        <a:t>Grupo A</a:t>
                      </a:r>
                    </a:p>
                  </a:txBody>
                  <a:tcPr anchor="ctr"/>
                </a:tc>
                <a:tc>
                  <a:txBody>
                    <a:bodyPr/>
                    <a:lstStyle/>
                    <a:p>
                      <a:pPr algn="ctr" rtl="0"/>
                      <a:r>
                        <a:rPr lang="es-ES" noProof="0" dirty="0"/>
                        <a:t>Grupo B</a:t>
                      </a:r>
                    </a:p>
                  </a:txBody>
                  <a:tcPr anchor="ctr"/>
                </a:tc>
                <a:extLst>
                  <a:ext uri="{0D108BD9-81ED-4DB2-BD59-A6C34878D82A}">
                    <a16:rowId xmlns:a16="http://schemas.microsoft.com/office/drawing/2014/main" val="10000"/>
                  </a:ext>
                </a:extLst>
              </a:tr>
              <a:tr h="552450">
                <a:tc>
                  <a:txBody>
                    <a:bodyPr/>
                    <a:lstStyle/>
                    <a:p>
                      <a:pPr rtl="0"/>
                      <a:r>
                        <a:rPr lang="es-ES" noProof="0" dirty="0"/>
                        <a:t>Clase 1</a:t>
                      </a:r>
                    </a:p>
                  </a:txBody>
                  <a:tcPr anchor="ctr"/>
                </a:tc>
                <a:tc>
                  <a:txBody>
                    <a:bodyPr/>
                    <a:lstStyle/>
                    <a:p>
                      <a:pPr algn="ctr" rtl="0"/>
                      <a:r>
                        <a:rPr lang="es-ES" noProof="0" dirty="0"/>
                        <a:t>82</a:t>
                      </a:r>
                    </a:p>
                  </a:txBody>
                  <a:tcPr anchor="ctr"/>
                </a:tc>
                <a:tc>
                  <a:txBody>
                    <a:bodyPr/>
                    <a:lstStyle/>
                    <a:p>
                      <a:pPr algn="ctr" rtl="0"/>
                      <a:r>
                        <a:rPr lang="es-ES" noProof="0" dirty="0"/>
                        <a:t>95</a:t>
                      </a:r>
                    </a:p>
                  </a:txBody>
                  <a:tcPr anchor="ctr"/>
                </a:tc>
                <a:extLst>
                  <a:ext uri="{0D108BD9-81ED-4DB2-BD59-A6C34878D82A}">
                    <a16:rowId xmlns:a16="http://schemas.microsoft.com/office/drawing/2014/main" val="10001"/>
                  </a:ext>
                </a:extLst>
              </a:tr>
              <a:tr h="552450">
                <a:tc>
                  <a:txBody>
                    <a:bodyPr/>
                    <a:lstStyle/>
                    <a:p>
                      <a:pPr rtl="0"/>
                      <a:r>
                        <a:rPr lang="es-ES" noProof="0" dirty="0"/>
                        <a:t>Clase 2</a:t>
                      </a:r>
                    </a:p>
                  </a:txBody>
                  <a:tcPr anchor="ctr"/>
                </a:tc>
                <a:tc>
                  <a:txBody>
                    <a:bodyPr/>
                    <a:lstStyle/>
                    <a:p>
                      <a:pPr algn="ctr" rtl="0"/>
                      <a:r>
                        <a:rPr lang="es-ES" noProof="0" dirty="0"/>
                        <a:t>76</a:t>
                      </a:r>
                    </a:p>
                  </a:txBody>
                  <a:tcPr anchor="ctr"/>
                </a:tc>
                <a:tc>
                  <a:txBody>
                    <a:bodyPr/>
                    <a:lstStyle/>
                    <a:p>
                      <a:pPr algn="ctr" rtl="0"/>
                      <a:r>
                        <a:rPr lang="es-ES" noProof="0" dirty="0"/>
                        <a:t>88</a:t>
                      </a:r>
                    </a:p>
                  </a:txBody>
                  <a:tcPr anchor="ctr"/>
                </a:tc>
                <a:extLst>
                  <a:ext uri="{0D108BD9-81ED-4DB2-BD59-A6C34878D82A}">
                    <a16:rowId xmlns:a16="http://schemas.microsoft.com/office/drawing/2014/main" val="10002"/>
                  </a:ext>
                </a:extLst>
              </a:tr>
              <a:tr h="552450">
                <a:tc>
                  <a:txBody>
                    <a:bodyPr/>
                    <a:lstStyle/>
                    <a:p>
                      <a:pPr rtl="0"/>
                      <a:r>
                        <a:rPr lang="es-ES" noProof="0" dirty="0"/>
                        <a:t>Clase 3</a:t>
                      </a:r>
                    </a:p>
                  </a:txBody>
                  <a:tcPr anchor="ctr"/>
                </a:tc>
                <a:tc>
                  <a:txBody>
                    <a:bodyPr/>
                    <a:lstStyle/>
                    <a:p>
                      <a:pPr algn="ctr" rtl="0"/>
                      <a:r>
                        <a:rPr lang="es-ES" noProof="0" dirty="0"/>
                        <a:t>84</a:t>
                      </a:r>
                    </a:p>
                  </a:txBody>
                  <a:tcPr anchor="ctr"/>
                </a:tc>
                <a:tc>
                  <a:txBody>
                    <a:bodyPr/>
                    <a:lstStyle/>
                    <a:p>
                      <a:pPr algn="ctr" rtl="0"/>
                      <a:r>
                        <a:rPr lang="es-ES" noProof="0" dirty="0"/>
                        <a:t>90</a:t>
                      </a:r>
                    </a:p>
                  </a:txBody>
                  <a:tcPr anchor="ctr"/>
                </a:tc>
                <a:extLst>
                  <a:ext uri="{0D108BD9-81ED-4DB2-BD59-A6C34878D82A}">
                    <a16:rowId xmlns:a16="http://schemas.microsoft.com/office/drawing/2014/main" val="10003"/>
                  </a:ext>
                </a:extLst>
              </a:tr>
            </a:tbl>
          </a:graphicData>
        </a:graphic>
      </p:graphicFrame>
      <p:sp>
        <p:nvSpPr>
          <p:cNvPr id="7" name="Marcador de posición de contenido 6"/>
          <p:cNvSpPr>
            <a:spLocks noGrp="1"/>
          </p:cNvSpPr>
          <p:nvPr>
            <p:ph sz="half" idx="2"/>
          </p:nvPr>
        </p:nvSpPr>
        <p:spPr/>
        <p:txBody>
          <a:bodyPr rtlCol="0"/>
          <a:lstStyle/>
          <a:p>
            <a:pPr rtl="0"/>
            <a:r>
              <a:rPr lang="es-ES" dirty="0"/>
              <a:t>Primera viñeta aquí</a:t>
            </a:r>
          </a:p>
          <a:p>
            <a:pPr rtl="0"/>
            <a:r>
              <a:rPr lang="es-ES" dirty="0"/>
              <a:t>Segunda viñeta aquí</a:t>
            </a:r>
          </a:p>
          <a:p>
            <a:pPr rtl="0"/>
            <a:r>
              <a:rPr lang="es-ES" dirty="0"/>
              <a:t>Tercera viñeta aquí</a:t>
            </a:r>
          </a:p>
        </p:txBody>
      </p:sp>
      <p:sp>
        <p:nvSpPr>
          <p:cNvPr id="3" name="Marcador de pie de página 2">
            <a:extLst>
              <a:ext uri="{FF2B5EF4-FFF2-40B4-BE49-F238E27FC236}">
                <a16:creationId xmlns:a16="http://schemas.microsoft.com/office/drawing/2014/main" id="{8C9B2DFC-D020-4E44-857D-6BC7FC101879}"/>
              </a:ext>
            </a:extLst>
          </p:cNvPr>
          <p:cNvSpPr>
            <a:spLocks noGrp="1"/>
          </p:cNvSpPr>
          <p:nvPr>
            <p:ph type="ftr" sz="quarter" idx="4294967295"/>
          </p:nvPr>
        </p:nvSpPr>
        <p:spPr>
          <a:xfrm>
            <a:off x="6595933" y="6356351"/>
            <a:ext cx="3974065" cy="365125"/>
          </a:xfrm>
        </p:spPr>
        <p:txBody>
          <a:bodyPr/>
          <a:lstStyle/>
          <a:p>
            <a:pPr rtl="0"/>
            <a:r>
              <a:rPr lang="es-ES" noProof="0"/>
              <a:t>Agregar un pie de página</a:t>
            </a:r>
            <a:endParaRPr lang="es-ES" noProof="0" dirty="0"/>
          </a:p>
        </p:txBody>
      </p:sp>
      <p:sp>
        <p:nvSpPr>
          <p:cNvPr id="4" name="Marcador de número de diapositiva 3">
            <a:extLst>
              <a:ext uri="{FF2B5EF4-FFF2-40B4-BE49-F238E27FC236}">
                <a16:creationId xmlns:a16="http://schemas.microsoft.com/office/drawing/2014/main" id="{FCC561E1-9AB8-4CEA-BA7E-6E77A44BDA62}"/>
              </a:ext>
            </a:extLst>
          </p:cNvPr>
          <p:cNvSpPr>
            <a:spLocks noGrp="1"/>
          </p:cNvSpPr>
          <p:nvPr>
            <p:ph type="sldNum" sz="quarter" idx="12"/>
          </p:nvPr>
        </p:nvSpPr>
        <p:spPr/>
        <p:txBody>
          <a:bodyPr/>
          <a:lstStyle/>
          <a:p>
            <a:pPr rtl="0"/>
            <a:fld id="{7DC1BBB0-96F0-4077-A278-0F3FB5C104D3}" type="slidenum">
              <a:rPr lang="es-ES" noProof="0" smtClean="0"/>
              <a:t>35</a:t>
            </a:fld>
            <a:endParaRPr lang="es-ES" noProof="0" dirty="0"/>
          </a:p>
        </p:txBody>
      </p:sp>
    </p:spTree>
    <p:extLst>
      <p:ext uri="{BB962C8B-B14F-4D97-AF65-F5344CB8AC3E}">
        <p14:creationId xmlns:p14="http://schemas.microsoft.com/office/powerpoint/2010/main" val="2593339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dirty="0"/>
              <a:t>Diseño de dos objetos con SmartArt</a:t>
            </a:r>
          </a:p>
        </p:txBody>
      </p:sp>
      <p:graphicFrame>
        <p:nvGraphicFramePr>
          <p:cNvPr id="6" name="Marcador de posición de contenido 5" descr="Diagrama de lista vertical con botón de contenido adicional en el que se muestran tres grupos organizados uno debajo del otro con viñetas que indican las tareas de cada grupo."/>
          <p:cNvGraphicFramePr>
            <a:graphicFrameLocks noGrp="1"/>
          </p:cNvGraphicFramePr>
          <p:nvPr>
            <p:ph sz="half" idx="1"/>
            <p:extLst>
              <p:ext uri="{D42A27DB-BD31-4B8C-83A1-F6EECF244321}">
                <p14:modId xmlns:p14="http://schemas.microsoft.com/office/powerpoint/2010/main" val="3959688702"/>
              </p:ext>
            </p:extLst>
          </p:nvPr>
        </p:nvGraphicFramePr>
        <p:xfrm>
          <a:off x="1593850" y="1600200"/>
          <a:ext cx="4814888"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Marcador de posición de contenido 6"/>
          <p:cNvSpPr>
            <a:spLocks noGrp="1"/>
          </p:cNvSpPr>
          <p:nvPr>
            <p:ph sz="half" idx="2"/>
          </p:nvPr>
        </p:nvSpPr>
        <p:spPr/>
        <p:txBody>
          <a:bodyPr rtlCol="0"/>
          <a:lstStyle/>
          <a:p>
            <a:pPr rtl="0"/>
            <a:r>
              <a:rPr lang="es-ES" dirty="0"/>
              <a:t>Primera viñeta aquí</a:t>
            </a:r>
          </a:p>
          <a:p>
            <a:pPr rtl="0"/>
            <a:r>
              <a:rPr lang="es-ES" dirty="0"/>
              <a:t>Segunda viñeta aquí</a:t>
            </a:r>
          </a:p>
          <a:p>
            <a:pPr rtl="0"/>
            <a:r>
              <a:rPr lang="es-ES" dirty="0"/>
              <a:t>Tercera viñeta aquí</a:t>
            </a:r>
          </a:p>
        </p:txBody>
      </p:sp>
      <p:sp>
        <p:nvSpPr>
          <p:cNvPr id="3" name="Marcador de pie de página 2">
            <a:extLst>
              <a:ext uri="{FF2B5EF4-FFF2-40B4-BE49-F238E27FC236}">
                <a16:creationId xmlns:a16="http://schemas.microsoft.com/office/drawing/2014/main" id="{589E451B-1A91-445D-BF6B-781565BF6D4A}"/>
              </a:ext>
            </a:extLst>
          </p:cNvPr>
          <p:cNvSpPr>
            <a:spLocks noGrp="1"/>
          </p:cNvSpPr>
          <p:nvPr>
            <p:ph type="ftr" sz="quarter" idx="4294967295"/>
          </p:nvPr>
        </p:nvSpPr>
        <p:spPr>
          <a:xfrm>
            <a:off x="6595933" y="6356351"/>
            <a:ext cx="3974065" cy="365125"/>
          </a:xfrm>
        </p:spPr>
        <p:txBody>
          <a:bodyPr/>
          <a:lstStyle/>
          <a:p>
            <a:pPr rtl="0"/>
            <a:r>
              <a:rPr lang="es-ES" noProof="0"/>
              <a:t>Agregar un pie de página</a:t>
            </a:r>
            <a:endParaRPr lang="es-ES" noProof="0" dirty="0"/>
          </a:p>
        </p:txBody>
      </p:sp>
      <p:sp>
        <p:nvSpPr>
          <p:cNvPr id="4" name="Marcador de número de diapositiva 3">
            <a:extLst>
              <a:ext uri="{FF2B5EF4-FFF2-40B4-BE49-F238E27FC236}">
                <a16:creationId xmlns:a16="http://schemas.microsoft.com/office/drawing/2014/main" id="{4590DC53-CB48-4CAC-B507-F6D5107FBF12}"/>
              </a:ext>
            </a:extLst>
          </p:cNvPr>
          <p:cNvSpPr>
            <a:spLocks noGrp="1"/>
          </p:cNvSpPr>
          <p:nvPr>
            <p:ph type="sldNum" sz="quarter" idx="12"/>
          </p:nvPr>
        </p:nvSpPr>
        <p:spPr/>
        <p:txBody>
          <a:bodyPr/>
          <a:lstStyle/>
          <a:p>
            <a:pPr rtl="0"/>
            <a:fld id="{7DC1BBB0-96F0-4077-A278-0F3FB5C104D3}" type="slidenum">
              <a:rPr lang="es-ES" noProof="0" smtClean="0"/>
              <a:t>36</a:t>
            </a:fld>
            <a:endParaRPr lang="es-ES" noProof="0" dirty="0"/>
          </a:p>
        </p:txBody>
      </p:sp>
    </p:spTree>
    <p:extLst>
      <p:ext uri="{BB962C8B-B14F-4D97-AF65-F5344CB8AC3E}">
        <p14:creationId xmlns:p14="http://schemas.microsoft.com/office/powerpoint/2010/main" val="513726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dirty="0"/>
              <a:t>Agregar un título de diapositiva (1)</a:t>
            </a:r>
          </a:p>
        </p:txBody>
      </p:sp>
      <p:sp>
        <p:nvSpPr>
          <p:cNvPr id="5" name="Marcador de posición de texto 4"/>
          <p:cNvSpPr>
            <a:spLocks noGrp="1"/>
          </p:cNvSpPr>
          <p:nvPr>
            <p:ph type="body" idx="1"/>
          </p:nvPr>
        </p:nvSpPr>
        <p:spPr/>
        <p:txBody>
          <a:bodyPr rtlCol="0"/>
          <a:lstStyle/>
          <a:p>
            <a:pPr rtl="0"/>
            <a:endParaRPr lang="es-ES" dirty="0"/>
          </a:p>
        </p:txBody>
      </p:sp>
      <p:sp>
        <p:nvSpPr>
          <p:cNvPr id="3" name="Marcador de pie de página 2">
            <a:extLst>
              <a:ext uri="{FF2B5EF4-FFF2-40B4-BE49-F238E27FC236}">
                <a16:creationId xmlns:a16="http://schemas.microsoft.com/office/drawing/2014/main" id="{51A48A5E-C144-458C-902D-D0C3F769511E}"/>
              </a:ext>
            </a:extLst>
          </p:cNvPr>
          <p:cNvSpPr>
            <a:spLocks noGrp="1"/>
          </p:cNvSpPr>
          <p:nvPr>
            <p:ph type="ftr" sz="quarter" idx="4294967295"/>
          </p:nvPr>
        </p:nvSpPr>
        <p:spPr>
          <a:xfrm>
            <a:off x="6595933" y="6378799"/>
            <a:ext cx="3974065" cy="365125"/>
          </a:xfrm>
        </p:spPr>
        <p:txBody>
          <a:bodyPr/>
          <a:lstStyle/>
          <a:p>
            <a:pPr rtl="0"/>
            <a:r>
              <a:rPr lang="es-ES" noProof="0"/>
              <a:t>Agregar un pie de página</a:t>
            </a:r>
            <a:endParaRPr lang="es-ES" noProof="0" dirty="0"/>
          </a:p>
        </p:txBody>
      </p:sp>
      <p:sp>
        <p:nvSpPr>
          <p:cNvPr id="4" name="Marcador de número de diapositiva 3">
            <a:extLst>
              <a:ext uri="{FF2B5EF4-FFF2-40B4-BE49-F238E27FC236}">
                <a16:creationId xmlns:a16="http://schemas.microsoft.com/office/drawing/2014/main" id="{B883489B-C3C3-4CA7-ACA5-8594BFAFF488}"/>
              </a:ext>
            </a:extLst>
          </p:cNvPr>
          <p:cNvSpPr>
            <a:spLocks noGrp="1"/>
          </p:cNvSpPr>
          <p:nvPr>
            <p:ph type="sldNum" sz="quarter" idx="4294967295"/>
          </p:nvPr>
        </p:nvSpPr>
        <p:spPr>
          <a:xfrm>
            <a:off x="10666571" y="6378799"/>
            <a:ext cx="609441" cy="365125"/>
          </a:xfrm>
        </p:spPr>
        <p:txBody>
          <a:bodyPr/>
          <a:lstStyle/>
          <a:p>
            <a:pPr rtl="0"/>
            <a:fld id="{7DC1BBB0-96F0-4077-A278-0F3FB5C104D3}" type="slidenum">
              <a:rPr lang="es-ES" noProof="0" smtClean="0"/>
              <a:pPr rtl="0"/>
              <a:t>37</a:t>
            </a:fld>
            <a:endParaRPr lang="es-ES" noProof="0" dirty="0"/>
          </a:p>
        </p:txBody>
      </p:sp>
    </p:spTree>
    <p:extLst>
      <p:ext uri="{BB962C8B-B14F-4D97-AF65-F5344CB8AC3E}">
        <p14:creationId xmlns:p14="http://schemas.microsoft.com/office/powerpoint/2010/main" val="352090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dirty="0"/>
              <a:t>Agregar un título de diapositiva (2)</a:t>
            </a:r>
          </a:p>
        </p:txBody>
      </p:sp>
      <p:sp>
        <p:nvSpPr>
          <p:cNvPr id="4" name="Marcador de posición de texto 3"/>
          <p:cNvSpPr>
            <a:spLocks noGrp="1"/>
          </p:cNvSpPr>
          <p:nvPr>
            <p:ph type="body" idx="1"/>
          </p:nvPr>
        </p:nvSpPr>
        <p:spPr/>
        <p:txBody>
          <a:bodyPr rtlCol="0"/>
          <a:lstStyle/>
          <a:p>
            <a:pPr rtl="0"/>
            <a:endParaRPr lang="es-ES" dirty="0"/>
          </a:p>
        </p:txBody>
      </p:sp>
      <p:sp>
        <p:nvSpPr>
          <p:cNvPr id="5" name="Marcador de posición de contenido 4"/>
          <p:cNvSpPr>
            <a:spLocks noGrp="1"/>
          </p:cNvSpPr>
          <p:nvPr>
            <p:ph sz="half" idx="2"/>
          </p:nvPr>
        </p:nvSpPr>
        <p:spPr/>
        <p:txBody>
          <a:bodyPr rtlCol="0"/>
          <a:lstStyle/>
          <a:p>
            <a:pPr rtl="0"/>
            <a:endParaRPr lang="es-ES" dirty="0"/>
          </a:p>
        </p:txBody>
      </p:sp>
      <p:sp>
        <p:nvSpPr>
          <p:cNvPr id="6" name="Marcador de posición de texto 5"/>
          <p:cNvSpPr>
            <a:spLocks noGrp="1"/>
          </p:cNvSpPr>
          <p:nvPr>
            <p:ph type="body" sz="quarter" idx="3"/>
          </p:nvPr>
        </p:nvSpPr>
        <p:spPr/>
        <p:txBody>
          <a:bodyPr rtlCol="0"/>
          <a:lstStyle/>
          <a:p>
            <a:pPr rtl="0"/>
            <a:endParaRPr lang="es-ES" dirty="0"/>
          </a:p>
        </p:txBody>
      </p:sp>
      <p:sp>
        <p:nvSpPr>
          <p:cNvPr id="11" name="Marcador de posición de contenido 10"/>
          <p:cNvSpPr>
            <a:spLocks noGrp="1"/>
          </p:cNvSpPr>
          <p:nvPr>
            <p:ph sz="quarter" idx="4"/>
          </p:nvPr>
        </p:nvSpPr>
        <p:spPr/>
        <p:txBody>
          <a:bodyPr rtlCol="0"/>
          <a:lstStyle/>
          <a:p>
            <a:pPr rtl="0"/>
            <a:endParaRPr lang="es-ES" dirty="0"/>
          </a:p>
        </p:txBody>
      </p:sp>
      <p:sp>
        <p:nvSpPr>
          <p:cNvPr id="3" name="Marcador de pie de página 2">
            <a:extLst>
              <a:ext uri="{FF2B5EF4-FFF2-40B4-BE49-F238E27FC236}">
                <a16:creationId xmlns:a16="http://schemas.microsoft.com/office/drawing/2014/main" id="{FB76CB50-1503-4000-8D3D-47FE31E61BC6}"/>
              </a:ext>
            </a:extLst>
          </p:cNvPr>
          <p:cNvSpPr>
            <a:spLocks noGrp="1"/>
          </p:cNvSpPr>
          <p:nvPr>
            <p:ph type="ftr" sz="quarter" idx="11"/>
          </p:nvPr>
        </p:nvSpPr>
        <p:spPr/>
        <p:txBody>
          <a:bodyPr/>
          <a:lstStyle/>
          <a:p>
            <a:pPr rtl="0"/>
            <a:r>
              <a:rPr lang="es-ES" noProof="0"/>
              <a:t>Agregar un pie de página</a:t>
            </a:r>
            <a:endParaRPr lang="es-ES" noProof="0" dirty="0"/>
          </a:p>
        </p:txBody>
      </p:sp>
      <p:sp>
        <p:nvSpPr>
          <p:cNvPr id="7" name="Marcador de número de diapositiva 6">
            <a:extLst>
              <a:ext uri="{FF2B5EF4-FFF2-40B4-BE49-F238E27FC236}">
                <a16:creationId xmlns:a16="http://schemas.microsoft.com/office/drawing/2014/main" id="{41DA4AFA-E518-472B-A834-5D4295BA6605}"/>
              </a:ext>
            </a:extLst>
          </p:cNvPr>
          <p:cNvSpPr>
            <a:spLocks noGrp="1"/>
          </p:cNvSpPr>
          <p:nvPr>
            <p:ph type="sldNum" sz="quarter" idx="12"/>
          </p:nvPr>
        </p:nvSpPr>
        <p:spPr/>
        <p:txBody>
          <a:bodyPr/>
          <a:lstStyle/>
          <a:p>
            <a:pPr rtl="0"/>
            <a:fld id="{7DC1BBB0-96F0-4077-A278-0F3FB5C104D3}" type="slidenum">
              <a:rPr lang="es-ES" noProof="0" smtClean="0"/>
              <a:t>38</a:t>
            </a:fld>
            <a:endParaRPr lang="es-ES" noProof="0" dirty="0"/>
          </a:p>
        </p:txBody>
      </p:sp>
    </p:spTree>
    <p:extLst>
      <p:ext uri="{BB962C8B-B14F-4D97-AF65-F5344CB8AC3E}">
        <p14:creationId xmlns:p14="http://schemas.microsoft.com/office/powerpoint/2010/main" val="1061194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dirty="0"/>
              <a:t>Agregar un título de diapositiva (3)</a:t>
            </a:r>
          </a:p>
        </p:txBody>
      </p:sp>
      <p:sp>
        <p:nvSpPr>
          <p:cNvPr id="3" name="Marcador de pie de página 2">
            <a:extLst>
              <a:ext uri="{FF2B5EF4-FFF2-40B4-BE49-F238E27FC236}">
                <a16:creationId xmlns:a16="http://schemas.microsoft.com/office/drawing/2014/main" id="{605CF5B0-E3D8-4A73-B6A0-F474B11593A7}"/>
              </a:ext>
            </a:extLst>
          </p:cNvPr>
          <p:cNvSpPr>
            <a:spLocks noGrp="1"/>
          </p:cNvSpPr>
          <p:nvPr>
            <p:ph type="ftr" sz="quarter" idx="11"/>
          </p:nvPr>
        </p:nvSpPr>
        <p:spPr/>
        <p:txBody>
          <a:bodyPr/>
          <a:lstStyle/>
          <a:p>
            <a:pPr rtl="0"/>
            <a:r>
              <a:rPr lang="es-ES" noProof="0"/>
              <a:t>Agregar un pie de página</a:t>
            </a:r>
            <a:endParaRPr lang="es-ES" noProof="0" dirty="0"/>
          </a:p>
        </p:txBody>
      </p:sp>
      <p:sp>
        <p:nvSpPr>
          <p:cNvPr id="4" name="Marcador de número de diapositiva 3">
            <a:extLst>
              <a:ext uri="{FF2B5EF4-FFF2-40B4-BE49-F238E27FC236}">
                <a16:creationId xmlns:a16="http://schemas.microsoft.com/office/drawing/2014/main" id="{B6383853-2D00-4E16-8AE5-C1B6B8DC5FE3}"/>
              </a:ext>
            </a:extLst>
          </p:cNvPr>
          <p:cNvSpPr>
            <a:spLocks noGrp="1"/>
          </p:cNvSpPr>
          <p:nvPr>
            <p:ph type="sldNum" sz="quarter" idx="12"/>
          </p:nvPr>
        </p:nvSpPr>
        <p:spPr/>
        <p:txBody>
          <a:bodyPr/>
          <a:lstStyle/>
          <a:p>
            <a:pPr rtl="0"/>
            <a:fld id="{7DC1BBB0-96F0-4077-A278-0F3FB5C104D3}" type="slidenum">
              <a:rPr lang="es-ES" noProof="0" smtClean="0"/>
              <a:t>39</a:t>
            </a:fld>
            <a:endParaRPr lang="es-ES" noProof="0" dirty="0"/>
          </a:p>
        </p:txBody>
      </p:sp>
    </p:spTree>
    <p:extLst>
      <p:ext uri="{BB962C8B-B14F-4D97-AF65-F5344CB8AC3E}">
        <p14:creationId xmlns:p14="http://schemas.microsoft.com/office/powerpoint/2010/main" val="3401786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8D2D6617-46E2-4BB5-A527-766D31BC6FE3}"/>
              </a:ext>
            </a:extLst>
          </p:cNvPr>
          <p:cNvSpPr>
            <a:spLocks noGrp="1"/>
          </p:cNvSpPr>
          <p:nvPr>
            <p:ph type="sldNum" sz="quarter" idx="12"/>
          </p:nvPr>
        </p:nvSpPr>
        <p:spPr>
          <a:xfrm>
            <a:off x="10766796" y="6448251"/>
            <a:ext cx="609441" cy="365125"/>
          </a:xfrm>
        </p:spPr>
        <p:txBody>
          <a:bodyPr/>
          <a:lstStyle/>
          <a:p>
            <a:pPr rtl="0"/>
            <a:fld id="{7DC1BBB0-96F0-4077-A278-0F3FB5C104D3}" type="slidenum">
              <a:rPr lang="es-ES" noProof="0" smtClean="0"/>
              <a:t>4</a:t>
            </a:fld>
            <a:endParaRPr lang="es-ES" noProof="0" dirty="0"/>
          </a:p>
        </p:txBody>
      </p:sp>
      <p:sp>
        <p:nvSpPr>
          <p:cNvPr id="2" name="CuadroTexto 1">
            <a:extLst>
              <a:ext uri="{FF2B5EF4-FFF2-40B4-BE49-F238E27FC236}">
                <a16:creationId xmlns:a16="http://schemas.microsoft.com/office/drawing/2014/main" id="{385B9208-6506-683A-1092-ECA25746D5E8}"/>
              </a:ext>
            </a:extLst>
          </p:cNvPr>
          <p:cNvSpPr txBox="1"/>
          <p:nvPr/>
        </p:nvSpPr>
        <p:spPr>
          <a:xfrm rot="16200000">
            <a:off x="-1121033" y="3400442"/>
            <a:ext cx="2899512"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CONCEPTOS BÁSICOS</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828639" y="3430159"/>
            <a:ext cx="3423566"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ORIENTACIÓN A OBJETOS</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pic>
        <p:nvPicPr>
          <p:cNvPr id="2050" name="Picture 2" descr="💻 ¿Qué es la Programación orientada a objetos? | EDteam">
            <a:extLst>
              <a:ext uri="{FF2B5EF4-FFF2-40B4-BE49-F238E27FC236}">
                <a16:creationId xmlns:a16="http://schemas.microsoft.com/office/drawing/2014/main" id="{F341CE62-D6E1-41CB-969E-0038120BA1C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2201"/>
          <a:stretch/>
        </p:blipFill>
        <p:spPr bwMode="auto">
          <a:xfrm>
            <a:off x="2277988" y="141422"/>
            <a:ext cx="7488832" cy="6575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0625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a:extLst>
              <a:ext uri="{FF2B5EF4-FFF2-40B4-BE49-F238E27FC236}">
                <a16:creationId xmlns:a16="http://schemas.microsoft.com/office/drawing/2014/main" id="{7F42C0CF-13C4-4154-B2AB-C267BFC017E5}"/>
              </a:ext>
            </a:extLst>
          </p:cNvPr>
          <p:cNvSpPr>
            <a:spLocks noGrp="1"/>
          </p:cNvSpPr>
          <p:nvPr>
            <p:ph type="ftr" sz="quarter" idx="11"/>
          </p:nvPr>
        </p:nvSpPr>
        <p:spPr/>
        <p:txBody>
          <a:bodyPr/>
          <a:lstStyle/>
          <a:p>
            <a:pPr rtl="0"/>
            <a:r>
              <a:rPr lang="es-ES" noProof="0"/>
              <a:t>Agregar un pie de página</a:t>
            </a:r>
            <a:endParaRPr lang="es-ES" noProof="0" dirty="0"/>
          </a:p>
        </p:txBody>
      </p:sp>
      <p:sp>
        <p:nvSpPr>
          <p:cNvPr id="3" name="Marcador de número de diapositiva 2">
            <a:extLst>
              <a:ext uri="{FF2B5EF4-FFF2-40B4-BE49-F238E27FC236}">
                <a16:creationId xmlns:a16="http://schemas.microsoft.com/office/drawing/2014/main" id="{E1491466-AF14-4928-BFC8-9433024D6A7E}"/>
              </a:ext>
            </a:extLst>
          </p:cNvPr>
          <p:cNvSpPr>
            <a:spLocks noGrp="1"/>
          </p:cNvSpPr>
          <p:nvPr>
            <p:ph type="sldNum" sz="quarter" idx="12"/>
          </p:nvPr>
        </p:nvSpPr>
        <p:spPr/>
        <p:txBody>
          <a:bodyPr/>
          <a:lstStyle/>
          <a:p>
            <a:pPr rtl="0"/>
            <a:fld id="{7DC1BBB0-96F0-4077-A278-0F3FB5C104D3}" type="slidenum">
              <a:rPr lang="es-ES" noProof="0" smtClean="0"/>
              <a:pPr rtl="0"/>
              <a:t>40</a:t>
            </a:fld>
            <a:endParaRPr lang="es-ES" noProof="0" dirty="0"/>
          </a:p>
        </p:txBody>
      </p:sp>
    </p:spTree>
    <p:extLst>
      <p:ext uri="{BB962C8B-B14F-4D97-AF65-F5344CB8AC3E}">
        <p14:creationId xmlns:p14="http://schemas.microsoft.com/office/powerpoint/2010/main" val="4022862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dirty="0"/>
              <a:t>Agregar un título de diapositiva (4)</a:t>
            </a:r>
          </a:p>
        </p:txBody>
      </p:sp>
      <p:sp>
        <p:nvSpPr>
          <p:cNvPr id="4" name="Marcador de posición de contenido 3"/>
          <p:cNvSpPr>
            <a:spLocks noGrp="1"/>
          </p:cNvSpPr>
          <p:nvPr>
            <p:ph idx="1"/>
          </p:nvPr>
        </p:nvSpPr>
        <p:spPr/>
        <p:txBody>
          <a:bodyPr rtlCol="0"/>
          <a:lstStyle/>
          <a:p>
            <a:pPr rtl="0"/>
            <a:endParaRPr lang="es-ES" dirty="0"/>
          </a:p>
        </p:txBody>
      </p:sp>
      <p:sp>
        <p:nvSpPr>
          <p:cNvPr id="7" name="Marcador de posición de texto 6"/>
          <p:cNvSpPr>
            <a:spLocks noGrp="1"/>
          </p:cNvSpPr>
          <p:nvPr>
            <p:ph type="body" sz="half" idx="2"/>
          </p:nvPr>
        </p:nvSpPr>
        <p:spPr/>
        <p:txBody>
          <a:bodyPr rtlCol="0"/>
          <a:lstStyle/>
          <a:p>
            <a:pPr rtl="0"/>
            <a:endParaRPr lang="es-ES" dirty="0"/>
          </a:p>
        </p:txBody>
      </p:sp>
      <p:sp>
        <p:nvSpPr>
          <p:cNvPr id="3" name="Marcador de pie de página 2">
            <a:extLst>
              <a:ext uri="{FF2B5EF4-FFF2-40B4-BE49-F238E27FC236}">
                <a16:creationId xmlns:a16="http://schemas.microsoft.com/office/drawing/2014/main" id="{1B0A2556-12B2-42D6-BCC3-F811588323DF}"/>
              </a:ext>
            </a:extLst>
          </p:cNvPr>
          <p:cNvSpPr>
            <a:spLocks noGrp="1"/>
          </p:cNvSpPr>
          <p:nvPr>
            <p:ph type="ftr" sz="quarter" idx="11"/>
          </p:nvPr>
        </p:nvSpPr>
        <p:spPr/>
        <p:txBody>
          <a:bodyPr/>
          <a:lstStyle/>
          <a:p>
            <a:pPr rtl="0"/>
            <a:r>
              <a:rPr lang="es-ES" noProof="0"/>
              <a:t>Agregar un pie de página</a:t>
            </a:r>
            <a:endParaRPr lang="es-ES" noProof="0" dirty="0"/>
          </a:p>
        </p:txBody>
      </p:sp>
      <p:sp>
        <p:nvSpPr>
          <p:cNvPr id="5" name="Marcador de número de diapositiva 4">
            <a:extLst>
              <a:ext uri="{FF2B5EF4-FFF2-40B4-BE49-F238E27FC236}">
                <a16:creationId xmlns:a16="http://schemas.microsoft.com/office/drawing/2014/main" id="{F845EE72-4EF2-4A51-80A2-B71984092F2F}"/>
              </a:ext>
            </a:extLst>
          </p:cNvPr>
          <p:cNvSpPr>
            <a:spLocks noGrp="1"/>
          </p:cNvSpPr>
          <p:nvPr>
            <p:ph type="sldNum" sz="quarter" idx="12"/>
          </p:nvPr>
        </p:nvSpPr>
        <p:spPr/>
        <p:txBody>
          <a:bodyPr/>
          <a:lstStyle/>
          <a:p>
            <a:pPr rtl="0"/>
            <a:fld id="{7DC1BBB0-96F0-4077-A278-0F3FB5C104D3}" type="slidenum">
              <a:rPr lang="es-ES" noProof="0" smtClean="0"/>
              <a:t>41</a:t>
            </a:fld>
            <a:endParaRPr lang="es-ES" noProof="0" dirty="0"/>
          </a:p>
        </p:txBody>
      </p:sp>
    </p:spTree>
    <p:extLst>
      <p:ext uri="{BB962C8B-B14F-4D97-AF65-F5344CB8AC3E}">
        <p14:creationId xmlns:p14="http://schemas.microsoft.com/office/powerpoint/2010/main" val="3614150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dirty="0"/>
              <a:t>Agregar un título de diapositiva (5)</a:t>
            </a:r>
          </a:p>
        </p:txBody>
      </p:sp>
      <p:sp>
        <p:nvSpPr>
          <p:cNvPr id="9" name="Marcador de posición de imagen 8" descr="Marcador de posición vacío para agregar una imagen. Haga clic en el marcador de posición y seleccione la imagen que desee agregar"/>
          <p:cNvSpPr>
            <a:spLocks noGrp="1"/>
          </p:cNvSpPr>
          <p:nvPr>
            <p:ph type="pic" idx="1"/>
          </p:nvPr>
        </p:nvSpPr>
        <p:spPr/>
      </p:sp>
      <p:sp>
        <p:nvSpPr>
          <p:cNvPr id="10" name="Marcador de posición detexto 9"/>
          <p:cNvSpPr>
            <a:spLocks noGrp="1"/>
          </p:cNvSpPr>
          <p:nvPr>
            <p:ph type="body" sz="half" idx="2"/>
          </p:nvPr>
        </p:nvSpPr>
        <p:spPr/>
        <p:txBody>
          <a:bodyPr rtlCol="0"/>
          <a:lstStyle/>
          <a:p>
            <a:pPr rtl="0"/>
            <a:endParaRPr lang="es-ES" dirty="0"/>
          </a:p>
        </p:txBody>
      </p:sp>
      <p:sp>
        <p:nvSpPr>
          <p:cNvPr id="3" name="Marcador de pie de página 2">
            <a:extLst>
              <a:ext uri="{FF2B5EF4-FFF2-40B4-BE49-F238E27FC236}">
                <a16:creationId xmlns:a16="http://schemas.microsoft.com/office/drawing/2014/main" id="{5E927747-EABD-47FB-9034-F3F72DA444DE}"/>
              </a:ext>
            </a:extLst>
          </p:cNvPr>
          <p:cNvSpPr>
            <a:spLocks noGrp="1"/>
          </p:cNvSpPr>
          <p:nvPr>
            <p:ph type="ftr" sz="quarter" idx="11"/>
          </p:nvPr>
        </p:nvSpPr>
        <p:spPr/>
        <p:txBody>
          <a:bodyPr/>
          <a:lstStyle/>
          <a:p>
            <a:pPr rtl="0"/>
            <a:r>
              <a:rPr lang="es-ES" noProof="0"/>
              <a:t>Agregar un pie de página</a:t>
            </a:r>
            <a:endParaRPr lang="es-ES" noProof="0" dirty="0"/>
          </a:p>
        </p:txBody>
      </p:sp>
      <p:sp>
        <p:nvSpPr>
          <p:cNvPr id="4" name="Marcador de número de diapositiva 3">
            <a:extLst>
              <a:ext uri="{FF2B5EF4-FFF2-40B4-BE49-F238E27FC236}">
                <a16:creationId xmlns:a16="http://schemas.microsoft.com/office/drawing/2014/main" id="{77F519BB-CDF0-4088-9F0E-44F34CF4ABDC}"/>
              </a:ext>
            </a:extLst>
          </p:cNvPr>
          <p:cNvSpPr>
            <a:spLocks noGrp="1"/>
          </p:cNvSpPr>
          <p:nvPr>
            <p:ph type="sldNum" sz="quarter" idx="12"/>
          </p:nvPr>
        </p:nvSpPr>
        <p:spPr/>
        <p:txBody>
          <a:bodyPr/>
          <a:lstStyle/>
          <a:p>
            <a:pPr rtl="0"/>
            <a:fld id="{7DC1BBB0-96F0-4077-A278-0F3FB5C104D3}" type="slidenum">
              <a:rPr lang="es-ES" noProof="0" smtClean="0"/>
              <a:pPr rtl="0"/>
              <a:t>42</a:t>
            </a:fld>
            <a:endParaRPr lang="es-ES" noProof="0" dirty="0"/>
          </a:p>
        </p:txBody>
      </p:sp>
    </p:spTree>
    <p:extLst>
      <p:ext uri="{BB962C8B-B14F-4D97-AF65-F5344CB8AC3E}">
        <p14:creationId xmlns:p14="http://schemas.microsoft.com/office/powerpoint/2010/main" val="394128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8D2D6617-46E2-4BB5-A527-766D31BC6FE3}"/>
              </a:ext>
            </a:extLst>
          </p:cNvPr>
          <p:cNvSpPr>
            <a:spLocks noGrp="1"/>
          </p:cNvSpPr>
          <p:nvPr>
            <p:ph type="sldNum" sz="quarter" idx="12"/>
          </p:nvPr>
        </p:nvSpPr>
        <p:spPr>
          <a:xfrm>
            <a:off x="10766796" y="6448251"/>
            <a:ext cx="609441" cy="365125"/>
          </a:xfrm>
        </p:spPr>
        <p:txBody>
          <a:bodyPr/>
          <a:lstStyle/>
          <a:p>
            <a:pPr rtl="0"/>
            <a:fld id="{7DC1BBB0-96F0-4077-A278-0F3FB5C104D3}" type="slidenum">
              <a:rPr lang="es-ES" noProof="0" smtClean="0"/>
              <a:t>5</a:t>
            </a:fld>
            <a:endParaRPr lang="es-ES" noProof="0" dirty="0"/>
          </a:p>
        </p:txBody>
      </p:sp>
      <p:sp>
        <p:nvSpPr>
          <p:cNvPr id="2" name="CuadroTexto 1">
            <a:extLst>
              <a:ext uri="{FF2B5EF4-FFF2-40B4-BE49-F238E27FC236}">
                <a16:creationId xmlns:a16="http://schemas.microsoft.com/office/drawing/2014/main" id="{385B9208-6506-683A-1092-ECA25746D5E8}"/>
              </a:ext>
            </a:extLst>
          </p:cNvPr>
          <p:cNvSpPr txBox="1"/>
          <p:nvPr/>
        </p:nvSpPr>
        <p:spPr>
          <a:xfrm rot="16200000">
            <a:off x="-1121033" y="3400442"/>
            <a:ext cx="2899512"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CONCEPTOS BÁSICOS</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828639" y="3430159"/>
            <a:ext cx="3423566"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ORIENTACIÓN A OBJETOS</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8" name="CuadroTexto 7">
            <a:extLst>
              <a:ext uri="{FF2B5EF4-FFF2-40B4-BE49-F238E27FC236}">
                <a16:creationId xmlns:a16="http://schemas.microsoft.com/office/drawing/2014/main" id="{5E1119CC-F850-DEE7-7895-654B6A8380AA}"/>
              </a:ext>
            </a:extLst>
          </p:cNvPr>
          <p:cNvSpPr txBox="1"/>
          <p:nvPr/>
        </p:nvSpPr>
        <p:spPr>
          <a:xfrm>
            <a:off x="1341884" y="0"/>
            <a:ext cx="9721080" cy="2862322"/>
          </a:xfrm>
          <a:prstGeom prst="rect">
            <a:avLst/>
          </a:prstGeom>
          <a:noFill/>
        </p:spPr>
        <p:txBody>
          <a:bodyPr wrap="square" rtlCol="0">
            <a:spAutoFit/>
          </a:bodyPr>
          <a:lstStyle/>
          <a:p>
            <a:pPr algn="just"/>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CLASES</a:t>
            </a:r>
          </a:p>
          <a:p>
            <a:pPr marL="285750" indent="-285750" algn="just">
              <a:buFont typeface="Arial" panose="020B0604020202020204" pitchFamily="34" charset="0"/>
              <a:buChar char="•"/>
            </a:pP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Una clase es un conjunto de atributos (variables) y métodos (funciones) que describen las características y comportamientos de los objetos que se crean a partir de esa clase. Los atributos describen las características de los objetos y los métodos describen las acciones que los objetos pueden realizar.</a:t>
            </a:r>
          </a:p>
          <a:p>
            <a:pPr marL="285750" indent="-285750" algn="just">
              <a:buFont typeface="Arial" panose="020B0604020202020204" pitchFamily="34" charset="0"/>
              <a:buChar char="•"/>
            </a:pP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Cada clase es un molde para crear objetos, y cada objeto creado a partir de una clase es una instancia de esa clase. </a:t>
            </a:r>
          </a:p>
          <a:p>
            <a:pPr marL="285750" indent="-285750" algn="just">
              <a:buFont typeface="Arial" panose="020B0604020202020204" pitchFamily="34" charset="0"/>
              <a:buChar char="•"/>
            </a:pP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Es posible crear muchos objetos de una misma clase, cada uno con sus propias características y comportamientos. Además, las clases pueden heredar de otras clases y compartir sus atributos y métodos, permitiendo la creación de jerarquías de clases y la reutilización del código.</a:t>
            </a:r>
          </a:p>
        </p:txBody>
      </p:sp>
      <p:sp>
        <p:nvSpPr>
          <p:cNvPr id="10" name="CuadroTexto 9">
            <a:extLst>
              <a:ext uri="{FF2B5EF4-FFF2-40B4-BE49-F238E27FC236}">
                <a16:creationId xmlns:a16="http://schemas.microsoft.com/office/drawing/2014/main" id="{0A409E6F-9A88-4537-BF41-0FF456DB0ADD}"/>
              </a:ext>
            </a:extLst>
          </p:cNvPr>
          <p:cNvSpPr txBox="1"/>
          <p:nvPr/>
        </p:nvSpPr>
        <p:spPr>
          <a:xfrm>
            <a:off x="6958508" y="3114529"/>
            <a:ext cx="4796357" cy="3693319"/>
          </a:xfrm>
          <a:prstGeom prst="rect">
            <a:avLst/>
          </a:prstGeom>
          <a:noFill/>
        </p:spPr>
        <p:txBody>
          <a:bodyPr wrap="square" rtlCol="0">
            <a:spAutoFit/>
          </a:bodyPr>
          <a:lstStyle/>
          <a:p>
            <a:pPr algn="just"/>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METODOS</a:t>
            </a:r>
            <a:endParaRPr lang="es-PE"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Es una función asociada a un objeto que define un comportamiento específico. Los métodos son utilizados para realizar acciones o tareas específicas en un objeto, y pueden recibir o devolver información. </a:t>
            </a:r>
          </a:p>
          <a:p>
            <a:pPr marL="285750" indent="-285750" algn="just">
              <a:buFont typeface="Arial" panose="020B0604020202020204" pitchFamily="34" charset="0"/>
              <a:buChar char="•"/>
            </a:pP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Los métodos son declarados en una clase y cada objeto creado a partir de esa clase tiene acceso a los métodos de la clase. Los métodos pueden ser llamados en un objeto y pueden acceder y modificar las propiedades del objeto, y también pueden comunicarse con otros objetos.</a:t>
            </a:r>
          </a:p>
        </p:txBody>
      </p:sp>
      <p:sp>
        <p:nvSpPr>
          <p:cNvPr id="11" name="CuadroTexto 10">
            <a:extLst>
              <a:ext uri="{FF2B5EF4-FFF2-40B4-BE49-F238E27FC236}">
                <a16:creationId xmlns:a16="http://schemas.microsoft.com/office/drawing/2014/main" id="{8260FC49-6EC0-4482-A0F7-2259DD0F944A}"/>
              </a:ext>
            </a:extLst>
          </p:cNvPr>
          <p:cNvSpPr txBox="1"/>
          <p:nvPr/>
        </p:nvSpPr>
        <p:spPr>
          <a:xfrm>
            <a:off x="1341884" y="3120057"/>
            <a:ext cx="4680520" cy="3139321"/>
          </a:xfrm>
          <a:prstGeom prst="rect">
            <a:avLst/>
          </a:prstGeom>
          <a:noFill/>
        </p:spPr>
        <p:txBody>
          <a:bodyPr wrap="square" rtlCol="0">
            <a:spAutoFit/>
          </a:bodyPr>
          <a:lstStyle/>
          <a:p>
            <a:pPr algn="just"/>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PROPIEDADES</a:t>
            </a:r>
          </a:p>
          <a:p>
            <a:pPr marL="285750" indent="-285750" algn="just">
              <a:buFont typeface="Arial" panose="020B0604020202020204" pitchFamily="34" charset="0"/>
              <a:buChar char="•"/>
            </a:pP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Es una característica de un objeto que describe su estado o un aspecto específico de su comportamiento. Una propiedad puede ser pensada como una variable asociada a un objeto.</a:t>
            </a:r>
          </a:p>
          <a:p>
            <a:pPr marL="285750" indent="-285750" algn="just">
              <a:buFont typeface="Arial" panose="020B0604020202020204" pitchFamily="34" charset="0"/>
              <a:buChar char="•"/>
            </a:pP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Las propiedades son declaradas en una clase y cada objeto creado a partir de esa clase tiene su propia copia de las propiedades. Esto significa que cada objeto puede tener valores diferentes para las propiedades.. </a:t>
            </a:r>
            <a:endParaRPr lang="es-PE"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endParaRPr>
          </a:p>
        </p:txBody>
      </p:sp>
    </p:spTree>
    <p:extLst>
      <p:ext uri="{BB962C8B-B14F-4D97-AF65-F5344CB8AC3E}">
        <p14:creationId xmlns:p14="http://schemas.microsoft.com/office/powerpoint/2010/main" val="2867287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8D2D6617-46E2-4BB5-A527-766D31BC6FE3}"/>
              </a:ext>
            </a:extLst>
          </p:cNvPr>
          <p:cNvSpPr>
            <a:spLocks noGrp="1"/>
          </p:cNvSpPr>
          <p:nvPr>
            <p:ph type="sldNum" sz="quarter" idx="12"/>
          </p:nvPr>
        </p:nvSpPr>
        <p:spPr>
          <a:xfrm>
            <a:off x="10766796" y="6448251"/>
            <a:ext cx="609441" cy="365125"/>
          </a:xfrm>
        </p:spPr>
        <p:txBody>
          <a:bodyPr/>
          <a:lstStyle/>
          <a:p>
            <a:pPr rtl="0"/>
            <a:fld id="{7DC1BBB0-96F0-4077-A278-0F3FB5C104D3}" type="slidenum">
              <a:rPr lang="es-ES" noProof="0" smtClean="0"/>
              <a:t>6</a:t>
            </a:fld>
            <a:endParaRPr lang="es-ES" noProof="0" dirty="0"/>
          </a:p>
        </p:txBody>
      </p:sp>
      <p:sp>
        <p:nvSpPr>
          <p:cNvPr id="2" name="CuadroTexto 1">
            <a:extLst>
              <a:ext uri="{FF2B5EF4-FFF2-40B4-BE49-F238E27FC236}">
                <a16:creationId xmlns:a16="http://schemas.microsoft.com/office/drawing/2014/main" id="{385B9208-6506-683A-1092-ECA25746D5E8}"/>
              </a:ext>
            </a:extLst>
          </p:cNvPr>
          <p:cNvSpPr txBox="1"/>
          <p:nvPr/>
        </p:nvSpPr>
        <p:spPr>
          <a:xfrm rot="16200000">
            <a:off x="-1121033" y="3400442"/>
            <a:ext cx="2899512"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CONCEPTOS BÁSICOS</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828639" y="3430159"/>
            <a:ext cx="3423566"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ORIENTACIÓN A OBJETOS</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pic>
        <p:nvPicPr>
          <p:cNvPr id="1026" name="Picture 2" descr="Programando a mi Manera | Blog para programadores Junior">
            <a:extLst>
              <a:ext uri="{FF2B5EF4-FFF2-40B4-BE49-F238E27FC236}">
                <a16:creationId xmlns:a16="http://schemas.microsoft.com/office/drawing/2014/main" id="{DD9AA4AF-4EF2-450B-A096-4650859B5FE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1111"/>
          <a:stretch/>
        </p:blipFill>
        <p:spPr bwMode="auto">
          <a:xfrm>
            <a:off x="1269876" y="116632"/>
            <a:ext cx="5472608" cy="305606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Objetos - Platzi">
            <a:extLst>
              <a:ext uri="{FF2B5EF4-FFF2-40B4-BE49-F238E27FC236}">
                <a16:creationId xmlns:a16="http://schemas.microsoft.com/office/drawing/2014/main" id="{49698030-918A-4ECC-A93A-E1DA5745BA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2608" y="3443231"/>
            <a:ext cx="5548908" cy="3275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9979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8D2D6617-46E2-4BB5-A527-766D31BC6FE3}"/>
              </a:ext>
            </a:extLst>
          </p:cNvPr>
          <p:cNvSpPr>
            <a:spLocks noGrp="1"/>
          </p:cNvSpPr>
          <p:nvPr>
            <p:ph type="sldNum" sz="quarter" idx="12"/>
          </p:nvPr>
        </p:nvSpPr>
        <p:spPr>
          <a:xfrm>
            <a:off x="10766796" y="6448251"/>
            <a:ext cx="609441" cy="365125"/>
          </a:xfrm>
        </p:spPr>
        <p:txBody>
          <a:bodyPr/>
          <a:lstStyle/>
          <a:p>
            <a:pPr rtl="0"/>
            <a:fld id="{7DC1BBB0-96F0-4077-A278-0F3FB5C104D3}" type="slidenum">
              <a:rPr lang="es-ES" noProof="0" smtClean="0"/>
              <a:t>7</a:t>
            </a:fld>
            <a:endParaRPr lang="es-ES" noProof="0" dirty="0"/>
          </a:p>
        </p:txBody>
      </p:sp>
      <p:sp>
        <p:nvSpPr>
          <p:cNvPr id="2" name="CuadroTexto 1">
            <a:extLst>
              <a:ext uri="{FF2B5EF4-FFF2-40B4-BE49-F238E27FC236}">
                <a16:creationId xmlns:a16="http://schemas.microsoft.com/office/drawing/2014/main" id="{385B9208-6506-683A-1092-ECA25746D5E8}"/>
              </a:ext>
            </a:extLst>
          </p:cNvPr>
          <p:cNvSpPr txBox="1"/>
          <p:nvPr/>
        </p:nvSpPr>
        <p:spPr>
          <a:xfrm rot="16200000">
            <a:off x="-3035970" y="3233229"/>
            <a:ext cx="6729406" cy="430887"/>
          </a:xfrm>
          <a:prstGeom prst="rect">
            <a:avLst/>
          </a:prstGeom>
          <a:noFill/>
        </p:spPr>
        <p:txBody>
          <a:bodyPr wrap="none" rtlCol="0">
            <a:spAutoFit/>
          </a:bodyPr>
          <a:lstStyle/>
          <a:p>
            <a:r>
              <a:rPr lang="es-MX" sz="2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PILARES DE LA PROGRAMACIÓN ORIENTADA A OBJETOS</a:t>
            </a:r>
            <a:endParaRPr lang="es-PE" sz="2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pic>
        <p:nvPicPr>
          <p:cNvPr id="1026" name="Picture 2" descr="PABLO PASTOR ADMINISTRACION TECNICA: Pilares De La Programación Orientada a  Objetos - P.O.O -Diseño">
            <a:extLst>
              <a:ext uri="{FF2B5EF4-FFF2-40B4-BE49-F238E27FC236}">
                <a16:creationId xmlns:a16="http://schemas.microsoft.com/office/drawing/2014/main" id="{6A692108-8B58-455F-A6AF-E794FE6304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2044" y="764704"/>
            <a:ext cx="6926906" cy="5200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4413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8D2D6617-46E2-4BB5-A527-766D31BC6FE3}"/>
              </a:ext>
            </a:extLst>
          </p:cNvPr>
          <p:cNvSpPr>
            <a:spLocks noGrp="1"/>
          </p:cNvSpPr>
          <p:nvPr>
            <p:ph type="sldNum" sz="quarter" idx="12"/>
          </p:nvPr>
        </p:nvSpPr>
        <p:spPr>
          <a:xfrm>
            <a:off x="10766796" y="6448251"/>
            <a:ext cx="609441" cy="365125"/>
          </a:xfrm>
        </p:spPr>
        <p:txBody>
          <a:bodyPr/>
          <a:lstStyle/>
          <a:p>
            <a:pPr rtl="0"/>
            <a:fld id="{7DC1BBB0-96F0-4077-A278-0F3FB5C104D3}" type="slidenum">
              <a:rPr lang="es-ES" noProof="0" smtClean="0"/>
              <a:t>8</a:t>
            </a:fld>
            <a:endParaRPr lang="es-ES" noProof="0" dirty="0"/>
          </a:p>
        </p:txBody>
      </p:sp>
      <p:sp>
        <p:nvSpPr>
          <p:cNvPr id="2" name="CuadroTexto 1">
            <a:extLst>
              <a:ext uri="{FF2B5EF4-FFF2-40B4-BE49-F238E27FC236}">
                <a16:creationId xmlns:a16="http://schemas.microsoft.com/office/drawing/2014/main" id="{385B9208-6506-683A-1092-ECA25746D5E8}"/>
              </a:ext>
            </a:extLst>
          </p:cNvPr>
          <p:cNvSpPr txBox="1"/>
          <p:nvPr/>
        </p:nvSpPr>
        <p:spPr>
          <a:xfrm rot="16200000">
            <a:off x="-3035970" y="3233229"/>
            <a:ext cx="6729406" cy="430887"/>
          </a:xfrm>
          <a:prstGeom prst="rect">
            <a:avLst/>
          </a:prstGeom>
          <a:noFill/>
        </p:spPr>
        <p:txBody>
          <a:bodyPr wrap="none" rtlCol="0">
            <a:spAutoFit/>
          </a:bodyPr>
          <a:lstStyle/>
          <a:p>
            <a:r>
              <a:rPr lang="es-MX" sz="2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PILARES DE LA PROGRAMACIÓN ORIENTADA A OBJETOS</a:t>
            </a:r>
            <a:endParaRPr lang="es-PE" sz="2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123603" y="3430159"/>
            <a:ext cx="2013500"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ABSTRACCIÓN</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8" name="CuadroTexto 7">
            <a:extLst>
              <a:ext uri="{FF2B5EF4-FFF2-40B4-BE49-F238E27FC236}">
                <a16:creationId xmlns:a16="http://schemas.microsoft.com/office/drawing/2014/main" id="{5E1119CC-F850-DEE7-7895-654B6A8380AA}"/>
              </a:ext>
            </a:extLst>
          </p:cNvPr>
          <p:cNvSpPr txBox="1"/>
          <p:nvPr/>
        </p:nvSpPr>
        <p:spPr>
          <a:xfrm>
            <a:off x="1259569" y="260648"/>
            <a:ext cx="5713872" cy="2585323"/>
          </a:xfrm>
          <a:prstGeom prst="rect">
            <a:avLst/>
          </a:prstGeom>
          <a:noFill/>
        </p:spPr>
        <p:txBody>
          <a:bodyPr wrap="square" rtlCol="0">
            <a:spAutoFit/>
          </a:bodyPr>
          <a:lstStyle/>
          <a:p>
            <a:pPr marL="285750" indent="-285750" algn="just">
              <a:buFont typeface="Arial" panose="020B0604020202020204" pitchFamily="34" charset="0"/>
              <a:buChar char="•"/>
            </a:pP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Permite representar una entidad en términos de sus características más importantes, sin necesidad de conocer los detalles de su implementación. </a:t>
            </a:r>
          </a:p>
          <a:p>
            <a:pPr marL="285750" indent="-285750" algn="just">
              <a:buFont typeface="Arial" panose="020B0604020202020204" pitchFamily="34" charset="0"/>
              <a:buChar char="•"/>
            </a:pPr>
            <a:endPar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Esto significa que se puede definir una interfaz común para varias clases, de manera que se pueden tratar a los objetos de esas clases de manera uniforme, independientemente de cómo estén implementadas internamente.</a:t>
            </a:r>
          </a:p>
        </p:txBody>
      </p:sp>
      <p:pic>
        <p:nvPicPr>
          <p:cNvPr id="2050" name="Picture 2" descr="Metáfora acerca de conceptos de la POO | Aprendizaje y enseñanza de la  informática">
            <a:extLst>
              <a:ext uri="{FF2B5EF4-FFF2-40B4-BE49-F238E27FC236}">
                <a16:creationId xmlns:a16="http://schemas.microsoft.com/office/drawing/2014/main" id="{95F4281D-43DA-440E-9557-45FDC95EC1A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0127"/>
          <a:stretch/>
        </p:blipFill>
        <p:spPr bwMode="auto">
          <a:xfrm>
            <a:off x="1989956" y="3212976"/>
            <a:ext cx="4320481" cy="315156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Paradigma de la programación orientada a objetos">
            <a:extLst>
              <a:ext uri="{FF2B5EF4-FFF2-40B4-BE49-F238E27FC236}">
                <a16:creationId xmlns:a16="http://schemas.microsoft.com/office/drawing/2014/main" id="{BC7B593B-2235-2807-766D-029DDDA849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35508" y="1525356"/>
            <a:ext cx="3750898" cy="3974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7427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8D2D6617-46E2-4BB5-A527-766D31BC6FE3}"/>
              </a:ext>
            </a:extLst>
          </p:cNvPr>
          <p:cNvSpPr>
            <a:spLocks noGrp="1"/>
          </p:cNvSpPr>
          <p:nvPr>
            <p:ph type="sldNum" sz="quarter" idx="12"/>
          </p:nvPr>
        </p:nvSpPr>
        <p:spPr>
          <a:xfrm>
            <a:off x="10766796" y="6448251"/>
            <a:ext cx="609441" cy="365125"/>
          </a:xfrm>
        </p:spPr>
        <p:txBody>
          <a:bodyPr/>
          <a:lstStyle/>
          <a:p>
            <a:pPr rtl="0"/>
            <a:fld id="{7DC1BBB0-96F0-4077-A278-0F3FB5C104D3}" type="slidenum">
              <a:rPr lang="es-ES" noProof="0" smtClean="0"/>
              <a:t>9</a:t>
            </a:fld>
            <a:endParaRPr lang="es-ES" noProof="0" dirty="0"/>
          </a:p>
        </p:txBody>
      </p:sp>
      <p:sp>
        <p:nvSpPr>
          <p:cNvPr id="2" name="CuadroTexto 1">
            <a:extLst>
              <a:ext uri="{FF2B5EF4-FFF2-40B4-BE49-F238E27FC236}">
                <a16:creationId xmlns:a16="http://schemas.microsoft.com/office/drawing/2014/main" id="{385B9208-6506-683A-1092-ECA25746D5E8}"/>
              </a:ext>
            </a:extLst>
          </p:cNvPr>
          <p:cNvSpPr txBox="1"/>
          <p:nvPr/>
        </p:nvSpPr>
        <p:spPr>
          <a:xfrm rot="16200000">
            <a:off x="-3035970" y="3233229"/>
            <a:ext cx="6729406" cy="430887"/>
          </a:xfrm>
          <a:prstGeom prst="rect">
            <a:avLst/>
          </a:prstGeom>
          <a:noFill/>
        </p:spPr>
        <p:txBody>
          <a:bodyPr wrap="none" rtlCol="0">
            <a:spAutoFit/>
          </a:bodyPr>
          <a:lstStyle/>
          <a:p>
            <a:r>
              <a:rPr lang="es-MX" sz="2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PILARES DE LA PROGRAMACIÓN ORIENTADA A OBJETOS</a:t>
            </a:r>
            <a:endParaRPr lang="es-PE" sz="2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123603" y="3430159"/>
            <a:ext cx="2013500"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ABSTRACCIÓN</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8" name="CuadroTexto 7">
            <a:extLst>
              <a:ext uri="{FF2B5EF4-FFF2-40B4-BE49-F238E27FC236}">
                <a16:creationId xmlns:a16="http://schemas.microsoft.com/office/drawing/2014/main" id="{5E1119CC-F850-DEE7-7895-654B6A8380AA}"/>
              </a:ext>
            </a:extLst>
          </p:cNvPr>
          <p:cNvSpPr txBox="1"/>
          <p:nvPr/>
        </p:nvSpPr>
        <p:spPr>
          <a:xfrm>
            <a:off x="1466642" y="4412868"/>
            <a:ext cx="6604075" cy="2031325"/>
          </a:xfrm>
          <a:prstGeom prst="rect">
            <a:avLst/>
          </a:prstGeom>
          <a:noFill/>
        </p:spPr>
        <p:txBody>
          <a:bodyPr wrap="square" rtlCol="0">
            <a:spAutoFit/>
          </a:bodyPr>
          <a:lstStyle/>
          <a:p>
            <a:pPr marL="285750" indent="-285750" algn="just">
              <a:buFont typeface="Arial" panose="020B0604020202020204" pitchFamily="34" charset="0"/>
              <a:buChar char="•"/>
            </a:pP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En resumen, la abstracción permite definir una interfaz común para varias clases, lo que facilita la creación de código reutilizable y flexible. </a:t>
            </a:r>
          </a:p>
          <a:p>
            <a:pPr marL="285750" indent="-285750" algn="just">
              <a:buFont typeface="Arial" panose="020B0604020202020204" pitchFamily="34" charset="0"/>
              <a:buChar char="•"/>
            </a:pPr>
            <a:endPar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Además, al trabajar con interfaces y clases abstractas, se pueden crear jerarquías de clases y trabajar con objetos de diferentes clases de forma homogénea.</a:t>
            </a:r>
          </a:p>
        </p:txBody>
      </p:sp>
      <p:sp>
        <p:nvSpPr>
          <p:cNvPr id="11" name="CuadroTexto 10">
            <a:extLst>
              <a:ext uri="{FF2B5EF4-FFF2-40B4-BE49-F238E27FC236}">
                <a16:creationId xmlns:a16="http://schemas.microsoft.com/office/drawing/2014/main" id="{8260FC49-6EC0-4482-A0F7-2259DD0F944A}"/>
              </a:ext>
            </a:extLst>
          </p:cNvPr>
          <p:cNvSpPr txBox="1"/>
          <p:nvPr/>
        </p:nvSpPr>
        <p:spPr>
          <a:xfrm>
            <a:off x="1491198" y="70324"/>
            <a:ext cx="1189547" cy="369332"/>
          </a:xfrm>
          <a:prstGeom prst="rect">
            <a:avLst/>
          </a:prstGeom>
          <a:noFill/>
        </p:spPr>
        <p:txBody>
          <a:bodyPr wrap="square" rtlCol="0">
            <a:spAutoFit/>
          </a:bodyPr>
          <a:lstStyle/>
          <a:p>
            <a:pPr algn="just"/>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EJEMPLO:</a:t>
            </a:r>
          </a:p>
        </p:txBody>
      </p:sp>
      <p:pic>
        <p:nvPicPr>
          <p:cNvPr id="4" name="Imagen 3">
            <a:extLst>
              <a:ext uri="{FF2B5EF4-FFF2-40B4-BE49-F238E27FC236}">
                <a16:creationId xmlns:a16="http://schemas.microsoft.com/office/drawing/2014/main" id="{01B1DEDD-0323-41B9-96FC-D5BCD0493745}"/>
              </a:ext>
            </a:extLst>
          </p:cNvPr>
          <p:cNvPicPr>
            <a:picLocks noChangeAspect="1"/>
          </p:cNvPicPr>
          <p:nvPr/>
        </p:nvPicPr>
        <p:blipFill>
          <a:blip r:embed="rId3"/>
          <a:stretch>
            <a:fillRect/>
          </a:stretch>
        </p:blipFill>
        <p:spPr>
          <a:xfrm>
            <a:off x="5077609" y="393171"/>
            <a:ext cx="1895238" cy="904762"/>
          </a:xfrm>
          <a:prstGeom prst="rect">
            <a:avLst/>
          </a:prstGeom>
        </p:spPr>
      </p:pic>
      <p:pic>
        <p:nvPicPr>
          <p:cNvPr id="6" name="Imagen 5">
            <a:extLst>
              <a:ext uri="{FF2B5EF4-FFF2-40B4-BE49-F238E27FC236}">
                <a16:creationId xmlns:a16="http://schemas.microsoft.com/office/drawing/2014/main" id="{D3D791C2-9CC4-4BF6-9645-359539F19AF1}"/>
              </a:ext>
            </a:extLst>
          </p:cNvPr>
          <p:cNvPicPr>
            <a:picLocks noChangeAspect="1"/>
          </p:cNvPicPr>
          <p:nvPr/>
        </p:nvPicPr>
        <p:blipFill rotWithShape="1">
          <a:blip r:embed="rId4"/>
          <a:srcRect r="32923" b="53835"/>
          <a:stretch/>
        </p:blipFill>
        <p:spPr>
          <a:xfrm>
            <a:off x="1396544" y="473578"/>
            <a:ext cx="2306185" cy="2985329"/>
          </a:xfrm>
          <a:prstGeom prst="rect">
            <a:avLst/>
          </a:prstGeom>
        </p:spPr>
      </p:pic>
      <p:pic>
        <p:nvPicPr>
          <p:cNvPr id="7" name="Imagen 6">
            <a:extLst>
              <a:ext uri="{FF2B5EF4-FFF2-40B4-BE49-F238E27FC236}">
                <a16:creationId xmlns:a16="http://schemas.microsoft.com/office/drawing/2014/main" id="{56C7F919-1BE5-4F98-BB25-292F0776A7A1}"/>
              </a:ext>
            </a:extLst>
          </p:cNvPr>
          <p:cNvPicPr>
            <a:picLocks noChangeAspect="1"/>
          </p:cNvPicPr>
          <p:nvPr/>
        </p:nvPicPr>
        <p:blipFill rotWithShape="1">
          <a:blip r:embed="rId4"/>
          <a:srcRect t="48387"/>
          <a:stretch/>
        </p:blipFill>
        <p:spPr>
          <a:xfrm>
            <a:off x="8471026" y="151624"/>
            <a:ext cx="3294079" cy="3197851"/>
          </a:xfrm>
          <a:prstGeom prst="rect">
            <a:avLst/>
          </a:prstGeom>
        </p:spPr>
      </p:pic>
      <p:cxnSp>
        <p:nvCxnSpPr>
          <p:cNvPr id="14" name="Conector: angular 13">
            <a:extLst>
              <a:ext uri="{FF2B5EF4-FFF2-40B4-BE49-F238E27FC236}">
                <a16:creationId xmlns:a16="http://schemas.microsoft.com/office/drawing/2014/main" id="{FC416002-462C-4359-997E-4D45867EAF24}"/>
              </a:ext>
            </a:extLst>
          </p:cNvPr>
          <p:cNvCxnSpPr>
            <a:stCxn id="4" idx="1"/>
            <a:endCxn id="6" idx="3"/>
          </p:cNvCxnSpPr>
          <p:nvPr/>
        </p:nvCxnSpPr>
        <p:spPr>
          <a:xfrm rot="10800000" flipV="1">
            <a:off x="3702729" y="845551"/>
            <a:ext cx="1374880" cy="1120691"/>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Conector: angular 15">
            <a:extLst>
              <a:ext uri="{FF2B5EF4-FFF2-40B4-BE49-F238E27FC236}">
                <a16:creationId xmlns:a16="http://schemas.microsoft.com/office/drawing/2014/main" id="{0DEB8A4F-4DC5-4239-984D-D74BD95398B8}"/>
              </a:ext>
            </a:extLst>
          </p:cNvPr>
          <p:cNvCxnSpPr>
            <a:cxnSpLocks/>
            <a:stCxn id="4" idx="3"/>
            <a:endCxn id="7" idx="1"/>
          </p:cNvCxnSpPr>
          <p:nvPr/>
        </p:nvCxnSpPr>
        <p:spPr>
          <a:xfrm>
            <a:off x="6972847" y="845552"/>
            <a:ext cx="1498179" cy="904998"/>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25" name="Imagen 24">
            <a:extLst>
              <a:ext uri="{FF2B5EF4-FFF2-40B4-BE49-F238E27FC236}">
                <a16:creationId xmlns:a16="http://schemas.microsoft.com/office/drawing/2014/main" id="{530C8910-7F86-4786-BEE6-EB09B5137E31}"/>
              </a:ext>
            </a:extLst>
          </p:cNvPr>
          <p:cNvPicPr>
            <a:picLocks noChangeAspect="1"/>
          </p:cNvPicPr>
          <p:nvPr/>
        </p:nvPicPr>
        <p:blipFill>
          <a:blip r:embed="rId5"/>
          <a:stretch>
            <a:fillRect/>
          </a:stretch>
        </p:blipFill>
        <p:spPr>
          <a:xfrm>
            <a:off x="4006180" y="2402905"/>
            <a:ext cx="4038095" cy="1371429"/>
          </a:xfrm>
          <a:prstGeom prst="rect">
            <a:avLst/>
          </a:prstGeom>
        </p:spPr>
      </p:pic>
    </p:spTree>
    <p:extLst>
      <p:ext uri="{BB962C8B-B14F-4D97-AF65-F5344CB8AC3E}">
        <p14:creationId xmlns:p14="http://schemas.microsoft.com/office/powerpoint/2010/main" val="972494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temáticas 16 X 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9086_TF02787947.potx" id="{47904E6C-F941-4E76-BCE5-98990F587331}" vid="{E19800A4-2B41-4D60-89B5-7A2C3CED113C}"/>
    </a:ext>
  </a:extLst>
</a:theme>
</file>

<file path=ppt/theme/theme2.xml><?xml version="1.0" encoding="utf-8"?>
<a:theme xmlns:a="http://schemas.openxmlformats.org/drawingml/2006/main" name="Tema de Offic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Tema de Offic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Presentación sobre matemáticas para el ámbito educativo con Pi (panorámica)</Template>
  <TotalTime>2991</TotalTime>
  <Words>2668</Words>
  <Application>Microsoft Office PowerPoint</Application>
  <PresentationFormat>Personalizado</PresentationFormat>
  <Paragraphs>379</Paragraphs>
  <Slides>42</Slides>
  <Notes>42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42</vt:i4>
      </vt:variant>
    </vt:vector>
  </HeadingPairs>
  <TitlesOfParts>
    <vt:vector size="47" baseType="lpstr">
      <vt:lpstr>Arial</vt:lpstr>
      <vt:lpstr>Calibri</vt:lpstr>
      <vt:lpstr>Courier New</vt:lpstr>
      <vt:lpstr>Euphemia</vt:lpstr>
      <vt:lpstr>Matemáticas 16 X 9</vt:lpstr>
      <vt:lpstr>PATRONES DE DISEÑO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Agregar un título de diapositiva (4)</vt:lpstr>
      <vt:lpstr>Título y diseño de contenido con gráfico</vt:lpstr>
      <vt:lpstr>Diseño de dos objetos con tabla</vt:lpstr>
      <vt:lpstr>Diseño de dos objetos con SmartArt</vt:lpstr>
      <vt:lpstr>Agregar un título de diapositiva (1)</vt:lpstr>
      <vt:lpstr>Agregar un título de diapositiva (2)</vt:lpstr>
      <vt:lpstr>Agregar un título de diapositiva (3)</vt:lpstr>
      <vt:lpstr>Presentación de PowerPoint</vt:lpstr>
      <vt:lpstr>Agregar un título de diapositiva (4)</vt:lpstr>
      <vt:lpstr>Agregar un título de diapositiva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Diseño del título</dc:title>
  <dc:creator>Manuel Gutierrez</dc:creator>
  <cp:lastModifiedBy>Manuel Gutierrez</cp:lastModifiedBy>
  <cp:revision>57</cp:revision>
  <dcterms:created xsi:type="dcterms:W3CDTF">2022-12-21T15:46:16Z</dcterms:created>
  <dcterms:modified xsi:type="dcterms:W3CDTF">2023-01-25T03:55:21Z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