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76" r:id="rId4"/>
    <p:sldId id="284" r:id="rId5"/>
    <p:sldId id="282" r:id="rId6"/>
    <p:sldId id="283" r:id="rId7"/>
    <p:sldId id="281" r:id="rId8"/>
    <p:sldId id="267" r:id="rId9"/>
    <p:sldId id="275" r:id="rId10"/>
    <p:sldId id="277" r:id="rId11"/>
    <p:sldId id="279" r:id="rId12"/>
    <p:sldId id="280" r:id="rId13"/>
    <p:sldId id="278" r:id="rId14"/>
    <p:sldId id="274" r:id="rId15"/>
    <p:sldId id="268" r:id="rId16"/>
    <p:sldId id="269" r:id="rId17"/>
    <p:sldId id="271" r:id="rId18"/>
    <p:sldId id="258" r:id="rId19"/>
    <p:sldId id="260" r:id="rId20"/>
    <p:sldId id="261" r:id="rId21"/>
    <p:sldId id="262" r:id="rId22"/>
    <p:sldId id="272" r:id="rId23"/>
    <p:sldId id="264" r:id="rId24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17/01/2023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851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0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67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517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89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03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33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892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45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21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17/01/2023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10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857176" y="3866829"/>
            <a:ext cx="552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EMPEZAR A TRABAJAR CON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3E84DA-F7A2-07F9-07FE-7FF35CA09D3B}"/>
              </a:ext>
            </a:extLst>
          </p:cNvPr>
          <p:cNvSpPr txBox="1"/>
          <p:nvPr/>
        </p:nvSpPr>
        <p:spPr>
          <a:xfrm>
            <a:off x="5437132" y="170503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F8DB0EE-752D-8B8D-F71F-966495484BB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3863792" y="539835"/>
            <a:ext cx="2471439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B7F1F-5B6C-D039-8B48-D1AB5DF59C43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335231" y="539835"/>
            <a:ext cx="2639501" cy="9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847568" y="1484784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INICIAR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y utilizar el comando siguiente: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init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ACBA0F-EB6D-DA42-A5B0-D4030115F8C6}"/>
              </a:ext>
            </a:extLst>
          </p:cNvPr>
          <p:cNvSpPr txBox="1"/>
          <p:nvPr/>
        </p:nvSpPr>
        <p:spPr>
          <a:xfrm>
            <a:off x="6958508" y="1484784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CLONAR REPOSITORIO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la estructura de carpetas que va a contener al repositorio de GIT clonado y utilizar el comando siguiente:</a:t>
            </a:r>
          </a:p>
          <a:p>
            <a:pPr algn="just"/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F375AC0-B747-A700-6888-1B34DA2A16C6}"/>
              </a:ext>
            </a:extLst>
          </p:cNvPr>
          <p:cNvCxnSpPr/>
          <p:nvPr/>
        </p:nvCxnSpPr>
        <p:spPr>
          <a:xfrm>
            <a:off x="6454452" y="1484784"/>
            <a:ext cx="0" cy="537321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D33D0130-E4CF-DF3E-7C48-4FF60E7A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41" y="3429000"/>
            <a:ext cx="4831987" cy="263321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93258C9-9861-ABD2-307B-4C4800C2C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64" y="3539698"/>
            <a:ext cx="5267167" cy="264082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7086E72-2F76-46CE-5C0A-0F3E41A2B644}"/>
              </a:ext>
            </a:extLst>
          </p:cNvPr>
          <p:cNvSpPr txBox="1"/>
          <p:nvPr/>
        </p:nvSpPr>
        <p:spPr>
          <a:xfrm>
            <a:off x="7193585" y="6265083"/>
            <a:ext cx="3797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&lt;URL del repositorio GIT&gt; &lt;Nombre Carpeta&gt;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64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747233" y="3716114"/>
            <a:ext cx="5300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CONOCER EL ESTATUS DEL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572068" y="2071253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3010691" y="2071253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22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81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upo 1036">
            <a:extLst>
              <a:ext uri="{FF2B5EF4-FFF2-40B4-BE49-F238E27FC236}">
                <a16:creationId xmlns:a16="http://schemas.microsoft.com/office/drawing/2014/main" id="{705B8281-CD15-F910-5292-5E655CF38003}"/>
              </a:ext>
            </a:extLst>
          </p:cNvPr>
          <p:cNvGrpSpPr/>
          <p:nvPr/>
        </p:nvGrpSpPr>
        <p:grpSpPr>
          <a:xfrm>
            <a:off x="1456319" y="3429000"/>
            <a:ext cx="1554372" cy="1338535"/>
            <a:chOff x="10270876" y="128673"/>
            <a:chExt cx="1554372" cy="1338535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AC60D7A-4591-4343-083F-5A1159DA431D}"/>
                </a:ext>
              </a:extLst>
            </p:cNvPr>
            <p:cNvSpPr/>
            <p:nvPr/>
          </p:nvSpPr>
          <p:spPr>
            <a:xfrm>
              <a:off x="10270876" y="128673"/>
              <a:ext cx="1554370" cy="13385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43" name="Picture 4" descr="Files - Free interface icons">
              <a:extLst>
                <a:ext uri="{FF2B5EF4-FFF2-40B4-BE49-F238E27FC236}">
                  <a16:creationId xmlns:a16="http://schemas.microsoft.com/office/drawing/2014/main" id="{58974604-17A5-677B-AD03-4D4500505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303614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Files - Free interface icons">
              <a:extLst>
                <a:ext uri="{FF2B5EF4-FFF2-40B4-BE49-F238E27FC236}">
                  <a16:creationId xmlns:a16="http://schemas.microsoft.com/office/drawing/2014/main" id="{62777240-5CD1-9236-2B76-D205682AE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068" y="664161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Files - Free interface icons">
              <a:extLst>
                <a:ext uri="{FF2B5EF4-FFF2-40B4-BE49-F238E27FC236}">
                  <a16:creationId xmlns:a16="http://schemas.microsoft.com/office/drawing/2014/main" id="{3D48A50C-3111-0E9E-0453-FEDFB8A66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015" y="1024708"/>
              <a:ext cx="320046" cy="320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DC2826BB-A829-BA9C-FDCF-98272EDB11B1}"/>
                </a:ext>
              </a:extLst>
            </p:cNvPr>
            <p:cNvSpPr txBox="1"/>
            <p:nvPr/>
          </p:nvSpPr>
          <p:spPr>
            <a:xfrm>
              <a:off x="10630916" y="304631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Modified</a:t>
              </a:r>
              <a:endParaRPr lang="es-PE" sz="1600" b="1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647E1266-4558-93E3-D16E-6BDC990687C4}"/>
                </a:ext>
              </a:extLst>
            </p:cNvPr>
            <p:cNvSpPr txBox="1"/>
            <p:nvPr/>
          </p:nvSpPr>
          <p:spPr>
            <a:xfrm>
              <a:off x="10630916" y="67129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Staged</a:t>
              </a:r>
              <a:endParaRPr lang="es-PE" sz="1600" b="1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5AF6A033-5E23-C753-4E85-C7E19BDC9211}"/>
                </a:ext>
              </a:extLst>
            </p:cNvPr>
            <p:cNvSpPr txBox="1"/>
            <p:nvPr/>
          </p:nvSpPr>
          <p:spPr>
            <a:xfrm>
              <a:off x="10651045" y="1022925"/>
              <a:ext cx="11742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Committed</a:t>
              </a:r>
              <a:endParaRPr lang="es-PE" sz="1600" b="1" dirty="0"/>
            </a:p>
          </p:txBody>
        </p:sp>
      </p:grp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03" y="105321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6834612" y="112674"/>
            <a:ext cx="4228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VERIFICAR </a:t>
            </a:r>
            <a:r>
              <a:rPr lang="es-PE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ESTADO </a:t>
            </a:r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REPOSITORIO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status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opcionales&gt;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A32BDF-7936-1FA0-3A21-D89479BDE7B1}"/>
              </a:ext>
            </a:extLst>
          </p:cNvPr>
          <p:cNvSpPr txBox="1"/>
          <p:nvPr/>
        </p:nvSpPr>
        <p:spPr>
          <a:xfrm>
            <a:off x="2628537" y="112674"/>
            <a:ext cx="17961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Repositorio GIT</a:t>
            </a:r>
            <a:endParaRPr lang="es-PE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D69F334-99FA-BDEE-B356-D7A2664F26FE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flipH="1">
            <a:off x="3526635" y="482006"/>
            <a:ext cx="1" cy="5712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CF24EA5-8DBF-3B74-812F-E77F6BD0D0B6}"/>
              </a:ext>
            </a:extLst>
          </p:cNvPr>
          <p:cNvCxnSpPr>
            <a:cxnSpLocks/>
          </p:cNvCxnSpPr>
          <p:nvPr/>
        </p:nvCxnSpPr>
        <p:spPr>
          <a:xfrm>
            <a:off x="2199475" y="767609"/>
            <a:ext cx="2736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D1491E5-51F1-6272-D799-635FCE4C41D9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2199476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BBCB0C3-5B04-894F-A8E3-82545DE4310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32157" y="767609"/>
            <a:ext cx="0" cy="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DA095EC-90DF-E18C-8393-0183A4E5B699}"/>
              </a:ext>
            </a:extLst>
          </p:cNvPr>
          <p:cNvSpPr txBox="1"/>
          <p:nvPr/>
        </p:nvSpPr>
        <p:spPr>
          <a:xfrm>
            <a:off x="4243492" y="2074732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A86C9E2-5FA1-C01E-405E-08E51EFC13A2}"/>
              </a:ext>
            </a:extLst>
          </p:cNvPr>
          <p:cNvCxnSpPr>
            <a:stCxn id="1028" idx="2"/>
            <a:endCxn id="6" idx="0"/>
          </p:cNvCxnSpPr>
          <p:nvPr/>
        </p:nvCxnSpPr>
        <p:spPr>
          <a:xfrm>
            <a:off x="2199476" y="1483519"/>
            <a:ext cx="2252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F600AEF-B95A-4D87-3266-5FA2329745BE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3526634" y="1483519"/>
            <a:ext cx="1" cy="5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F54F865-7662-C99A-0002-B108613B3917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4932157" y="1483519"/>
            <a:ext cx="3544" cy="5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5BFBC76-9815-F603-B72A-A735C62463F0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>
            <a:off x="2201728" y="1268366"/>
            <a:ext cx="2945582" cy="1449218"/>
          </a:xfrm>
          <a:prstGeom prst="bentConnector4">
            <a:avLst>
              <a:gd name="adj1" fmla="val -30397"/>
              <a:gd name="adj2" fmla="val 129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1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247473" y="207340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391848" y="3422007"/>
            <a:ext cx="1060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5680777" y="1079391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8887973" y="1079390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10437" y="1725722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403916" y="1725721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6310436" y="2231519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29" y="1800094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733" y="2073402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7182188" y="1816020"/>
            <a:ext cx="1174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</a:t>
            </a:r>
          </a:p>
          <a:p>
            <a:pPr algn="ctr"/>
            <a:r>
              <a:rPr lang="es-PE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24834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65" y="260889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612" y="296943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607513" y="224936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607513" y="261602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627642" y="29676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  <p:pic>
        <p:nvPicPr>
          <p:cNvPr id="7" name="Picture 4" descr="Files - Free interface icons">
            <a:extLst>
              <a:ext uri="{FF2B5EF4-FFF2-40B4-BE49-F238E27FC236}">
                <a16:creationId xmlns:a16="http://schemas.microsoft.com/office/drawing/2014/main" id="{44F61327-F9E1-32A5-725C-94876522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200" y="2304773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E32C8-54B2-EE77-C358-0BB7403FE7F0}"/>
              </a:ext>
            </a:extLst>
          </p:cNvPr>
          <p:cNvSpPr txBox="1"/>
          <p:nvPr/>
        </p:nvSpPr>
        <p:spPr>
          <a:xfrm>
            <a:off x="1391848" y="291573"/>
            <a:ext cx="3655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126860" y="11663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13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246773" y="2959644"/>
            <a:ext cx="1060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991584" y="332656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5198780" y="332655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4F6798-7E1A-E02B-6C96-36DA71082361}"/>
              </a:ext>
            </a:extLst>
          </p:cNvPr>
          <p:cNvSpPr txBox="1"/>
          <p:nvPr/>
        </p:nvSpPr>
        <p:spPr>
          <a:xfrm>
            <a:off x="8110636" y="332655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1244" y="978987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4723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7C509B-C919-3228-3512-2B24359B28B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802845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2621243" y="1484784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46" y="1279125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0" y="1685999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C757979-888B-DB21-72FD-AD4B864AC66E}"/>
              </a:ext>
            </a:extLst>
          </p:cNvPr>
          <p:cNvCxnSpPr/>
          <p:nvPr/>
        </p:nvCxnSpPr>
        <p:spPr>
          <a:xfrm>
            <a:off x="5714723" y="1916832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Files - Free interface icons">
            <a:extLst>
              <a:ext uri="{FF2B5EF4-FFF2-40B4-BE49-F238E27FC236}">
                <a16:creationId xmlns:a16="http://schemas.microsoft.com/office/drawing/2014/main" id="{8C9A93E4-42E2-9830-7B5C-934C744E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65" y="1990581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2621616" y="1065036"/>
            <a:ext cx="117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6E9AA0A-5C92-A497-FBBF-2CF8A024EEBD}"/>
              </a:ext>
            </a:extLst>
          </p:cNvPr>
          <p:cNvSpPr txBox="1"/>
          <p:nvPr/>
        </p:nvSpPr>
        <p:spPr>
          <a:xfrm>
            <a:off x="5709736" y="1455167"/>
            <a:ext cx="1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29157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65212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99" y="101266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486900" y="29259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486900" y="6592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507029" y="101088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14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341884" y="0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PROGRAMACIÓN ORIENTADA A OBJETOS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paradigma</a:t>
            </a: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programación que se basa en el concepto de "</a:t>
            </a:r>
            <a:r>
              <a:rPr lang="es-E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", los cuales son instancias de clases, que tienen atributos y métodos.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 idea central de la POO es organizar el código de una forma modular, de manera que sea fácil de mantener y reutilizar.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409E6F-9A88-4537-BF41-0FF456DB0ADD}"/>
              </a:ext>
            </a:extLst>
          </p:cNvPr>
          <p:cNvSpPr txBox="1"/>
          <p:nvPr/>
        </p:nvSpPr>
        <p:spPr>
          <a:xfrm>
            <a:off x="6958508" y="3120057"/>
            <a:ext cx="4796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¿QUE ES UN PARADIGMA?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 conjunto de principios, teorías, metodologías y herramientas que sirven como marco de referencia para el desarrollo de una determinada disciplina o campo de conocimiento.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el contexto de la informática, un paradigma de programación se refiere a un enfoque específico para la construcción de software.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Cada paradigma tiene sus propias características y ventajas, y se utilizan en diferentes situaciones y problemas de acuerdo a las necesidades del desarrollo.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60FC49-6EC0-4482-A0F7-2259DD0F944A}"/>
              </a:ext>
            </a:extLst>
          </p:cNvPr>
          <p:cNvSpPr txBox="1"/>
          <p:nvPr/>
        </p:nvSpPr>
        <p:spPr>
          <a:xfrm>
            <a:off x="1413892" y="2276872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¿QUE ES UN OBJETO?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 una entidad que representa una instancia de una clase. Una clase es una plantilla o modelo para crear objetos, que define las propiedades y comportamientos de un tipo de entidad específica.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Los objetos se utilizan para representar entidades del mundo real en un programa de computadora, y permiten la creación de código reutilizable y modular.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Cada objeto tiene su propio estado y comportamiento, y pueden interactuar entre sí a través de mensajes o llamadas a métodos. 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3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💻 ¿Qué es la Programación orientada a objetos? | EDteam">
            <a:extLst>
              <a:ext uri="{FF2B5EF4-FFF2-40B4-BE49-F238E27FC236}">
                <a16:creationId xmlns:a16="http://schemas.microsoft.com/office/drawing/2014/main" id="{F341CE62-D6E1-41CB-969E-0038120BA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 bwMode="auto">
          <a:xfrm>
            <a:off x="2277988" y="141422"/>
            <a:ext cx="7488832" cy="65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341884" y="0"/>
            <a:ext cx="972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Una clase es un conjunto de atributos (variables) y métodos (funciones) que describen las características y comportamientos de los objetos que se crean a partir de esa clase. Los atributos describen las características de los objetos y los métodos describen las acciones que los objetos pueden realizar.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Cada clase es un molde para crear objetos, y cada objeto creado a partir de una clase es una instancia de esa clase.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posible crear muchos objetos de una misma clase, cada uno con sus propias características y comportamientos. Además, las clases pueden heredar de otras clases y compartir sus atributos y métodos, permitiendo la creación de jerarquías de clases y la reutilización del código.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409E6F-9A88-4537-BF41-0FF456DB0ADD}"/>
              </a:ext>
            </a:extLst>
          </p:cNvPr>
          <p:cNvSpPr txBox="1"/>
          <p:nvPr/>
        </p:nvSpPr>
        <p:spPr>
          <a:xfrm>
            <a:off x="6958508" y="3114529"/>
            <a:ext cx="4796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METODOS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una función asociada a un objeto que define un comportamiento específico. Los métodos son utilizados para realizar acciones o tareas específicas en un objeto, y pueden recibir o devolver información.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Los métodos son declarados en una clase y cada objeto creado a partir de esa clase tiene acceso a los métodos de la clase. Los métodos pueden ser llamados en un objeto y pueden acceder y modificar las propiedades del objeto, y también pueden comunicarse con otros objetos.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60FC49-6EC0-4482-A0F7-2259DD0F944A}"/>
              </a:ext>
            </a:extLst>
          </p:cNvPr>
          <p:cNvSpPr txBox="1"/>
          <p:nvPr/>
        </p:nvSpPr>
        <p:spPr>
          <a:xfrm>
            <a:off x="1341884" y="3120057"/>
            <a:ext cx="4680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PROPIEDADES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 una característica de un objeto que describe su estado o un aspecto específico de su comportamiento. Una propiedad puede ser pensada como una variable asociada a un objeto.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propiedades son declaradas en una clase y cada objeto creado a partir de esa clase tiene su propia copia de las propiedades. Esto significa que cada objeto puede tener valores diferentes para las propiedades.. 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72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rogramando a mi Manera | Blog para programadores Junior">
            <a:extLst>
              <a:ext uri="{FF2B5EF4-FFF2-40B4-BE49-F238E27FC236}">
                <a16:creationId xmlns:a16="http://schemas.microsoft.com/office/drawing/2014/main" id="{DD9AA4AF-4EF2-450B-A096-4650859B5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1269876" y="116632"/>
            <a:ext cx="5472608" cy="3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bjetos - Platzi">
            <a:extLst>
              <a:ext uri="{FF2B5EF4-FFF2-40B4-BE49-F238E27FC236}">
                <a16:creationId xmlns:a16="http://schemas.microsoft.com/office/drawing/2014/main" id="{49698030-918A-4ECC-A93A-E1DA5745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08" y="3443231"/>
            <a:ext cx="5548908" cy="327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3035970" y="3233229"/>
            <a:ext cx="6729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PILARES DE LA PROGRAMACIÓN ORIENTADA A OBJETOS</a:t>
            </a:r>
            <a:endParaRPr lang="es-PE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828639" y="3430159"/>
            <a:ext cx="342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ORIENTACIÓN A OBJETOS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341884" y="0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PROGRAMACIÓN ORIENTADA A OBJETOS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paradigma</a:t>
            </a: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programación que se basa en el concepto de "</a:t>
            </a:r>
            <a:r>
              <a:rPr lang="es-E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", los cuales son instancias de clases, que tienen atributos y métodos.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 idea central de la POO es organizar el código de una forma modular, de manera que sea fácil de mantener y reutilizar.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409E6F-9A88-4537-BF41-0FF456DB0ADD}"/>
              </a:ext>
            </a:extLst>
          </p:cNvPr>
          <p:cNvSpPr txBox="1"/>
          <p:nvPr/>
        </p:nvSpPr>
        <p:spPr>
          <a:xfrm>
            <a:off x="6958508" y="3120057"/>
            <a:ext cx="4796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¿QUE ES UN PARADIGMA?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 un conjunto de principios, teorías, metodologías y herramientas que sirven como marco de referencia para el desarrollo de una determinada disciplina o campo de conocimiento.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el contexto de la informática, un paradigma de programación se refiere a un enfoque específico para la construcción de software.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Cada paradigma tiene sus propias características y ventajas, y se utilizan en diferentes situaciones y problemas de acuerdo a las necesidades del desarrollo.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60FC49-6EC0-4482-A0F7-2259DD0F944A}"/>
              </a:ext>
            </a:extLst>
          </p:cNvPr>
          <p:cNvSpPr txBox="1"/>
          <p:nvPr/>
        </p:nvSpPr>
        <p:spPr>
          <a:xfrm>
            <a:off x="1413892" y="2276872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¿QUE ES UN OBJETO?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 una entidad que representa una instancia de una clase. Una clase es una plantilla o modelo para crear objetos, que define las propiedades y comportamientos de un tipo de entidad específica.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Los objetos se utilizan para representar entidades del mundo real en un programa de computadora, y permiten la creación de código reutilizable y modular.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Cada objeto tiene su propio estado y comportamiento, y pueden interactuar entre sí a través de mensajes o llamadas a métodos. 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44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5391274" y="35332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14810" y="219998"/>
            <a:ext cx="41764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27922" y="219998"/>
            <a:ext cx="4372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93214B-44EA-4A6A-B083-B9F7FC2A00FD}"/>
              </a:ext>
            </a:extLst>
          </p:cNvPr>
          <p:cNvSpPr txBox="1"/>
          <p:nvPr/>
        </p:nvSpPr>
        <p:spPr>
          <a:xfrm>
            <a:off x="4428643" y="2205224"/>
            <a:ext cx="11448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20C0448-D53E-4E01-90D1-48B05281B96A}"/>
              </a:ext>
            </a:extLst>
          </p:cNvPr>
          <p:cNvSpPr txBox="1"/>
          <p:nvPr/>
        </p:nvSpPr>
        <p:spPr>
          <a:xfrm>
            <a:off x="2259858" y="2205224"/>
            <a:ext cx="98065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(USER)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9F1F58E-92D5-4AB2-B7CA-E970FF319CC7}"/>
              </a:ext>
            </a:extLst>
          </p:cNvPr>
          <p:cNvSpPr txBox="1"/>
          <p:nvPr/>
        </p:nvSpPr>
        <p:spPr>
          <a:xfrm>
            <a:off x="6843603" y="2205224"/>
            <a:ext cx="93987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84DAE6-D0E0-4DF1-B529-7D750EA4F6C6}"/>
              </a:ext>
            </a:extLst>
          </p:cNvPr>
          <p:cNvSpPr txBox="1"/>
          <p:nvPr/>
        </p:nvSpPr>
        <p:spPr>
          <a:xfrm>
            <a:off x="8953093" y="2205224"/>
            <a:ext cx="125419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4E6399B-882A-4CD2-80C5-845387F2A563}"/>
              </a:ext>
            </a:extLst>
          </p:cNvPr>
          <p:cNvCxnSpPr/>
          <p:nvPr/>
        </p:nvCxnSpPr>
        <p:spPr>
          <a:xfrm>
            <a:off x="3862164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F56AB82-C98D-4EBC-957B-38498090DACB}"/>
              </a:ext>
            </a:extLst>
          </p:cNvPr>
          <p:cNvCxnSpPr/>
          <p:nvPr/>
        </p:nvCxnSpPr>
        <p:spPr>
          <a:xfrm>
            <a:off x="623842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8B0A12E-6461-41F6-AA0D-E44E39494B04}"/>
              </a:ext>
            </a:extLst>
          </p:cNvPr>
          <p:cNvCxnSpPr/>
          <p:nvPr/>
        </p:nvCxnSpPr>
        <p:spPr>
          <a:xfrm>
            <a:off x="839866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7CFA67-BA9B-4845-A44A-590F0A171D68}"/>
              </a:ext>
            </a:extLst>
          </p:cNvPr>
          <p:cNvCxnSpPr/>
          <p:nvPr/>
        </p:nvCxnSpPr>
        <p:spPr>
          <a:xfrm>
            <a:off x="10774932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ile:Robustness Diagram Actor.svg - Wikipedia">
            <a:extLst>
              <a:ext uri="{FF2B5EF4-FFF2-40B4-BE49-F238E27FC236}">
                <a16:creationId xmlns:a16="http://schemas.microsoft.com/office/drawing/2014/main" id="{D4E9EA36-DB5E-44C4-ADF5-919CF6C5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6182" r="28390" b="7271"/>
          <a:stretch/>
        </p:blipFill>
        <p:spPr bwMode="auto">
          <a:xfrm>
            <a:off x="2259858" y="3462991"/>
            <a:ext cx="980633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D4E3E3B6-4729-4DAB-BC19-4580E240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4477357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1C48B4FD-9407-4A52-9266-C3391507A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6718455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AD95C780-2EDB-4BB1-8711-C598FB2D8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9013861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C8ADE01-51B6-493A-A9CC-3740E61308B4}"/>
              </a:ext>
            </a:extLst>
          </p:cNvPr>
          <p:cNvCxnSpPr>
            <a:stCxn id="1026" idx="3"/>
            <a:endCxn id="47" idx="1"/>
          </p:cNvCxnSpPr>
          <p:nvPr/>
        </p:nvCxnSpPr>
        <p:spPr>
          <a:xfrm>
            <a:off x="3240491" y="4149440"/>
            <a:ext cx="12368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C311777-2617-4E94-972F-2358DAA605AF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677544" y="4149440"/>
            <a:ext cx="104091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9BF824-C4FB-45AD-AC99-6673DC1C20A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918642" y="4149440"/>
            <a:ext cx="109521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70AB8BE-08D8-45F9-A58B-1F196E9918C4}"/>
              </a:ext>
            </a:extLst>
          </p:cNvPr>
          <p:cNvSpPr txBox="1"/>
          <p:nvPr/>
        </p:nvSpPr>
        <p:spPr>
          <a:xfrm>
            <a:off x="3597931" y="37890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A8BED9D-4000-4212-8455-D8CE202F9852}"/>
              </a:ext>
            </a:extLst>
          </p:cNvPr>
          <p:cNvSpPr txBox="1"/>
          <p:nvPr/>
        </p:nvSpPr>
        <p:spPr>
          <a:xfrm>
            <a:off x="5911732" y="380214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AD8FBA2-D082-4E39-9D23-FEAA71EFB4E9}"/>
              </a:ext>
            </a:extLst>
          </p:cNvPr>
          <p:cNvSpPr txBox="1"/>
          <p:nvPr/>
        </p:nvSpPr>
        <p:spPr>
          <a:xfrm>
            <a:off x="8105467" y="38131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7E5E434-0BD8-4B12-94CA-A5DA4DD7F981}"/>
              </a:ext>
            </a:extLst>
          </p:cNvPr>
          <p:cNvSpPr txBox="1"/>
          <p:nvPr/>
        </p:nvSpPr>
        <p:spPr>
          <a:xfrm>
            <a:off x="1355204" y="5839754"/>
            <a:ext cx="4352153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Crear, modificar o eliminar archivos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 archivos para confirmación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Confirmar archivos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5EE7A636-5BEA-46C1-95DE-D608AF5EC326}"/>
              </a:ext>
            </a:extLst>
          </p:cNvPr>
          <p:cNvSpPr txBox="1"/>
          <p:nvPr/>
        </p:nvSpPr>
        <p:spPr>
          <a:xfrm>
            <a:off x="4298701" y="5005636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(Modified)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D12DF37-D69E-4A78-B8CF-B9B02E3F2E80}"/>
              </a:ext>
            </a:extLst>
          </p:cNvPr>
          <p:cNvSpPr txBox="1"/>
          <p:nvPr/>
        </p:nvSpPr>
        <p:spPr>
          <a:xfrm>
            <a:off x="6542647" y="5005636"/>
            <a:ext cx="168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PREPARACIÓN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(Staged)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ABE6A28-0FF5-4B65-8574-320049786869}"/>
              </a:ext>
            </a:extLst>
          </p:cNvPr>
          <p:cNvSpPr txBox="1"/>
          <p:nvPr/>
        </p:nvSpPr>
        <p:spPr>
          <a:xfrm>
            <a:off x="8842596" y="4991749"/>
            <a:ext cx="140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CONFIRMADO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sz="16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Commited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BA07E8C-9199-4F81-8C57-C908F374D1D0}"/>
              </a:ext>
            </a:extLst>
          </p:cNvPr>
          <p:cNvSpPr/>
          <p:nvPr/>
        </p:nvSpPr>
        <p:spPr>
          <a:xfrm>
            <a:off x="4019563" y="548680"/>
            <a:ext cx="2160260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Directorio de trabajo</a:t>
            </a:r>
            <a:r>
              <a:rPr lang="es-ES" sz="1050" dirty="0"/>
              <a:t>, donde se encuentran almacenados los archivos generados por tu lenguaje de programación, en el que estas trabajando.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AB75C2D-B755-41B6-AAFA-603BE706A03E}"/>
              </a:ext>
            </a:extLst>
          </p:cNvPr>
          <p:cNvSpPr/>
          <p:nvPr/>
        </p:nvSpPr>
        <p:spPr>
          <a:xfrm>
            <a:off x="6407274" y="548680"/>
            <a:ext cx="195550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es el lugar de término medio entre lo que ha actualizado con sus archivos del directorio de trabajo y lo que ha confirmado (ha realizado COMMIT) por última vez.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0F4B60B-34F9-4122-A680-684FF6CC9525}"/>
              </a:ext>
            </a:extLst>
          </p:cNvPr>
          <p:cNvSpPr/>
          <p:nvPr/>
        </p:nvSpPr>
        <p:spPr>
          <a:xfrm>
            <a:off x="8636203" y="548680"/>
            <a:ext cx="1955501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Local</a:t>
            </a:r>
            <a:r>
              <a:rPr lang="es-ES" sz="1050" dirty="0"/>
              <a:t>, lugar donde se almacenan las diferencias versiones de tus archivos generados y modificados localmente (PC o RED LAN), que ya han sido confirmados.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15922E9-4793-42B3-AB05-AAEC199BF4E6}"/>
              </a:ext>
            </a:extLst>
          </p:cNvPr>
          <p:cNvSpPr/>
          <p:nvPr/>
        </p:nvSpPr>
        <p:spPr>
          <a:xfrm>
            <a:off x="6285601" y="5565491"/>
            <a:ext cx="2027182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Brinda espacio para preparar los cambios que se reflejarán en la próxima confirmación, con las modificaciones que se requieran antes de realizar la confirmación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1149062" y="3430159"/>
            <a:ext cx="406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AMBIENTES Y ESTADOS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  <p:pic>
        <p:nvPicPr>
          <p:cNvPr id="1028" name="Picture 4" descr="Conoce Git de una vez por todas | Nicolás Leal Blog">
            <a:extLst>
              <a:ext uri="{FF2B5EF4-FFF2-40B4-BE49-F238E27FC236}">
                <a16:creationId xmlns:a16="http://schemas.microsoft.com/office/drawing/2014/main" id="{E2983DA0-6174-4F85-9AD8-4B08D4A5E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314" r="3611" b="10266"/>
          <a:stretch/>
        </p:blipFill>
        <p:spPr bwMode="auto">
          <a:xfrm>
            <a:off x="1861769" y="2623343"/>
            <a:ext cx="8193083" cy="4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9626DC6-C19B-4BE2-AFE8-C64FA79595EB}"/>
              </a:ext>
            </a:extLst>
          </p:cNvPr>
          <p:cNvSpPr/>
          <p:nvPr/>
        </p:nvSpPr>
        <p:spPr>
          <a:xfrm>
            <a:off x="8146277" y="869039"/>
            <a:ext cx="1998965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Remoto</a:t>
            </a:r>
            <a:r>
              <a:rPr lang="es-ES" sz="1050" dirty="0"/>
              <a:t>, lugar en la NUBE, donde se almacenan las diferencias versiones de tus archivos confirmados del REPOSITORIO LOCAL.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0D99C3-4DE1-4307-8CAB-0AE01E15533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11595" y="852790"/>
            <a:ext cx="1" cy="18425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A9683B-6697-4CB5-B9A3-EBADAB54EC6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141750" y="1930868"/>
            <a:ext cx="4010" cy="753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677A50-FBCC-4240-82B1-1F3CB4E6BFA2}"/>
              </a:ext>
            </a:extLst>
          </p:cNvPr>
          <p:cNvCxnSpPr>
            <a:cxnSpLocks/>
          </p:cNvCxnSpPr>
          <p:nvPr/>
        </p:nvCxnSpPr>
        <p:spPr>
          <a:xfrm>
            <a:off x="81106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6B780-77C0-4BCC-AE9E-C94D45A6D19A}"/>
              </a:ext>
            </a:extLst>
          </p:cNvPr>
          <p:cNvSpPr txBox="1"/>
          <p:nvPr/>
        </p:nvSpPr>
        <p:spPr>
          <a:xfrm>
            <a:off x="1561223" y="336473"/>
            <a:ext cx="2304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modificado y/o confirmado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5BA16-3DC5-46AE-B787-0D2ACF40C549}"/>
              </a:ext>
            </a:extLst>
          </p:cNvPr>
          <p:cNvSpPr txBox="1"/>
          <p:nvPr/>
        </p:nvSpPr>
        <p:spPr>
          <a:xfrm>
            <a:off x="3753923" y="331658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Preparación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B069E1-8F52-4705-8195-DD55174CFF23}"/>
              </a:ext>
            </a:extLst>
          </p:cNvPr>
          <p:cNvSpPr txBox="1"/>
          <p:nvPr/>
        </p:nvSpPr>
        <p:spPr>
          <a:xfrm>
            <a:off x="5859331" y="329570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EB5726-73FE-4508-8261-6C4A8A3E6B26}"/>
              </a:ext>
            </a:extLst>
          </p:cNvPr>
          <p:cNvSpPr txBox="1"/>
          <p:nvPr/>
        </p:nvSpPr>
        <p:spPr>
          <a:xfrm>
            <a:off x="7964739" y="336473"/>
            <a:ext cx="23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la Nube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3873519" y="14634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91046A-E541-4ABE-BAE6-94A1CE4874D9}"/>
              </a:ext>
            </a:extLst>
          </p:cNvPr>
          <p:cNvSpPr txBox="1"/>
          <p:nvPr/>
        </p:nvSpPr>
        <p:spPr>
          <a:xfrm>
            <a:off x="8740365" y="0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REMOTO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D3A27C-FB90-4DBF-9103-57381F1116F8}"/>
              </a:ext>
            </a:extLst>
          </p:cNvPr>
          <p:cNvCxnSpPr>
            <a:stCxn id="23" idx="1"/>
          </p:cNvCxnSpPr>
          <p:nvPr/>
        </p:nvCxnSpPr>
        <p:spPr>
          <a:xfrm flipH="1">
            <a:off x="8163858" y="184666"/>
            <a:ext cx="5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41884" y="199300"/>
            <a:ext cx="25316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BFFCC4-9202-43DB-9B56-88853CCD9C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006242" y="184666"/>
            <a:ext cx="8488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10167" y="184666"/>
            <a:ext cx="2079179" cy="14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040886" y="3430159"/>
            <a:ext cx="384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COMANDOS BÁSICOS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6EA1C30-BA28-C9DC-2FCC-CCC8872466B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91842" y="854878"/>
            <a:ext cx="14345" cy="18404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477E45A-7908-58C5-2EF9-0FFCDF92DAB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02899" y="1075137"/>
            <a:ext cx="10588" cy="15482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1339</TotalTime>
  <Words>1571</Words>
  <Application>Microsoft Office PowerPoint</Application>
  <PresentationFormat>Personalizado</PresentationFormat>
  <Paragraphs>248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Euphemia</vt:lpstr>
      <vt:lpstr>Matemáticas 16 X 9</vt:lpstr>
      <vt:lpstr>POO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34</cp:revision>
  <dcterms:created xsi:type="dcterms:W3CDTF">2022-12-21T15:46:16Z</dcterms:created>
  <dcterms:modified xsi:type="dcterms:W3CDTF">2023-01-17T21:01:32Z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