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2D9-8497-45EC-919C-56F135EA29FC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06F-4D9D-4BE4-B8B2-DAF2FF236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34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2D9-8497-45EC-919C-56F135EA29FC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06F-4D9D-4BE4-B8B2-DAF2FF236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1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2D9-8497-45EC-919C-56F135EA29FC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06F-4D9D-4BE4-B8B2-DAF2FF236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20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2D9-8497-45EC-919C-56F135EA29FC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06F-4D9D-4BE4-B8B2-DAF2FF236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83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2D9-8497-45EC-919C-56F135EA29FC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06F-4D9D-4BE4-B8B2-DAF2FF236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96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2D9-8497-45EC-919C-56F135EA29FC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06F-4D9D-4BE4-B8B2-DAF2FF236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70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2D9-8497-45EC-919C-56F135EA29FC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06F-4D9D-4BE4-B8B2-DAF2FF236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69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2D9-8497-45EC-919C-56F135EA29FC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06F-4D9D-4BE4-B8B2-DAF2FF236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06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2D9-8497-45EC-919C-56F135EA29FC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06F-4D9D-4BE4-B8B2-DAF2FF236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0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2D9-8497-45EC-919C-56F135EA29FC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06F-4D9D-4BE4-B8B2-DAF2FF236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88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22D9-8497-45EC-919C-56F135EA29FC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C06F-4D9D-4BE4-B8B2-DAF2FF236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9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22D9-8497-45EC-919C-56F135EA29FC}" type="datetimeFigureOut">
              <a:rPr lang="ru-RU" smtClean="0"/>
              <a:t>02.05.2020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DC06F-4D9D-4BE4-B8B2-DAF2FF236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42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dirty="0" smtClean="0">
                <a:latin typeface="Comic Sans MS" panose="030F0702030302020204" pitchFamily="66" charset="0"/>
              </a:rPr>
              <a:t>Funcții și proceduri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>
                <a:latin typeface="Comic Sans MS" panose="030F0702030302020204" pitchFamily="66" charset="0"/>
              </a:rPr>
              <a:t>Slipenski Olga 11B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1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sz="5400" b="1" dirty="0" smtClean="0">
                <a:latin typeface="Comic Sans MS" panose="030F0702030302020204" pitchFamily="66" charset="0"/>
              </a:rPr>
              <a:t>Ce sunt funcțiile și procedurile </a:t>
            </a:r>
            <a:r>
              <a:rPr lang="en-US" sz="5400" b="1" dirty="0" smtClean="0">
                <a:latin typeface="Comic Sans MS" panose="030F0702030302020204" pitchFamily="66" charset="0"/>
              </a:rPr>
              <a:t>?</a:t>
            </a:r>
            <a:endParaRPr lang="ru-RU" sz="54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273"/>
            <a:ext cx="10515600" cy="5264727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Comic Sans MS" panose="030F0702030302020204" pitchFamily="66" charset="0"/>
              </a:rPr>
              <a:t>Funcţiile</a:t>
            </a:r>
            <a:r>
              <a:rPr lang="en-US" sz="3600" dirty="0" smtClean="0">
                <a:latin typeface="Comic Sans MS" panose="030F0702030302020204" pitchFamily="66" charset="0"/>
              </a:rPr>
              <a:t> s</a:t>
            </a:r>
            <a:r>
              <a:rPr lang="ro-RO" sz="3600" dirty="0" smtClean="0">
                <a:latin typeface="Comic Sans MS" panose="030F0702030302020204" pitchFamily="66" charset="0"/>
              </a:rPr>
              <a:t>u</a:t>
            </a:r>
            <a:r>
              <a:rPr lang="en-US" sz="3600" dirty="0" err="1" smtClean="0">
                <a:latin typeface="Comic Sans MS" panose="030F0702030302020204" pitchFamily="66" charset="0"/>
              </a:rPr>
              <a:t>nt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subprograme</a:t>
            </a:r>
            <a:r>
              <a:rPr lang="en-US" sz="3600" dirty="0" smtClean="0">
                <a:latin typeface="Comic Sans MS" panose="030F0702030302020204" pitchFamily="66" charset="0"/>
              </a:rPr>
              <a:t> care </a:t>
            </a:r>
            <a:r>
              <a:rPr lang="en-US" sz="3600" dirty="0" err="1" smtClean="0">
                <a:latin typeface="Comic Sans MS" panose="030F0702030302020204" pitchFamily="66" charset="0"/>
              </a:rPr>
              <a:t>calculează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şi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returnează</a:t>
            </a:r>
            <a:r>
              <a:rPr lang="en-US" sz="3600" dirty="0" smtClean="0">
                <a:latin typeface="Comic Sans MS" panose="030F0702030302020204" pitchFamily="66" charset="0"/>
              </a:rPr>
              <a:t> o </a:t>
            </a:r>
            <a:r>
              <a:rPr lang="en-US" sz="3600" dirty="0" err="1" smtClean="0">
                <a:latin typeface="Comic Sans MS" panose="030F0702030302020204" pitchFamily="66" charset="0"/>
              </a:rPr>
              <a:t>valoare</a:t>
            </a:r>
            <a:r>
              <a:rPr lang="en-US" sz="3600" dirty="0" smtClean="0">
                <a:latin typeface="Comic Sans MS" panose="030F0702030302020204" pitchFamily="66" charset="0"/>
              </a:rPr>
              <a:t>. </a:t>
            </a:r>
            <a:r>
              <a:rPr lang="en-US" sz="3600" dirty="0" err="1" smtClean="0">
                <a:latin typeface="Comic Sans MS" panose="030F0702030302020204" pitchFamily="66" charset="0"/>
              </a:rPr>
              <a:t>Limbajul</a:t>
            </a:r>
            <a:r>
              <a:rPr lang="en-US" sz="3600" dirty="0" smtClean="0">
                <a:latin typeface="Comic Sans MS" panose="030F0702030302020204" pitchFamily="66" charset="0"/>
              </a:rPr>
              <a:t> PASCAL </a:t>
            </a:r>
            <a:r>
              <a:rPr lang="en-US" sz="3600" dirty="0" err="1" smtClean="0">
                <a:latin typeface="Comic Sans MS" panose="030F0702030302020204" pitchFamily="66" charset="0"/>
              </a:rPr>
              <a:t>conţine</a:t>
            </a:r>
            <a:r>
              <a:rPr lang="en-US" sz="3600" dirty="0" smtClean="0">
                <a:latin typeface="Comic Sans MS" panose="030F0702030302020204" pitchFamily="66" charset="0"/>
              </a:rPr>
              <a:t> un set de </a:t>
            </a:r>
            <a:r>
              <a:rPr lang="en-US" sz="3600" dirty="0" err="1" smtClean="0">
                <a:latin typeface="Comic Sans MS" panose="030F0702030302020204" pitchFamily="66" charset="0"/>
              </a:rPr>
              <a:t>funcţii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predefinite</a:t>
            </a:r>
            <a:r>
              <a:rPr lang="en-US" sz="3600" dirty="0" smtClean="0">
                <a:latin typeface="Comic Sans MS" panose="030F0702030302020204" pitchFamily="66" charset="0"/>
              </a:rPr>
              <a:t>, </a:t>
            </a:r>
            <a:r>
              <a:rPr lang="en-US" sz="3600" dirty="0" err="1" smtClean="0">
                <a:latin typeface="Comic Sans MS" panose="030F0702030302020204" pitchFamily="66" charset="0"/>
              </a:rPr>
              <a:t>cunoscute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oricărui</a:t>
            </a:r>
            <a:r>
              <a:rPr lang="en-US" sz="3600" dirty="0" smtClean="0">
                <a:latin typeface="Comic Sans MS" panose="030F0702030302020204" pitchFamily="66" charset="0"/>
              </a:rPr>
              <a:t> program: sin, cos, </a:t>
            </a:r>
            <a:r>
              <a:rPr lang="en-US" sz="3600" dirty="0" err="1" smtClean="0">
                <a:latin typeface="Comic Sans MS" panose="030F0702030302020204" pitchFamily="66" charset="0"/>
              </a:rPr>
              <a:t>eof</a:t>
            </a:r>
            <a:r>
              <a:rPr lang="en-US" sz="3600" dirty="0" smtClean="0">
                <a:latin typeface="Comic Sans MS" panose="030F0702030302020204" pitchFamily="66" charset="0"/>
              </a:rPr>
              <a:t> etc. </a:t>
            </a:r>
            <a:r>
              <a:rPr lang="en-US" sz="3600" dirty="0" err="1" smtClean="0">
                <a:latin typeface="Comic Sans MS" panose="030F0702030302020204" pitchFamily="66" charset="0"/>
              </a:rPr>
              <a:t>Prin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urmare</a:t>
            </a:r>
            <a:r>
              <a:rPr lang="en-US" sz="3600" dirty="0" smtClean="0">
                <a:latin typeface="Comic Sans MS" panose="030F0702030302020204" pitchFamily="66" charset="0"/>
              </a:rPr>
              <a:t>, </a:t>
            </a:r>
            <a:r>
              <a:rPr lang="en-US" sz="3600" dirty="0" err="1" smtClean="0">
                <a:latin typeface="Comic Sans MS" panose="030F0702030302020204" pitchFamily="66" charset="0"/>
              </a:rPr>
              <a:t>conceptul</a:t>
            </a:r>
            <a:r>
              <a:rPr lang="en-US" sz="3600" dirty="0" smtClean="0">
                <a:latin typeface="Comic Sans MS" panose="030F0702030302020204" pitchFamily="66" charset="0"/>
              </a:rPr>
              <a:t> de </a:t>
            </a:r>
            <a:r>
              <a:rPr lang="en-US" sz="3600" dirty="0" err="1" smtClean="0">
                <a:latin typeface="Comic Sans MS" panose="030F0702030302020204" pitchFamily="66" charset="0"/>
              </a:rPr>
              <a:t>funcţie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extinde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noţiunea</a:t>
            </a:r>
            <a:r>
              <a:rPr lang="en-US" sz="3600" dirty="0" smtClean="0">
                <a:latin typeface="Comic Sans MS" panose="030F0702030302020204" pitchFamily="66" charset="0"/>
              </a:rPr>
              <a:t> de </a:t>
            </a:r>
            <a:r>
              <a:rPr lang="en-US" sz="3600" dirty="0" err="1" smtClean="0">
                <a:latin typeface="Comic Sans MS" panose="030F0702030302020204" pitchFamily="66" charset="0"/>
              </a:rPr>
              <a:t>expresie</a:t>
            </a:r>
            <a:r>
              <a:rPr lang="en-US" sz="3600" dirty="0" smtClean="0">
                <a:latin typeface="Comic Sans MS" panose="030F0702030302020204" pitchFamily="66" charset="0"/>
              </a:rPr>
              <a:t> PASCAL.</a:t>
            </a:r>
            <a:endParaRPr lang="ro-RO" sz="3600" dirty="0" smtClean="0">
              <a:latin typeface="Comic Sans MS" panose="030F0702030302020204" pitchFamily="66" charset="0"/>
            </a:endParaRPr>
          </a:p>
          <a:p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b="1" dirty="0" err="1" smtClean="0">
                <a:latin typeface="Comic Sans MS" panose="030F0702030302020204" pitchFamily="66" charset="0"/>
              </a:rPr>
              <a:t>Procedurile</a:t>
            </a:r>
            <a:r>
              <a:rPr lang="en-US" sz="3600" dirty="0" smtClean="0">
                <a:latin typeface="Comic Sans MS" panose="030F0702030302020204" pitchFamily="66" charset="0"/>
              </a:rPr>
              <a:t> s</a:t>
            </a:r>
            <a:r>
              <a:rPr lang="ro-RO" sz="3600" dirty="0" smtClean="0">
                <a:latin typeface="Comic Sans MS" panose="030F0702030302020204" pitchFamily="66" charset="0"/>
              </a:rPr>
              <a:t>u</a:t>
            </a:r>
            <a:r>
              <a:rPr lang="en-US" sz="3600" dirty="0" err="1" smtClean="0">
                <a:latin typeface="Comic Sans MS" panose="030F0702030302020204" pitchFamily="66" charset="0"/>
              </a:rPr>
              <a:t>nt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subprograme</a:t>
            </a:r>
            <a:r>
              <a:rPr lang="en-US" sz="3600" dirty="0" smtClean="0">
                <a:latin typeface="Comic Sans MS" panose="030F0702030302020204" pitchFamily="66" charset="0"/>
              </a:rPr>
              <a:t> care </a:t>
            </a:r>
            <a:r>
              <a:rPr lang="en-US" sz="3600" dirty="0" err="1" smtClean="0">
                <a:latin typeface="Comic Sans MS" panose="030F0702030302020204" pitchFamily="66" charset="0"/>
              </a:rPr>
              <a:t>efectuează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prelucrarea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datelor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comunicate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în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momentul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apelului</a:t>
            </a:r>
            <a:r>
              <a:rPr lang="en-US" sz="3600" dirty="0" smtClean="0">
                <a:latin typeface="Comic Sans MS" panose="030F0702030302020204" pitchFamily="66" charset="0"/>
              </a:rPr>
              <a:t>. </a:t>
            </a:r>
            <a:r>
              <a:rPr lang="en-US" sz="3600" dirty="0" err="1" smtClean="0">
                <a:latin typeface="Comic Sans MS" panose="030F0702030302020204" pitchFamily="66" charset="0"/>
              </a:rPr>
              <a:t>Limbajul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conţine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procedurile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predefinite</a:t>
            </a:r>
            <a:r>
              <a:rPr lang="en-US" sz="3600" dirty="0" smtClean="0">
                <a:latin typeface="Comic Sans MS" panose="030F0702030302020204" pitchFamily="66" charset="0"/>
              </a:rPr>
              <a:t> read, </a:t>
            </a:r>
            <a:r>
              <a:rPr lang="en-US" sz="3600" dirty="0" err="1" smtClean="0">
                <a:latin typeface="Comic Sans MS" panose="030F0702030302020204" pitchFamily="66" charset="0"/>
              </a:rPr>
              <a:t>readln</a:t>
            </a:r>
            <a:r>
              <a:rPr lang="en-US" sz="3600" dirty="0" smtClean="0">
                <a:latin typeface="Comic Sans MS" panose="030F0702030302020204" pitchFamily="66" charset="0"/>
              </a:rPr>
              <a:t>, write, </a:t>
            </a:r>
            <a:r>
              <a:rPr lang="en-US" sz="3600" dirty="0" err="1" smtClean="0">
                <a:latin typeface="Comic Sans MS" panose="030F0702030302020204" pitchFamily="66" charset="0"/>
              </a:rPr>
              <a:t>writeln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 err="1" smtClean="0">
                <a:latin typeface="Comic Sans MS" panose="030F0702030302020204" pitchFamily="66" charset="0"/>
              </a:rPr>
              <a:t>ş.a</a:t>
            </a:r>
            <a:r>
              <a:rPr lang="en-US" sz="3600" dirty="0" smtClean="0">
                <a:latin typeface="Comic Sans MS" panose="030F0702030302020204" pitchFamily="66" charset="0"/>
              </a:rPr>
              <a:t>.</a:t>
            </a:r>
            <a:endParaRPr lang="ru-RU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6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942109"/>
          </a:xfrm>
        </p:spPr>
        <p:txBody>
          <a:bodyPr/>
          <a:lstStyle/>
          <a:p>
            <a:pPr algn="ctr"/>
            <a:r>
              <a:rPr lang="ro-RO" b="1" dirty="0" smtClean="0">
                <a:latin typeface="Comic Sans MS" panose="030F0702030302020204" pitchFamily="66" charset="0"/>
              </a:rPr>
              <a:t>Structura unei funcții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44483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Textul</a:t>
            </a:r>
            <a:r>
              <a:rPr lang="en-US" dirty="0" smtClean="0"/>
              <a:t> </a:t>
            </a:r>
            <a:r>
              <a:rPr lang="en-US" b="1" dirty="0" smtClean="0"/>
              <a:t>PASCAL</a:t>
            </a:r>
            <a:r>
              <a:rPr lang="en-US" dirty="0" smtClean="0"/>
              <a:t> al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b="1" dirty="0" err="1" smtClean="0"/>
              <a:t>declaraţii</a:t>
            </a:r>
            <a:r>
              <a:rPr lang="en-US" b="1" dirty="0" smtClean="0"/>
              <a:t> de </a:t>
            </a:r>
            <a:r>
              <a:rPr lang="en-US" b="1" dirty="0" err="1" smtClean="0"/>
              <a:t>funcţie</a:t>
            </a:r>
            <a:r>
              <a:rPr lang="en-US" b="1" dirty="0" smtClean="0"/>
              <a:t> </a:t>
            </a:r>
            <a:r>
              <a:rPr lang="en-US" dirty="0" smtClean="0"/>
              <a:t>are forma:</a:t>
            </a:r>
            <a:endParaRPr lang="ro-RO" dirty="0" smtClean="0"/>
          </a:p>
          <a:p>
            <a:r>
              <a:rPr lang="en-US" dirty="0" smtClean="0"/>
              <a:t> </a:t>
            </a:r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pPr marL="0" indent="0">
              <a:buNone/>
            </a:pPr>
            <a:endParaRPr lang="ro-RO" dirty="0" smtClean="0"/>
          </a:p>
          <a:p>
            <a:r>
              <a:rPr lang="en-US" dirty="0" smtClean="0"/>
              <a:t>Prima </a:t>
            </a:r>
            <a:r>
              <a:rPr lang="en-US" dirty="0" err="1" smtClean="0"/>
              <a:t>linie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antetul</a:t>
            </a:r>
            <a:r>
              <a:rPr lang="en-US" dirty="0" smtClean="0"/>
              <a:t> </a:t>
            </a:r>
            <a:r>
              <a:rPr lang="en-US" dirty="0" err="1" smtClean="0"/>
              <a:t>funcţiei</a:t>
            </a:r>
            <a:r>
              <a:rPr lang="en-US" dirty="0" smtClean="0"/>
              <a:t>, format din: f —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funcţiei</a:t>
            </a:r>
            <a:r>
              <a:rPr lang="en-US" dirty="0" smtClean="0"/>
              <a:t>; (x1, x2, ..., </a:t>
            </a:r>
            <a:r>
              <a:rPr lang="en-US" dirty="0" err="1" smtClean="0"/>
              <a:t>xn</a:t>
            </a:r>
            <a:r>
              <a:rPr lang="en-US" dirty="0" smtClean="0"/>
              <a:t>) —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opţională</a:t>
            </a:r>
            <a:r>
              <a:rPr lang="en-US" dirty="0" smtClean="0"/>
              <a:t> de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formali</a:t>
            </a:r>
            <a:r>
              <a:rPr lang="en-US" dirty="0" smtClean="0"/>
              <a:t> </a:t>
            </a:r>
            <a:r>
              <a:rPr lang="en-US" dirty="0" err="1" smtClean="0"/>
              <a:t>reprezentînd</a:t>
            </a:r>
            <a:r>
              <a:rPr lang="en-US" dirty="0" smtClean="0"/>
              <a:t> </a:t>
            </a:r>
            <a:r>
              <a:rPr lang="en-US" dirty="0" err="1" smtClean="0"/>
              <a:t>argumentele</a:t>
            </a:r>
            <a:r>
              <a:rPr lang="en-US" dirty="0" smtClean="0"/>
              <a:t> </a:t>
            </a:r>
            <a:r>
              <a:rPr lang="en-US" dirty="0" err="1" smtClean="0"/>
              <a:t>funcţiei</a:t>
            </a:r>
            <a:r>
              <a:rPr lang="en-US" dirty="0" smtClean="0"/>
              <a:t>;</a:t>
            </a:r>
            <a:endParaRPr lang="ro-RO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tr</a:t>
            </a:r>
            <a:r>
              <a:rPr lang="en-US" dirty="0" smtClean="0"/>
              <a:t> — </a:t>
            </a:r>
            <a:r>
              <a:rPr lang="en-US" dirty="0" err="1" smtClean="0"/>
              <a:t>tipul</a:t>
            </a:r>
            <a:r>
              <a:rPr lang="en-US" dirty="0" smtClean="0"/>
              <a:t> </a:t>
            </a:r>
            <a:r>
              <a:rPr lang="en-US" dirty="0" err="1" smtClean="0"/>
              <a:t>rezultatului</a:t>
            </a:r>
            <a:r>
              <a:rPr lang="en-US" dirty="0" smtClean="0"/>
              <a:t>;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fi e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tip </a:t>
            </a:r>
            <a:r>
              <a:rPr lang="en-US" dirty="0" err="1" smtClean="0"/>
              <a:t>simplu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tip </a:t>
            </a:r>
            <a:r>
              <a:rPr lang="en-US" dirty="0" err="1" smtClean="0"/>
              <a:t>referinţă</a:t>
            </a:r>
            <a:r>
              <a:rPr lang="en-US" dirty="0" smtClean="0"/>
              <a:t>. </a:t>
            </a:r>
            <a:endParaRPr lang="ro-RO" dirty="0"/>
          </a:p>
          <a:p>
            <a:r>
              <a:rPr lang="en-US" dirty="0" err="1" smtClean="0"/>
              <a:t>Antetul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urmat</a:t>
            </a:r>
            <a:r>
              <a:rPr lang="en-US" dirty="0" smtClean="0"/>
              <a:t> de </a:t>
            </a:r>
            <a:r>
              <a:rPr lang="en-US" b="1" dirty="0" err="1" smtClean="0"/>
              <a:t>corpul</a:t>
            </a:r>
            <a:r>
              <a:rPr lang="en-US" dirty="0" smtClean="0"/>
              <a:t> </a:t>
            </a:r>
            <a:r>
              <a:rPr lang="en-US" dirty="0" err="1" smtClean="0"/>
              <a:t>funcţiei</a:t>
            </a:r>
            <a:r>
              <a:rPr lang="en-US" dirty="0" smtClean="0"/>
              <a:t>, format din </a:t>
            </a:r>
            <a:r>
              <a:rPr lang="en-US" dirty="0" err="1" smtClean="0"/>
              <a:t>declaraţiile</a:t>
            </a:r>
            <a:r>
              <a:rPr lang="en-US" dirty="0" smtClean="0"/>
              <a:t> locale </a:t>
            </a:r>
            <a:r>
              <a:rPr lang="en-US" dirty="0" err="1" smtClean="0"/>
              <a:t>opţionale</a:t>
            </a:r>
            <a:r>
              <a:rPr lang="en-US" dirty="0" smtClean="0"/>
              <a:t> D </a:t>
            </a:r>
            <a:r>
              <a:rPr lang="en-US" dirty="0" err="1" smtClean="0"/>
              <a:t>şi</a:t>
            </a:r>
            <a:r>
              <a:rPr lang="en-US" dirty="0" smtClean="0"/>
              <a:t> </a:t>
            </a:r>
            <a:r>
              <a:rPr lang="en-US" dirty="0" err="1" smtClean="0"/>
              <a:t>instrucţiunea</a:t>
            </a:r>
            <a:r>
              <a:rPr lang="en-US" dirty="0" smtClean="0"/>
              <a:t> </a:t>
            </a:r>
            <a:r>
              <a:rPr lang="en-US" dirty="0" err="1" smtClean="0"/>
              <a:t>compusă</a:t>
            </a:r>
            <a:r>
              <a:rPr lang="en-US" dirty="0" smtClean="0"/>
              <a:t> begin ... end.</a:t>
            </a:r>
            <a:endParaRPr lang="ro-RO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Declaraţiile</a:t>
            </a:r>
            <a:r>
              <a:rPr lang="en-US" dirty="0" smtClean="0"/>
              <a:t> locale </a:t>
            </a:r>
            <a:r>
              <a:rPr lang="en-US" dirty="0" err="1" smtClean="0"/>
              <a:t>sînt</a:t>
            </a:r>
            <a:r>
              <a:rPr lang="en-US" dirty="0" smtClean="0"/>
              <a:t> </a:t>
            </a:r>
            <a:r>
              <a:rPr lang="en-US" dirty="0" err="1" smtClean="0"/>
              <a:t>grupate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secţiunile</a:t>
            </a:r>
            <a:r>
              <a:rPr lang="en-US" dirty="0" smtClean="0"/>
              <a:t> (eventual vide) </a:t>
            </a:r>
            <a:r>
              <a:rPr lang="en-US" b="1" dirty="0" smtClean="0"/>
              <a:t>label, </a:t>
            </a:r>
            <a:r>
              <a:rPr lang="en-US" b="1" dirty="0" err="1" smtClean="0"/>
              <a:t>const</a:t>
            </a:r>
            <a:r>
              <a:rPr lang="en-US" b="1" dirty="0" smtClean="0"/>
              <a:t>, type, </a:t>
            </a:r>
            <a:r>
              <a:rPr lang="en-US" b="1" dirty="0" err="1" smtClean="0"/>
              <a:t>var</a:t>
            </a:r>
            <a:r>
              <a:rPr lang="en-US" b="1" dirty="0" smtClean="0"/>
              <a:t>, function/procedure.</a:t>
            </a:r>
            <a:endParaRPr lang="ro-RO" b="1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Numele</a:t>
            </a:r>
            <a:r>
              <a:rPr lang="en-US" dirty="0" smtClean="0"/>
              <a:t> f al </a:t>
            </a:r>
            <a:r>
              <a:rPr lang="en-US" dirty="0" err="1" smtClean="0"/>
              <a:t>funcţiei</a:t>
            </a:r>
            <a:r>
              <a:rPr lang="en-US" dirty="0" smtClean="0"/>
              <a:t> </a:t>
            </a:r>
            <a:r>
              <a:rPr lang="en-US" dirty="0" err="1" smtClean="0"/>
              <a:t>apare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puţin</a:t>
            </a:r>
            <a:r>
              <a:rPr lang="en-US" dirty="0" smtClean="0"/>
              <a:t> o </a:t>
            </a:r>
            <a:r>
              <a:rPr lang="en-US" dirty="0" err="1" smtClean="0"/>
              <a:t>dată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partea</a:t>
            </a:r>
            <a:r>
              <a:rPr lang="en-US" dirty="0" smtClean="0"/>
              <a:t> </a:t>
            </a:r>
            <a:r>
              <a:rPr lang="en-US" dirty="0" err="1" smtClean="0"/>
              <a:t>stîngă</a:t>
            </a:r>
            <a:r>
              <a:rPr lang="en-US" dirty="0" smtClean="0"/>
              <a:t> a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instrucţiuni</a:t>
            </a:r>
            <a:r>
              <a:rPr lang="en-US" dirty="0" smtClean="0"/>
              <a:t> de </a:t>
            </a:r>
            <a:r>
              <a:rPr lang="en-US" dirty="0" err="1" smtClean="0"/>
              <a:t>atribuire</a:t>
            </a:r>
            <a:r>
              <a:rPr lang="en-US" dirty="0" smtClean="0"/>
              <a:t> care se </a:t>
            </a:r>
            <a:r>
              <a:rPr lang="en-US" dirty="0" err="1" smtClean="0"/>
              <a:t>execută</a:t>
            </a:r>
            <a:r>
              <a:rPr lang="en-US" dirty="0" smtClean="0"/>
              <a:t>: f := e. </a:t>
            </a:r>
            <a:r>
              <a:rPr lang="en-US" dirty="0" err="1" smtClean="0"/>
              <a:t>Ultima</a:t>
            </a:r>
            <a:r>
              <a:rPr lang="en-US" dirty="0" smtClean="0"/>
              <a:t> </a:t>
            </a: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dirty="0" err="1" smtClean="0"/>
              <a:t>atribuită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f </a:t>
            </a:r>
            <a:r>
              <a:rPr lang="en-US" dirty="0" err="1" smtClean="0"/>
              <a:t>va</a:t>
            </a:r>
            <a:r>
              <a:rPr lang="en-US" dirty="0" smtClean="0"/>
              <a:t> fi </a:t>
            </a:r>
            <a:r>
              <a:rPr lang="en-US" dirty="0" err="1" smtClean="0"/>
              <a:t>întoarsă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programul</a:t>
            </a:r>
            <a:r>
              <a:rPr lang="en-US" dirty="0" smtClean="0"/>
              <a:t> principal.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50" y="1833033"/>
            <a:ext cx="6154009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8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146" y="5754543"/>
            <a:ext cx="10515600" cy="1325563"/>
          </a:xfrm>
        </p:spPr>
        <p:txBody>
          <a:bodyPr/>
          <a:lstStyle/>
          <a:p>
            <a:r>
              <a:rPr lang="ro-RO" dirty="0" smtClean="0"/>
              <a:t> </a:t>
            </a:r>
            <a:br>
              <a:rPr lang="ro-RO" dirty="0" smtClean="0"/>
            </a:b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5085194" cy="43513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716463"/>
            <a:ext cx="5085194" cy="11622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23394" y="365125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/>
              <a:t>Funcţia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Putere</a:t>
            </a:r>
            <a:r>
              <a:rPr lang="en-US" sz="2400" dirty="0" smtClean="0"/>
              <a:t> are </a:t>
            </a:r>
            <a:r>
              <a:rPr lang="en-US" sz="2400" dirty="0" err="1" smtClean="0"/>
              <a:t>doi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parametri</a:t>
            </a:r>
            <a:r>
              <a:rPr lang="en-US" sz="2400" dirty="0" smtClean="0"/>
              <a:t> </a:t>
            </a:r>
            <a:r>
              <a:rPr lang="en-US" sz="2400" dirty="0" err="1" smtClean="0"/>
              <a:t>formali</a:t>
            </a:r>
            <a:r>
              <a:rPr lang="en-US" sz="2400" dirty="0" smtClean="0"/>
              <a:t>: </a:t>
            </a:r>
            <a:r>
              <a:rPr lang="en-US" sz="2400" b="1" dirty="0" smtClean="0"/>
              <a:t>x</a:t>
            </a:r>
            <a:r>
              <a:rPr lang="en-US" sz="2400" dirty="0" smtClean="0"/>
              <a:t> de </a:t>
            </a:r>
            <a:r>
              <a:rPr lang="en-US" sz="2400" dirty="0" err="1" smtClean="0"/>
              <a:t>tipul</a:t>
            </a:r>
            <a:r>
              <a:rPr lang="en-US" sz="2400" dirty="0" smtClean="0"/>
              <a:t> </a:t>
            </a:r>
            <a:r>
              <a:rPr lang="en-US" sz="2400" b="1" dirty="0" smtClean="0"/>
              <a:t>real</a:t>
            </a:r>
            <a:r>
              <a:rPr lang="en-US" sz="2400" dirty="0" smtClean="0"/>
              <a:t> </a:t>
            </a:r>
            <a:r>
              <a:rPr lang="en-US" sz="2400" dirty="0" err="1" smtClean="0"/>
              <a:t>şi</a:t>
            </a:r>
            <a:r>
              <a:rPr lang="en-US" sz="2400" dirty="0" smtClean="0"/>
              <a:t> </a:t>
            </a:r>
            <a:r>
              <a:rPr lang="en-US" sz="2400" b="1" dirty="0" smtClean="0"/>
              <a:t>n</a:t>
            </a:r>
            <a:r>
              <a:rPr lang="en-US" sz="2400" dirty="0" smtClean="0"/>
              <a:t> de </a:t>
            </a:r>
            <a:r>
              <a:rPr lang="en-US" sz="2400" dirty="0" err="1" smtClean="0"/>
              <a:t>tipul</a:t>
            </a:r>
            <a:r>
              <a:rPr lang="en-US" sz="2400" dirty="0" smtClean="0"/>
              <a:t> </a:t>
            </a:r>
            <a:r>
              <a:rPr lang="en-US" sz="2400" b="1" dirty="0" smtClean="0"/>
              <a:t>Natural</a:t>
            </a:r>
            <a:r>
              <a:rPr lang="en-US" sz="2400" dirty="0" smtClean="0"/>
              <a:t>. </a:t>
            </a:r>
            <a:r>
              <a:rPr lang="en-US" sz="2400" dirty="0" err="1" smtClean="0"/>
              <a:t>Funcţia</a:t>
            </a:r>
            <a:r>
              <a:rPr lang="en-US" sz="2400" dirty="0" smtClean="0"/>
              <a:t> </a:t>
            </a:r>
            <a:r>
              <a:rPr lang="en-US" sz="2400" dirty="0" err="1" smtClean="0"/>
              <a:t>returnează</a:t>
            </a:r>
            <a:r>
              <a:rPr lang="en-US" sz="2400" dirty="0" smtClean="0"/>
              <a:t> o </a:t>
            </a:r>
            <a:r>
              <a:rPr lang="en-US" sz="2400" dirty="0" err="1" smtClean="0"/>
              <a:t>valoare</a:t>
            </a:r>
            <a:r>
              <a:rPr lang="en-US" sz="2400" dirty="0" smtClean="0"/>
              <a:t> de </a:t>
            </a:r>
            <a:r>
              <a:rPr lang="en-US" sz="2400" dirty="0" err="1" smtClean="0"/>
              <a:t>tipul</a:t>
            </a:r>
            <a:r>
              <a:rPr lang="en-US" sz="2400" dirty="0" smtClean="0"/>
              <a:t> </a:t>
            </a:r>
            <a:r>
              <a:rPr lang="en-US" sz="2400" b="1" dirty="0" smtClean="0"/>
              <a:t>real</a:t>
            </a:r>
            <a:r>
              <a:rPr lang="en-US" sz="2400" dirty="0" smtClean="0"/>
              <a:t>. </a:t>
            </a:r>
            <a:r>
              <a:rPr lang="en-US" sz="2400" dirty="0" err="1" smtClean="0"/>
              <a:t>În</a:t>
            </a:r>
            <a:r>
              <a:rPr lang="en-US" sz="2400" dirty="0" smtClean="0"/>
              <a:t> </a:t>
            </a:r>
            <a:r>
              <a:rPr lang="en-US" sz="2400" dirty="0" err="1" smtClean="0"/>
              <a:t>corpul</a:t>
            </a:r>
            <a:r>
              <a:rPr lang="en-US" sz="2400" dirty="0" smtClean="0"/>
              <a:t> </a:t>
            </a:r>
            <a:r>
              <a:rPr lang="en-US" sz="2400" dirty="0" err="1" smtClean="0"/>
              <a:t>funcţiei</a:t>
            </a:r>
            <a:r>
              <a:rPr lang="en-US" sz="2400" dirty="0" smtClean="0"/>
              <a:t> </a:t>
            </a:r>
            <a:r>
              <a:rPr lang="en-US" sz="2400" dirty="0" err="1" smtClean="0"/>
              <a:t>sînt</a:t>
            </a:r>
            <a:r>
              <a:rPr lang="en-US" sz="2400" dirty="0" smtClean="0"/>
              <a:t> </a:t>
            </a:r>
            <a:r>
              <a:rPr lang="en-US" sz="2400" dirty="0" err="1" smtClean="0"/>
              <a:t>declarate</a:t>
            </a:r>
            <a:r>
              <a:rPr lang="en-US" sz="2400" dirty="0" smtClean="0"/>
              <a:t> </a:t>
            </a:r>
            <a:r>
              <a:rPr lang="en-US" sz="2400" dirty="0" err="1" smtClean="0"/>
              <a:t>variabilele</a:t>
            </a:r>
            <a:r>
              <a:rPr lang="en-US" sz="2400" dirty="0" smtClean="0"/>
              <a:t> locale p </a:t>
            </a:r>
            <a:r>
              <a:rPr lang="en-US" sz="2400" dirty="0" err="1" smtClean="0"/>
              <a:t>şi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dirty="0" smtClean="0"/>
              <a:t>. La </a:t>
            </a:r>
            <a:r>
              <a:rPr lang="en-US" sz="2400" dirty="0" err="1" smtClean="0"/>
              <a:t>execuţia</a:t>
            </a:r>
            <a:r>
              <a:rPr lang="en-US" sz="2400" dirty="0" smtClean="0"/>
              <a:t> </a:t>
            </a:r>
            <a:r>
              <a:rPr lang="en-US" sz="2400" dirty="0" err="1" smtClean="0"/>
              <a:t>apelului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Putere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a,b</a:t>
            </a:r>
            <a:r>
              <a:rPr lang="en-US" sz="2400" b="1" dirty="0" smtClean="0"/>
              <a:t>) </a:t>
            </a:r>
            <a:r>
              <a:rPr lang="en-US" sz="2400" dirty="0" err="1" smtClean="0"/>
              <a:t>valorile</a:t>
            </a:r>
            <a:r>
              <a:rPr lang="en-US" sz="2400" dirty="0" smtClean="0"/>
              <a:t> </a:t>
            </a:r>
            <a:r>
              <a:rPr lang="en-US" sz="2400" b="1" dirty="0" smtClean="0"/>
              <a:t>3.0</a:t>
            </a:r>
            <a:r>
              <a:rPr lang="en-US" sz="2400" dirty="0" smtClean="0"/>
              <a:t> </a:t>
            </a:r>
            <a:r>
              <a:rPr lang="en-US" sz="2400" dirty="0" err="1" smtClean="0"/>
              <a:t>şi</a:t>
            </a:r>
            <a:r>
              <a:rPr lang="en-US" sz="2400" dirty="0" smtClean="0"/>
              <a:t> </a:t>
            </a:r>
            <a:r>
              <a:rPr lang="en-US" sz="2400" b="1" dirty="0" smtClean="0"/>
              <a:t>2</a:t>
            </a:r>
            <a:r>
              <a:rPr lang="en-US" sz="2400" dirty="0" smtClean="0"/>
              <a:t> ale </a:t>
            </a:r>
            <a:r>
              <a:rPr lang="en-US" sz="2400" dirty="0" err="1" smtClean="0"/>
              <a:t>parametrilor</a:t>
            </a:r>
            <a:r>
              <a:rPr lang="en-US" sz="2400" dirty="0" smtClean="0"/>
              <a:t> </a:t>
            </a:r>
            <a:r>
              <a:rPr lang="en-US" sz="2400" dirty="0" err="1" smtClean="0"/>
              <a:t>actuali</a:t>
            </a:r>
            <a:r>
              <a:rPr lang="en-US" sz="2400" dirty="0" smtClean="0"/>
              <a:t> </a:t>
            </a:r>
            <a:r>
              <a:rPr lang="en-US" sz="2400" b="1" dirty="0" smtClean="0"/>
              <a:t>a</a:t>
            </a:r>
            <a:r>
              <a:rPr lang="en-US" sz="2400" dirty="0" smtClean="0"/>
              <a:t>, </a:t>
            </a:r>
            <a:r>
              <a:rPr lang="en-US" sz="2400" b="1" dirty="0" smtClean="0"/>
              <a:t>b</a:t>
            </a:r>
            <a:r>
              <a:rPr lang="en-US" sz="2400" dirty="0" smtClean="0"/>
              <a:t> se transmit </a:t>
            </a:r>
            <a:r>
              <a:rPr lang="en-US" sz="2400" dirty="0" err="1" smtClean="0"/>
              <a:t>parametrilor</a:t>
            </a:r>
            <a:r>
              <a:rPr lang="en-US" sz="2400" dirty="0" smtClean="0"/>
              <a:t> </a:t>
            </a:r>
            <a:r>
              <a:rPr lang="en-US" sz="2400" dirty="0" err="1" smtClean="0"/>
              <a:t>formali</a:t>
            </a:r>
            <a:r>
              <a:rPr lang="en-US" sz="2400" dirty="0" smtClean="0"/>
              <a:t>, </a:t>
            </a:r>
            <a:r>
              <a:rPr lang="en-US" sz="2400" dirty="0" err="1" smtClean="0"/>
              <a:t>respectiv</a:t>
            </a:r>
            <a:r>
              <a:rPr lang="en-US" sz="2400" dirty="0" smtClean="0"/>
              <a:t>, </a:t>
            </a:r>
            <a:r>
              <a:rPr lang="en-US" sz="2400" b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 err="1" smtClean="0"/>
              <a:t>şi</a:t>
            </a:r>
            <a:r>
              <a:rPr lang="en-US" sz="2400" dirty="0" smtClean="0"/>
              <a:t> </a:t>
            </a:r>
            <a:r>
              <a:rPr lang="en-US" sz="2400" b="1" dirty="0" smtClean="0"/>
              <a:t>n</a:t>
            </a:r>
            <a:r>
              <a:rPr lang="en-US" sz="2400" dirty="0" smtClean="0"/>
              <a:t>. De </a:t>
            </a:r>
            <a:r>
              <a:rPr lang="en-US" sz="2400" dirty="0" err="1" smtClean="0"/>
              <a:t>menţionat</a:t>
            </a:r>
            <a:r>
              <a:rPr lang="en-US" sz="2400" dirty="0" smtClean="0"/>
              <a:t> </a:t>
            </a:r>
            <a:r>
              <a:rPr lang="en-US" sz="2400" dirty="0" err="1" smtClean="0"/>
              <a:t>că</a:t>
            </a:r>
            <a:r>
              <a:rPr lang="en-US" sz="2400" dirty="0" smtClean="0"/>
              <a:t> </a:t>
            </a:r>
            <a:r>
              <a:rPr lang="en-US" sz="2400" dirty="0" err="1" smtClean="0"/>
              <a:t>tipul</a:t>
            </a:r>
            <a:r>
              <a:rPr lang="en-US" sz="2400" dirty="0" smtClean="0"/>
              <a:t> </a:t>
            </a:r>
            <a:r>
              <a:rPr lang="en-US" sz="2400" dirty="0" err="1" smtClean="0"/>
              <a:t>lui</a:t>
            </a:r>
            <a:r>
              <a:rPr lang="en-US" sz="2400" dirty="0" smtClean="0"/>
              <a:t> </a:t>
            </a:r>
            <a:r>
              <a:rPr lang="en-US" sz="2400" b="1" dirty="0" smtClean="0"/>
              <a:t>a</a:t>
            </a:r>
            <a:r>
              <a:rPr lang="en-US" sz="2400" dirty="0" smtClean="0"/>
              <a:t> coincide cu </a:t>
            </a:r>
            <a:r>
              <a:rPr lang="en-US" sz="2400" dirty="0" err="1" smtClean="0"/>
              <a:t>tipul</a:t>
            </a:r>
            <a:r>
              <a:rPr lang="en-US" sz="2400" dirty="0" smtClean="0"/>
              <a:t> </a:t>
            </a:r>
            <a:r>
              <a:rPr lang="en-US" sz="2400" dirty="0" err="1" smtClean="0"/>
              <a:t>lui</a:t>
            </a:r>
            <a:r>
              <a:rPr lang="en-US" sz="2400" dirty="0" smtClean="0"/>
              <a:t> </a:t>
            </a:r>
            <a:r>
              <a:rPr lang="en-US" sz="2400" b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 err="1" smtClean="0"/>
              <a:t>şi</a:t>
            </a:r>
            <a:r>
              <a:rPr lang="en-US" sz="2400" dirty="0" smtClean="0"/>
              <a:t> </a:t>
            </a:r>
            <a:r>
              <a:rPr lang="en-US" sz="2400" dirty="0" err="1" smtClean="0"/>
              <a:t>tipul</a:t>
            </a:r>
            <a:r>
              <a:rPr lang="en-US" sz="2400" dirty="0" smtClean="0"/>
              <a:t> </a:t>
            </a:r>
            <a:r>
              <a:rPr lang="en-US" sz="2400" dirty="0" err="1" smtClean="0"/>
              <a:t>lui</a:t>
            </a:r>
            <a:r>
              <a:rPr lang="en-US" sz="2400" dirty="0" smtClean="0"/>
              <a:t> </a:t>
            </a:r>
            <a:r>
              <a:rPr lang="en-US" sz="2400" b="1" dirty="0" smtClean="0"/>
              <a:t>b</a:t>
            </a:r>
            <a:r>
              <a:rPr lang="en-US" sz="2400" dirty="0" smtClean="0"/>
              <a:t> coincide cu </a:t>
            </a:r>
            <a:r>
              <a:rPr lang="en-US" sz="2400" dirty="0" err="1" smtClean="0"/>
              <a:t>tipul</a:t>
            </a:r>
            <a:r>
              <a:rPr lang="en-US" sz="2400" dirty="0" smtClean="0"/>
              <a:t> </a:t>
            </a:r>
            <a:r>
              <a:rPr lang="en-US" sz="2400" dirty="0" err="1" smtClean="0"/>
              <a:t>lui</a:t>
            </a:r>
            <a:r>
              <a:rPr lang="en-US" sz="2400" dirty="0" smtClean="0"/>
              <a:t> </a:t>
            </a:r>
            <a:r>
              <a:rPr lang="en-US" sz="2400" b="1" dirty="0" smtClean="0"/>
              <a:t>n</a:t>
            </a:r>
            <a:r>
              <a:rPr lang="en-US" sz="2400" dirty="0" smtClean="0"/>
              <a:t>. </a:t>
            </a:r>
            <a:r>
              <a:rPr lang="en-US" sz="2400" dirty="0" err="1" smtClean="0"/>
              <a:t>În</a:t>
            </a:r>
            <a:r>
              <a:rPr lang="en-US" sz="2400" dirty="0" smtClean="0"/>
              <a:t> </a:t>
            </a:r>
            <a:r>
              <a:rPr lang="en-US" sz="2400" dirty="0" err="1" smtClean="0"/>
              <a:t>cazul</a:t>
            </a:r>
            <a:r>
              <a:rPr lang="en-US" sz="2400" dirty="0" smtClean="0"/>
              <a:t> </a:t>
            </a:r>
            <a:r>
              <a:rPr lang="en-US" sz="2400" dirty="0" err="1" smtClean="0"/>
              <a:t>apelului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Putere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s,t</a:t>
            </a:r>
            <a:r>
              <a:rPr lang="en-US" sz="2400" b="1" dirty="0" smtClean="0"/>
              <a:t>) </a:t>
            </a:r>
            <a:r>
              <a:rPr lang="en-US" sz="2400" dirty="0" err="1" smtClean="0"/>
              <a:t>tipul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parametrilor</a:t>
            </a:r>
            <a:r>
              <a:rPr lang="en-US" sz="2400" dirty="0" smtClean="0"/>
              <a:t> </a:t>
            </a:r>
            <a:r>
              <a:rPr lang="en-US" sz="2400" dirty="0" err="1" smtClean="0"/>
              <a:t>actuali</a:t>
            </a:r>
            <a:r>
              <a:rPr lang="en-US" sz="2400" dirty="0" smtClean="0"/>
              <a:t> </a:t>
            </a:r>
            <a:r>
              <a:rPr lang="en-US" sz="2400" b="1" dirty="0" smtClean="0"/>
              <a:t>s</a:t>
            </a:r>
            <a:r>
              <a:rPr lang="ro-RO" sz="2400" dirty="0" smtClean="0"/>
              <a:t>,</a:t>
            </a:r>
            <a:r>
              <a:rPr lang="en-US" sz="2400" b="1" dirty="0" smtClean="0"/>
              <a:t>t</a:t>
            </a:r>
            <a:r>
              <a:rPr lang="en-US" sz="2400" dirty="0" smtClean="0"/>
              <a:t> nu coincide cu </a:t>
            </a:r>
            <a:r>
              <a:rPr lang="en-US" sz="2400" dirty="0" err="1" smtClean="0"/>
              <a:t>tipul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parametrilor</a:t>
            </a:r>
            <a:r>
              <a:rPr lang="en-US" sz="2400" dirty="0" smtClean="0"/>
              <a:t> </a:t>
            </a:r>
            <a:r>
              <a:rPr lang="en-US" sz="2400" dirty="0" err="1" smtClean="0"/>
              <a:t>formali</a:t>
            </a:r>
            <a:r>
              <a:rPr lang="en-US" sz="2400" dirty="0" smtClean="0"/>
              <a:t>, </a:t>
            </a:r>
            <a:r>
              <a:rPr lang="en-US" sz="2400" dirty="0" err="1" smtClean="0"/>
              <a:t>respectiv</a:t>
            </a:r>
            <a:r>
              <a:rPr lang="en-US" sz="2400" dirty="0" smtClean="0"/>
              <a:t>, </a:t>
            </a:r>
            <a:r>
              <a:rPr lang="en-US" sz="2400" b="1" dirty="0" smtClean="0"/>
              <a:t>x </a:t>
            </a:r>
            <a:r>
              <a:rPr lang="en-US" sz="2400" dirty="0" err="1" smtClean="0"/>
              <a:t>şi</a:t>
            </a:r>
            <a:r>
              <a:rPr lang="en-US" sz="2400" dirty="0" smtClean="0"/>
              <a:t> </a:t>
            </a:r>
            <a:r>
              <a:rPr lang="en-US" sz="2400" b="1" dirty="0" smtClean="0"/>
              <a:t>n</a:t>
            </a:r>
            <a:r>
              <a:rPr lang="en-US" sz="2400" dirty="0" smtClean="0"/>
              <a:t>. </a:t>
            </a:r>
            <a:r>
              <a:rPr lang="en-US" sz="2400" dirty="0" err="1" smtClean="0"/>
              <a:t>Totuşi</a:t>
            </a:r>
            <a:r>
              <a:rPr lang="en-US" sz="2400" dirty="0" smtClean="0"/>
              <a:t> </a:t>
            </a:r>
            <a:r>
              <a:rPr lang="en-US" sz="2400" dirty="0" err="1" smtClean="0"/>
              <a:t>apelul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corect</a:t>
            </a:r>
            <a:r>
              <a:rPr lang="en-US" sz="2400" dirty="0" smtClean="0"/>
              <a:t>, </a:t>
            </a:r>
            <a:r>
              <a:rPr lang="en-US" sz="2400" dirty="0" err="1" smtClean="0"/>
              <a:t>întrucît</a:t>
            </a:r>
            <a:r>
              <a:rPr lang="en-US" sz="2400" dirty="0" smtClean="0"/>
              <a:t> </a:t>
            </a:r>
            <a:r>
              <a:rPr lang="en-US" sz="2400" dirty="0" err="1" smtClean="0"/>
              <a:t>tipurile</a:t>
            </a:r>
            <a:r>
              <a:rPr lang="en-US" sz="2400" dirty="0" smtClean="0"/>
              <a:t> </a:t>
            </a:r>
            <a:r>
              <a:rPr lang="en-US" sz="2400" dirty="0" err="1" smtClean="0"/>
              <a:t>respectve</a:t>
            </a:r>
            <a:r>
              <a:rPr lang="en-US" sz="2400" dirty="0" smtClean="0"/>
              <a:t> </a:t>
            </a:r>
            <a:r>
              <a:rPr lang="en-US" sz="2400" dirty="0" err="1" smtClean="0"/>
              <a:t>sînt</a:t>
            </a:r>
            <a:r>
              <a:rPr lang="en-US" sz="2400" dirty="0" smtClean="0"/>
              <a:t> </a:t>
            </a:r>
            <a:r>
              <a:rPr lang="en-US" sz="2400" dirty="0" err="1" smtClean="0"/>
              <a:t>compatibile</a:t>
            </a:r>
            <a:r>
              <a:rPr lang="en-US" sz="2400" dirty="0" smtClean="0"/>
              <a:t> din </a:t>
            </a:r>
            <a:r>
              <a:rPr lang="en-US" sz="2400" dirty="0" err="1" smtClean="0"/>
              <a:t>punctul</a:t>
            </a:r>
            <a:r>
              <a:rPr lang="en-US" sz="2400" dirty="0" smtClean="0"/>
              <a:t> de </a:t>
            </a:r>
            <a:r>
              <a:rPr lang="en-US" sz="2400" dirty="0" err="1" smtClean="0"/>
              <a:t>vedere</a:t>
            </a:r>
            <a:r>
              <a:rPr lang="en-US" sz="2400" dirty="0" smtClean="0"/>
              <a:t> al </a:t>
            </a:r>
            <a:r>
              <a:rPr lang="en-US" sz="2400" dirty="0" err="1" smtClean="0"/>
              <a:t>atribuirii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3047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976"/>
            <a:ext cx="10515600" cy="1325563"/>
          </a:xfrm>
        </p:spPr>
        <p:txBody>
          <a:bodyPr/>
          <a:lstStyle/>
          <a:p>
            <a:pPr algn="ctr"/>
            <a:r>
              <a:rPr lang="ro-RO" b="1" dirty="0" smtClean="0">
                <a:latin typeface="Comic Sans MS" panose="030F0702030302020204" pitchFamily="66" charset="0"/>
              </a:rPr>
              <a:t>Proceduri</a:t>
            </a:r>
            <a:endParaRPr lang="ru-RU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53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Forma </a:t>
            </a:r>
            <a:r>
              <a:rPr lang="en-US" dirty="0" err="1" smtClean="0"/>
              <a:t>generală</a:t>
            </a:r>
            <a:r>
              <a:rPr lang="en-US" dirty="0" smtClean="0"/>
              <a:t> a </a:t>
            </a:r>
            <a:r>
              <a:rPr lang="en-US" dirty="0" err="1" smtClean="0"/>
              <a:t>textului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declaraţii</a:t>
            </a:r>
            <a:r>
              <a:rPr lang="en-US" dirty="0" smtClean="0"/>
              <a:t> de </a:t>
            </a:r>
            <a:r>
              <a:rPr lang="en-US" dirty="0" err="1" smtClean="0"/>
              <a:t>procedură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:</a:t>
            </a:r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 smtClean="0"/>
          </a:p>
          <a:p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b="1" dirty="0" err="1" smtClean="0"/>
              <a:t>antetul</a:t>
            </a:r>
            <a:r>
              <a:rPr lang="en-US" b="1" dirty="0" smtClean="0"/>
              <a:t> </a:t>
            </a:r>
            <a:r>
              <a:rPr lang="en-US" b="1" dirty="0" err="1" smtClean="0"/>
              <a:t>procedurii</a:t>
            </a:r>
            <a:r>
              <a:rPr lang="en-US" b="1" dirty="0" smtClean="0"/>
              <a:t> </a:t>
            </a:r>
            <a:r>
              <a:rPr lang="en-US" dirty="0" err="1" smtClean="0"/>
              <a:t>apar</a:t>
            </a:r>
            <a:r>
              <a:rPr lang="en-US" dirty="0" smtClean="0"/>
              <a:t>: p —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procedurii</a:t>
            </a:r>
            <a:r>
              <a:rPr lang="en-US" dirty="0" smtClean="0"/>
              <a:t>; x1, x2, ..., </a:t>
            </a:r>
            <a:r>
              <a:rPr lang="en-US" dirty="0" err="1" smtClean="0"/>
              <a:t>xn</a:t>
            </a:r>
            <a:r>
              <a:rPr lang="en-US" dirty="0" smtClean="0"/>
              <a:t> —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opţională</a:t>
            </a:r>
            <a:r>
              <a:rPr lang="en-US" dirty="0" smtClean="0"/>
              <a:t> de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formali</a:t>
            </a:r>
            <a:r>
              <a:rPr lang="en-US" dirty="0" smtClean="0"/>
              <a:t>;</a:t>
            </a:r>
            <a:endParaRPr lang="ro-RO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b="1" dirty="0" err="1" smtClean="0"/>
              <a:t>corpul</a:t>
            </a:r>
            <a:r>
              <a:rPr lang="en-US" b="1" dirty="0" smtClean="0"/>
              <a:t> </a:t>
            </a:r>
            <a:r>
              <a:rPr lang="en-US" b="1" dirty="0" err="1" smtClean="0"/>
              <a:t>procedurii</a:t>
            </a:r>
            <a:r>
              <a:rPr lang="en-US" b="1" dirty="0" smtClean="0"/>
              <a:t> </a:t>
            </a:r>
            <a:r>
              <a:rPr lang="en-US" dirty="0" err="1" smtClean="0"/>
              <a:t>sînt</a:t>
            </a:r>
            <a:r>
              <a:rPr lang="en-US" dirty="0" smtClean="0"/>
              <a:t> </a:t>
            </a:r>
            <a:r>
              <a:rPr lang="en-US" dirty="0" err="1" smtClean="0"/>
              <a:t>incluse</a:t>
            </a:r>
            <a:r>
              <a:rPr lang="en-US" dirty="0" smtClean="0"/>
              <a:t>: D — </a:t>
            </a:r>
            <a:r>
              <a:rPr lang="en-US" dirty="0" err="1" smtClean="0"/>
              <a:t>declaraţiile</a:t>
            </a:r>
            <a:r>
              <a:rPr lang="en-US" dirty="0" smtClean="0"/>
              <a:t> locale (</a:t>
            </a:r>
            <a:r>
              <a:rPr lang="en-US" dirty="0" err="1" smtClean="0"/>
              <a:t>opţionale</a:t>
            </a:r>
            <a:r>
              <a:rPr lang="en-US" dirty="0" smtClean="0"/>
              <a:t>) </a:t>
            </a:r>
            <a:r>
              <a:rPr lang="en-US" dirty="0" err="1" smtClean="0"/>
              <a:t>grupate</a:t>
            </a:r>
            <a:r>
              <a:rPr lang="en-US" dirty="0" smtClean="0"/>
              <a:t> </a:t>
            </a:r>
            <a:r>
              <a:rPr lang="en-US" dirty="0" err="1" smtClean="0"/>
              <a:t>după</a:t>
            </a:r>
            <a:r>
              <a:rPr lang="en-US" dirty="0" smtClean="0"/>
              <a:t> </a:t>
            </a:r>
            <a:r>
              <a:rPr lang="en-US" dirty="0" err="1" smtClean="0"/>
              <a:t>aceleaşi</a:t>
            </a:r>
            <a:r>
              <a:rPr lang="en-US" dirty="0" smtClean="0"/>
              <a:t> </a:t>
            </a:r>
            <a:r>
              <a:rPr lang="en-US" dirty="0" err="1" smtClean="0"/>
              <a:t>reguli</a:t>
            </a:r>
            <a:r>
              <a:rPr lang="en-US" dirty="0" smtClean="0"/>
              <a:t> ca </a:t>
            </a:r>
            <a:r>
              <a:rPr lang="en-US" dirty="0" err="1" smtClean="0"/>
              <a:t>şi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funcţiilor</a:t>
            </a:r>
            <a:r>
              <a:rPr lang="en-US" dirty="0" smtClean="0"/>
              <a:t>; 11 </a:t>
            </a:r>
            <a:r>
              <a:rPr lang="en-US" b="1" dirty="0" smtClean="0"/>
              <a:t>begin</a:t>
            </a:r>
            <a:r>
              <a:rPr lang="en-US" dirty="0" smtClean="0"/>
              <a:t> ... </a:t>
            </a:r>
            <a:r>
              <a:rPr lang="en-US" b="1" dirty="0" smtClean="0"/>
              <a:t>end</a:t>
            </a:r>
            <a:r>
              <a:rPr lang="en-US" dirty="0" smtClean="0"/>
              <a:t> — </a:t>
            </a:r>
            <a:r>
              <a:rPr lang="en-US" dirty="0" err="1" smtClean="0"/>
              <a:t>instrucţiune</a:t>
            </a:r>
            <a:r>
              <a:rPr lang="en-US" dirty="0" smtClean="0"/>
              <a:t> </a:t>
            </a:r>
            <a:r>
              <a:rPr lang="en-US" dirty="0" err="1" smtClean="0"/>
              <a:t>compusă</a:t>
            </a:r>
            <a:r>
              <a:rPr lang="en-US" dirty="0" smtClean="0"/>
              <a:t>; </a:t>
            </a:r>
            <a:r>
              <a:rPr lang="en-US" dirty="0" err="1" smtClean="0"/>
              <a:t>ea</a:t>
            </a:r>
            <a:r>
              <a:rPr lang="en-US" dirty="0" smtClean="0"/>
              <a:t> nu </a:t>
            </a:r>
            <a:r>
              <a:rPr lang="en-US" dirty="0" err="1" smtClean="0"/>
              <a:t>conţine</a:t>
            </a:r>
            <a:r>
              <a:rPr lang="en-US" dirty="0" smtClean="0"/>
              <a:t> </a:t>
            </a:r>
            <a:r>
              <a:rPr lang="en-US" dirty="0" err="1" smtClean="0"/>
              <a:t>vreo</a:t>
            </a:r>
            <a:r>
              <a:rPr lang="en-US" dirty="0" smtClean="0"/>
              <a:t> </a:t>
            </a:r>
            <a:r>
              <a:rPr lang="en-US" dirty="0" err="1" smtClean="0"/>
              <a:t>atribuire</a:t>
            </a:r>
            <a:r>
              <a:rPr lang="en-US" dirty="0" smtClean="0"/>
              <a:t> </a:t>
            </a:r>
            <a:r>
              <a:rPr lang="en-US" dirty="0" err="1" smtClean="0"/>
              <a:t>asupra</a:t>
            </a:r>
            <a:r>
              <a:rPr lang="en-US" dirty="0" smtClean="0"/>
              <a:t> </a:t>
            </a:r>
            <a:r>
              <a:rPr lang="en-US" dirty="0" err="1" smtClean="0"/>
              <a:t>numelui</a:t>
            </a:r>
            <a:r>
              <a:rPr lang="en-US" dirty="0" smtClean="0"/>
              <a:t> </a:t>
            </a:r>
            <a:r>
              <a:rPr lang="en-US" dirty="0" err="1" smtClean="0"/>
              <a:t>procedurii</a:t>
            </a:r>
            <a:r>
              <a:rPr lang="en-US" dirty="0" smtClean="0"/>
              <a:t>. </a:t>
            </a:r>
            <a:r>
              <a:rPr lang="en-US" dirty="0" err="1" smtClean="0"/>
              <a:t>Procedura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întoarcă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nu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numele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, ci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r>
              <a:rPr lang="en-US" dirty="0" smtClean="0"/>
              <a:t> </a:t>
            </a:r>
            <a:r>
              <a:rPr lang="en-US" dirty="0" err="1" smtClean="0"/>
              <a:t>desemnate</a:t>
            </a:r>
            <a:r>
              <a:rPr lang="en-US" dirty="0" smtClean="0"/>
              <a:t> special (cu </a:t>
            </a:r>
            <a:r>
              <a:rPr lang="en-US" dirty="0" err="1" smtClean="0"/>
              <a:t>prefixul</a:t>
            </a:r>
            <a:r>
              <a:rPr lang="en-US" dirty="0" smtClean="0"/>
              <a:t> </a:t>
            </a:r>
            <a:r>
              <a:rPr lang="en-US" b="1" dirty="0" err="1" smtClean="0"/>
              <a:t>var</a:t>
            </a:r>
            <a:r>
              <a:rPr lang="en-US" dirty="0" smtClean="0"/>
              <a:t>)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formali</a:t>
            </a:r>
            <a:r>
              <a:rPr lang="en-US" dirty="0" smtClean="0"/>
              <a:t>.</a:t>
            </a:r>
            <a:endParaRPr lang="ro-RO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4" y="1880212"/>
            <a:ext cx="5458587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5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 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28" y="693156"/>
            <a:ext cx="5534797" cy="31722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59" y="3865424"/>
            <a:ext cx="5620534" cy="1009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50993" y="693156"/>
            <a:ext cx="52946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Procedura</a:t>
            </a:r>
            <a:r>
              <a:rPr lang="en-US" sz="2400" dirty="0" smtClean="0"/>
              <a:t> </a:t>
            </a:r>
            <a:r>
              <a:rPr lang="en-US" sz="2400" b="1" dirty="0" smtClean="0"/>
              <a:t>Lac</a:t>
            </a:r>
            <a:r>
              <a:rPr lang="en-US" sz="2400" dirty="0" smtClean="0"/>
              <a:t> are </a:t>
            </a:r>
            <a:r>
              <a:rPr lang="en-US" sz="2400" dirty="0" err="1" smtClean="0"/>
              <a:t>trei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parametri</a:t>
            </a:r>
            <a:r>
              <a:rPr lang="en-US" sz="2400" dirty="0" smtClean="0"/>
              <a:t> </a:t>
            </a:r>
            <a:r>
              <a:rPr lang="en-US" sz="2400" dirty="0" err="1" smtClean="0"/>
              <a:t>formali</a:t>
            </a:r>
            <a:r>
              <a:rPr lang="en-US" sz="2400" dirty="0" smtClean="0"/>
              <a:t>: </a:t>
            </a:r>
            <a:r>
              <a:rPr lang="en-US" sz="2400" b="1" dirty="0" smtClean="0"/>
              <a:t>r</a:t>
            </a:r>
            <a:r>
              <a:rPr lang="en-US" sz="2400" dirty="0" smtClean="0"/>
              <a:t>, </a:t>
            </a:r>
            <a:r>
              <a:rPr lang="en-US" sz="2400" b="1" dirty="0" smtClean="0"/>
              <a:t>l</a:t>
            </a:r>
            <a:r>
              <a:rPr lang="en-US" sz="2400" dirty="0" smtClean="0"/>
              <a:t> </a:t>
            </a:r>
            <a:r>
              <a:rPr lang="en-US" sz="2400" dirty="0" err="1" smtClean="0"/>
              <a:t>şi</a:t>
            </a:r>
            <a:r>
              <a:rPr lang="en-US" sz="2400" dirty="0" smtClean="0"/>
              <a:t> </a:t>
            </a:r>
            <a:r>
              <a:rPr lang="en-US" sz="2400" b="1" dirty="0" smtClean="0"/>
              <a:t>s</a:t>
            </a:r>
            <a:r>
              <a:rPr lang="en-US" sz="2400" dirty="0" smtClean="0"/>
              <a:t>. </a:t>
            </a:r>
            <a:r>
              <a:rPr lang="en-US" sz="2400" dirty="0" err="1" smtClean="0"/>
              <a:t>Parametrul</a:t>
            </a:r>
            <a:r>
              <a:rPr lang="en-US" sz="2400" dirty="0" smtClean="0"/>
              <a:t> </a:t>
            </a:r>
            <a:r>
              <a:rPr lang="en-US" sz="2400" b="1" dirty="0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un </a:t>
            </a:r>
            <a:r>
              <a:rPr lang="en-US" sz="2400" dirty="0" err="1" smtClean="0"/>
              <a:t>parametru-valoare</a:t>
            </a:r>
            <a:r>
              <a:rPr lang="en-US" sz="2400" dirty="0" smtClean="0"/>
              <a:t>, </a:t>
            </a:r>
            <a:r>
              <a:rPr lang="en-US" sz="2400" dirty="0" err="1" smtClean="0"/>
              <a:t>iar</a:t>
            </a:r>
            <a:r>
              <a:rPr lang="en-US" sz="2400" dirty="0" smtClean="0"/>
              <a:t> </a:t>
            </a:r>
            <a:r>
              <a:rPr lang="en-US" sz="2400" b="1" dirty="0" smtClean="0"/>
              <a:t>l</a:t>
            </a:r>
            <a:r>
              <a:rPr lang="en-US" sz="2400" dirty="0" smtClean="0"/>
              <a:t> </a:t>
            </a:r>
            <a:r>
              <a:rPr lang="en-US" sz="2400" dirty="0" err="1" smtClean="0"/>
              <a:t>şi</a:t>
            </a:r>
            <a:r>
              <a:rPr lang="en-US" sz="2400" dirty="0" smtClean="0"/>
              <a:t> </a:t>
            </a:r>
            <a:r>
              <a:rPr lang="en-US" sz="2400" b="1" dirty="0" smtClean="0"/>
              <a:t>s</a:t>
            </a:r>
            <a:r>
              <a:rPr lang="en-US" sz="2400" dirty="0" smtClean="0"/>
              <a:t> </a:t>
            </a:r>
            <a:r>
              <a:rPr lang="en-US" sz="2400" dirty="0" err="1" smtClean="0"/>
              <a:t>sînt</a:t>
            </a:r>
            <a:r>
              <a:rPr lang="en-US" sz="2400" dirty="0" smtClean="0"/>
              <a:t> </a:t>
            </a:r>
            <a:r>
              <a:rPr lang="en-US" sz="2400" dirty="0" err="1" smtClean="0"/>
              <a:t>parametri-variabilă</a:t>
            </a:r>
            <a:r>
              <a:rPr lang="en-US" sz="2400" dirty="0" smtClean="0"/>
              <a:t>. </a:t>
            </a:r>
            <a:r>
              <a:rPr lang="en-US" sz="2400" dirty="0" err="1" smtClean="0"/>
              <a:t>Execuţia</a:t>
            </a:r>
            <a:r>
              <a:rPr lang="en-US" sz="2400" dirty="0" smtClean="0"/>
              <a:t> </a:t>
            </a:r>
            <a:r>
              <a:rPr lang="en-US" sz="2400" dirty="0" err="1" smtClean="0"/>
              <a:t>instrucţiunii</a:t>
            </a:r>
            <a:r>
              <a:rPr lang="en-US" sz="2400" dirty="0" smtClean="0"/>
              <a:t> </a:t>
            </a:r>
            <a:r>
              <a:rPr lang="en-US" sz="2400" b="1" dirty="0" smtClean="0"/>
              <a:t>Lac(</a:t>
            </a:r>
            <a:r>
              <a:rPr lang="en-US" sz="2400" b="1" dirty="0" err="1" smtClean="0"/>
              <a:t>a,b,c</a:t>
            </a:r>
            <a:r>
              <a:rPr lang="en-US" sz="2400" b="1" dirty="0" smtClean="0"/>
              <a:t>) </a:t>
            </a:r>
            <a:r>
              <a:rPr lang="en-US" sz="2400" dirty="0" err="1" smtClean="0"/>
              <a:t>determină</a:t>
            </a:r>
            <a:r>
              <a:rPr lang="en-US" sz="2400" dirty="0" smtClean="0"/>
              <a:t> </a:t>
            </a:r>
            <a:r>
              <a:rPr lang="en-US" sz="2400" dirty="0" err="1" smtClean="0"/>
              <a:t>transmiterea</a:t>
            </a:r>
            <a:r>
              <a:rPr lang="en-US" sz="2400" dirty="0" smtClean="0"/>
              <a:t> </a:t>
            </a:r>
            <a:r>
              <a:rPr lang="en-US" sz="2400" dirty="0" err="1" smtClean="0"/>
              <a:t>valorii</a:t>
            </a:r>
            <a:r>
              <a:rPr lang="en-US" sz="2400" dirty="0" smtClean="0"/>
              <a:t> </a:t>
            </a:r>
            <a:r>
              <a:rPr lang="en-US" sz="2400" b="1" dirty="0" smtClean="0"/>
              <a:t>1.0</a:t>
            </a:r>
            <a:r>
              <a:rPr lang="en-US" sz="2400" dirty="0" smtClean="0"/>
              <a:t> </a:t>
            </a:r>
            <a:r>
              <a:rPr lang="en-US" sz="2400" dirty="0" err="1" smtClean="0"/>
              <a:t>drept</a:t>
            </a:r>
            <a:r>
              <a:rPr lang="en-US" sz="2400" dirty="0" smtClean="0"/>
              <a:t> </a:t>
            </a:r>
            <a:r>
              <a:rPr lang="en-US" sz="2400" dirty="0" err="1" smtClean="0"/>
              <a:t>valoare</a:t>
            </a:r>
            <a:r>
              <a:rPr lang="en-US" sz="2400" dirty="0" smtClean="0"/>
              <a:t> a </a:t>
            </a:r>
            <a:r>
              <a:rPr lang="en-US" sz="2400" dirty="0" err="1" smtClean="0"/>
              <a:t>parametrului</a:t>
            </a:r>
            <a:r>
              <a:rPr lang="en-US" sz="2400" dirty="0" smtClean="0"/>
              <a:t> formal </a:t>
            </a:r>
            <a:r>
              <a:rPr lang="en-US" sz="2400" b="1" dirty="0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şi</a:t>
            </a:r>
            <a:r>
              <a:rPr lang="en-US" sz="2400" dirty="0" smtClean="0"/>
              <a:t> a </a:t>
            </a:r>
            <a:r>
              <a:rPr lang="en-US" sz="2400" dirty="0" err="1" smtClean="0"/>
              <a:t>locaţiilor</a:t>
            </a:r>
            <a:r>
              <a:rPr lang="en-US" sz="2400" dirty="0" smtClean="0"/>
              <a:t> (</a:t>
            </a:r>
            <a:r>
              <a:rPr lang="en-US" sz="2400" dirty="0" err="1" smtClean="0"/>
              <a:t>adreselor</a:t>
            </a:r>
            <a:r>
              <a:rPr lang="en-US" sz="2400" dirty="0" smtClean="0"/>
              <a:t>) </a:t>
            </a:r>
            <a:r>
              <a:rPr lang="en-US" sz="2400" dirty="0" err="1" smtClean="0"/>
              <a:t>variabilelor</a:t>
            </a:r>
            <a:r>
              <a:rPr lang="en-US" sz="2400" dirty="0" smtClean="0"/>
              <a:t> </a:t>
            </a:r>
            <a:r>
              <a:rPr lang="en-US" sz="2400" b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err="1" smtClean="0"/>
              <a:t>şi</a:t>
            </a:r>
            <a:r>
              <a:rPr lang="en-US" sz="2400" dirty="0" smtClean="0"/>
              <a:t> </a:t>
            </a:r>
            <a:r>
              <a:rPr lang="en-US" sz="2400" b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 err="1" smtClean="0"/>
              <a:t>drept</a:t>
            </a:r>
            <a:r>
              <a:rPr lang="en-US" sz="2400" dirty="0" smtClean="0"/>
              <a:t> </a:t>
            </a:r>
            <a:r>
              <a:rPr lang="en-US" sz="2400" dirty="0" err="1" smtClean="0"/>
              <a:t>locaţii</a:t>
            </a:r>
            <a:r>
              <a:rPr lang="en-US" sz="2400" dirty="0" smtClean="0"/>
              <a:t> (</a:t>
            </a:r>
            <a:r>
              <a:rPr lang="en-US" sz="2400" dirty="0" err="1" smtClean="0"/>
              <a:t>adrese</a:t>
            </a:r>
            <a:r>
              <a:rPr lang="en-US" sz="2400" dirty="0" smtClean="0"/>
              <a:t>) ale </a:t>
            </a:r>
            <a:r>
              <a:rPr lang="en-US" sz="2400" dirty="0" err="1" smtClean="0"/>
              <a:t>parametrilor</a:t>
            </a:r>
            <a:r>
              <a:rPr lang="en-US" sz="2400" dirty="0" smtClean="0"/>
              <a:t> </a:t>
            </a:r>
            <a:r>
              <a:rPr lang="en-US" sz="2400" dirty="0" err="1" smtClean="0"/>
              <a:t>formali</a:t>
            </a:r>
            <a:r>
              <a:rPr lang="en-US" sz="2400" dirty="0" smtClean="0"/>
              <a:t> </a:t>
            </a:r>
            <a:r>
              <a:rPr lang="en-US" sz="2400" b="1" dirty="0" smtClean="0"/>
              <a:t>l</a:t>
            </a:r>
            <a:r>
              <a:rPr lang="en-US" sz="2400" dirty="0" smtClean="0"/>
              <a:t> </a:t>
            </a:r>
            <a:r>
              <a:rPr lang="en-US" sz="2400" dirty="0" err="1" smtClean="0"/>
              <a:t>şi</a:t>
            </a:r>
            <a:r>
              <a:rPr lang="en-US" sz="2400" dirty="0" smtClean="0"/>
              <a:t> </a:t>
            </a:r>
            <a:r>
              <a:rPr lang="en-US" sz="2400" b="1" dirty="0" smtClean="0"/>
              <a:t>s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951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521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Funcții și proceduri</vt:lpstr>
      <vt:lpstr>Ce sunt funcțiile și procedurile ?</vt:lpstr>
      <vt:lpstr>Structura unei funcții</vt:lpstr>
      <vt:lpstr>  </vt:lpstr>
      <vt:lpstr>Proceduri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Funcții și proceduri</dc:title>
  <dc:creator>olea slipenski</dc:creator>
  <cp:lastModifiedBy>olea slipenski</cp:lastModifiedBy>
  <cp:revision>7</cp:revision>
  <dcterms:created xsi:type="dcterms:W3CDTF">2020-05-02T15:54:16Z</dcterms:created>
  <dcterms:modified xsi:type="dcterms:W3CDTF">2020-05-02T17:19:52Z</dcterms:modified>
</cp:coreProperties>
</file>