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72" r:id="rId7"/>
    <p:sldId id="270" r:id="rId8"/>
    <p:sldId id="260" r:id="rId9"/>
    <p:sldId id="261" r:id="rId10"/>
    <p:sldId id="262" r:id="rId11"/>
    <p:sldId id="263" r:id="rId12"/>
    <p:sldId id="264" r:id="rId13"/>
    <p:sldId id="265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3" r:id="rId24"/>
    <p:sldId id="284" r:id="rId25"/>
    <p:sldId id="285" r:id="rId26"/>
    <p:sldId id="286" r:id="rId27"/>
    <p:sldId id="281" r:id="rId28"/>
    <p:sldId id="287" r:id="rId2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1116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09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301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0922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8542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26162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33782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41401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49021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56641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64261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718819"/>
            <a:ext cx="9144000" cy="153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79629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87248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94868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102488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110108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117728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125348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132968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140588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148208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1558289"/>
            <a:ext cx="9144000" cy="153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163576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171196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178816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186436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194056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201676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209296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216916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224536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2321560"/>
            <a:ext cx="9144000" cy="153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239902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247522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255142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262762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270382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278002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285622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293242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300862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308482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3161029"/>
            <a:ext cx="9144000" cy="153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323850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0" y="331470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0" y="339090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346710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354330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361950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369570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0" y="377190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0" y="384810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0" y="3924300"/>
            <a:ext cx="9144000" cy="153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0" y="400177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407797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415417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0" y="423037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0" y="430657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438277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445897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0" y="453517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0" y="461137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0" y="468757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0" y="4763770"/>
            <a:ext cx="9144000" cy="153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0" y="484124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0" y="491744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0" y="499364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0" y="506984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0" y="514604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0" y="522224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0" y="529844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0" y="537464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0" y="545084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0" y="5527040"/>
            <a:ext cx="9144000" cy="153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0" y="560450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0" y="568070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0" y="575690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0" y="583310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0" y="590930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0" y="598550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0" y="606170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0" y="613790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0" y="621410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0" y="629030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0" y="6366509"/>
            <a:ext cx="9144000" cy="153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0" y="644397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0" y="652018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0" y="659638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0" y="667258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0" y="6748780"/>
            <a:ext cx="9144000" cy="109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609600" y="1565909"/>
            <a:ext cx="4655820" cy="110489"/>
          </a:xfrm>
          <a:custGeom>
            <a:avLst/>
            <a:gdLst/>
            <a:ahLst/>
            <a:cxnLst/>
            <a:rect l="l" t="t" r="r" b="b"/>
            <a:pathLst>
              <a:path w="4655820" h="110489">
                <a:moveTo>
                  <a:pt x="4655820" y="0"/>
                </a:moveTo>
                <a:lnTo>
                  <a:pt x="0" y="0"/>
                </a:lnTo>
                <a:lnTo>
                  <a:pt x="0" y="110490"/>
                </a:lnTo>
                <a:lnTo>
                  <a:pt x="4655820" y="110490"/>
                </a:lnTo>
                <a:lnTo>
                  <a:pt x="465582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609600" y="1565909"/>
            <a:ext cx="7957820" cy="110489"/>
          </a:xfrm>
          <a:custGeom>
            <a:avLst/>
            <a:gdLst/>
            <a:ahLst/>
            <a:cxnLst/>
            <a:rect l="l" t="t" r="r" b="b"/>
            <a:pathLst>
              <a:path w="7957820" h="110489">
                <a:moveTo>
                  <a:pt x="0" y="0"/>
                </a:moveTo>
                <a:lnTo>
                  <a:pt x="7957820" y="0"/>
                </a:lnTo>
              </a:path>
              <a:path w="7957820" h="110489">
                <a:moveTo>
                  <a:pt x="0" y="0"/>
                </a:moveTo>
                <a:lnTo>
                  <a:pt x="0" y="0"/>
                </a:lnTo>
              </a:path>
              <a:path w="7957820" h="110489">
                <a:moveTo>
                  <a:pt x="7957820" y="110489"/>
                </a:moveTo>
                <a:lnTo>
                  <a:pt x="7957820" y="110489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bg object 108"/>
          <p:cNvSpPr/>
          <p:nvPr/>
        </p:nvSpPr>
        <p:spPr>
          <a:xfrm>
            <a:off x="609600" y="6172200"/>
            <a:ext cx="7924800" cy="0"/>
          </a:xfrm>
          <a:custGeom>
            <a:avLst/>
            <a:gdLst/>
            <a:ahLst/>
            <a:cxnLst/>
            <a:rect l="l" t="t" r="r" b="b"/>
            <a:pathLst>
              <a:path w="7924800">
                <a:moveTo>
                  <a:pt x="0" y="0"/>
                </a:moveTo>
                <a:lnTo>
                  <a:pt x="7924800" y="0"/>
                </a:lnTo>
              </a:path>
            </a:pathLst>
          </a:custGeom>
          <a:ln w="323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09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301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0922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8542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26162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33782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41401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49021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56641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64261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718819"/>
            <a:ext cx="9144000" cy="153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79629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87248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94868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102488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110108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117728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125348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132968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140588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148208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1558289"/>
            <a:ext cx="9144000" cy="153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163576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171196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178816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186436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194056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201676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209296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216916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224536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2321560"/>
            <a:ext cx="9144000" cy="153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239902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247522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255142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262762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270382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278002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285622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293242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300862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308482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3161029"/>
            <a:ext cx="9144000" cy="153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323850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0" y="331470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0" y="339090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346710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354330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361950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369570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0" y="377190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0" y="384810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0" y="3924300"/>
            <a:ext cx="9144000" cy="153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0" y="400177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407797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415417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0" y="423037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0" y="430657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438277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445897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0" y="453517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0" y="461137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0" y="468757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0" y="4763770"/>
            <a:ext cx="9144000" cy="153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0" y="484124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0" y="491744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0" y="499364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0" y="506984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0" y="514604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0" y="522224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0" y="529844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0" y="537464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0" y="545084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0" y="5527040"/>
            <a:ext cx="9144000" cy="1536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0" y="560450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0" y="568070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0" y="575690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0" y="583310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0" y="590930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0" y="598550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0" y="606170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0" y="613790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0" y="621410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0" y="629030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0" y="6366509"/>
            <a:ext cx="9144000" cy="1536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0" y="6443979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0" y="652018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0" y="659638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0" y="6672580"/>
            <a:ext cx="9144000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0" y="6748780"/>
            <a:ext cx="9144000" cy="1092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bg object 106"/>
          <p:cNvSpPr/>
          <p:nvPr/>
        </p:nvSpPr>
        <p:spPr>
          <a:xfrm>
            <a:off x="685800" y="2393949"/>
            <a:ext cx="4803140" cy="109220"/>
          </a:xfrm>
          <a:custGeom>
            <a:avLst/>
            <a:gdLst/>
            <a:ahLst/>
            <a:cxnLst/>
            <a:rect l="l" t="t" r="r" b="b"/>
            <a:pathLst>
              <a:path w="4803140" h="109219">
                <a:moveTo>
                  <a:pt x="4803140" y="0"/>
                </a:moveTo>
                <a:lnTo>
                  <a:pt x="0" y="0"/>
                </a:lnTo>
                <a:lnTo>
                  <a:pt x="0" y="109220"/>
                </a:lnTo>
                <a:lnTo>
                  <a:pt x="4803140" y="109220"/>
                </a:lnTo>
                <a:lnTo>
                  <a:pt x="480314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bg object 107"/>
          <p:cNvSpPr/>
          <p:nvPr/>
        </p:nvSpPr>
        <p:spPr>
          <a:xfrm>
            <a:off x="685800" y="2393949"/>
            <a:ext cx="7772400" cy="109220"/>
          </a:xfrm>
          <a:custGeom>
            <a:avLst/>
            <a:gdLst/>
            <a:ahLst/>
            <a:cxnLst/>
            <a:rect l="l" t="t" r="r" b="b"/>
            <a:pathLst>
              <a:path w="7772400" h="109219">
                <a:moveTo>
                  <a:pt x="0" y="0"/>
                </a:moveTo>
                <a:lnTo>
                  <a:pt x="7772400" y="0"/>
                </a:lnTo>
              </a:path>
              <a:path w="7772400" h="109219">
                <a:moveTo>
                  <a:pt x="0" y="0"/>
                </a:moveTo>
                <a:lnTo>
                  <a:pt x="0" y="0"/>
                </a:lnTo>
              </a:path>
              <a:path w="7772400" h="109219">
                <a:moveTo>
                  <a:pt x="7772400" y="109220"/>
                </a:moveTo>
                <a:lnTo>
                  <a:pt x="7772400" y="109220"/>
                </a:lnTo>
              </a:path>
            </a:pathLst>
          </a:custGeom>
          <a:ln w="934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1092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3301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0922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8542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26162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33782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41401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49021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56641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64261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0" y="718819"/>
            <a:ext cx="9144000" cy="1536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0" y="79629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0" y="87248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0" y="94868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0" y="102488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110108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117728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0" y="125348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0" y="132968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0" y="140588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0" y="148208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0" y="1558289"/>
            <a:ext cx="9144000" cy="1536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0" y="163576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0" y="171196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0" y="178816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0" y="186436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0" y="194056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0" y="201676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0" y="209296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0" y="216916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0" y="224536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0" y="2321560"/>
            <a:ext cx="9144000" cy="1536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0" y="239902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0" y="247522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0" y="255142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0" y="262762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0" y="270382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0" y="278002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0" y="285622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0" y="293242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0" y="300862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bg object 57"/>
          <p:cNvSpPr/>
          <p:nvPr/>
        </p:nvSpPr>
        <p:spPr>
          <a:xfrm>
            <a:off x="0" y="308482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bg object 58"/>
          <p:cNvSpPr/>
          <p:nvPr/>
        </p:nvSpPr>
        <p:spPr>
          <a:xfrm>
            <a:off x="0" y="3161029"/>
            <a:ext cx="9144000" cy="1536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bg object 59"/>
          <p:cNvSpPr/>
          <p:nvPr/>
        </p:nvSpPr>
        <p:spPr>
          <a:xfrm>
            <a:off x="0" y="323850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bg object 60"/>
          <p:cNvSpPr/>
          <p:nvPr/>
        </p:nvSpPr>
        <p:spPr>
          <a:xfrm>
            <a:off x="0" y="331470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bg object 61"/>
          <p:cNvSpPr/>
          <p:nvPr/>
        </p:nvSpPr>
        <p:spPr>
          <a:xfrm>
            <a:off x="0" y="339090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bg object 62"/>
          <p:cNvSpPr/>
          <p:nvPr/>
        </p:nvSpPr>
        <p:spPr>
          <a:xfrm>
            <a:off x="0" y="346710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bg object 63"/>
          <p:cNvSpPr/>
          <p:nvPr/>
        </p:nvSpPr>
        <p:spPr>
          <a:xfrm>
            <a:off x="0" y="354330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bg object 64"/>
          <p:cNvSpPr/>
          <p:nvPr/>
        </p:nvSpPr>
        <p:spPr>
          <a:xfrm>
            <a:off x="0" y="361950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bg object 65"/>
          <p:cNvSpPr/>
          <p:nvPr/>
        </p:nvSpPr>
        <p:spPr>
          <a:xfrm>
            <a:off x="0" y="369570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bg object 66"/>
          <p:cNvSpPr/>
          <p:nvPr/>
        </p:nvSpPr>
        <p:spPr>
          <a:xfrm>
            <a:off x="0" y="377190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bg object 67"/>
          <p:cNvSpPr/>
          <p:nvPr/>
        </p:nvSpPr>
        <p:spPr>
          <a:xfrm>
            <a:off x="0" y="384810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bg object 68"/>
          <p:cNvSpPr/>
          <p:nvPr/>
        </p:nvSpPr>
        <p:spPr>
          <a:xfrm>
            <a:off x="0" y="3924300"/>
            <a:ext cx="9144000" cy="1536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bg object 69"/>
          <p:cNvSpPr/>
          <p:nvPr/>
        </p:nvSpPr>
        <p:spPr>
          <a:xfrm>
            <a:off x="0" y="400177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bg object 70"/>
          <p:cNvSpPr/>
          <p:nvPr/>
        </p:nvSpPr>
        <p:spPr>
          <a:xfrm>
            <a:off x="0" y="407797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bg object 71"/>
          <p:cNvSpPr/>
          <p:nvPr/>
        </p:nvSpPr>
        <p:spPr>
          <a:xfrm>
            <a:off x="0" y="415417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bg object 72"/>
          <p:cNvSpPr/>
          <p:nvPr/>
        </p:nvSpPr>
        <p:spPr>
          <a:xfrm>
            <a:off x="0" y="423037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bg object 73"/>
          <p:cNvSpPr/>
          <p:nvPr/>
        </p:nvSpPr>
        <p:spPr>
          <a:xfrm>
            <a:off x="0" y="430657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bg object 74"/>
          <p:cNvSpPr/>
          <p:nvPr/>
        </p:nvSpPr>
        <p:spPr>
          <a:xfrm>
            <a:off x="0" y="438277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bg object 75"/>
          <p:cNvSpPr/>
          <p:nvPr/>
        </p:nvSpPr>
        <p:spPr>
          <a:xfrm>
            <a:off x="0" y="445897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bg object 76"/>
          <p:cNvSpPr/>
          <p:nvPr/>
        </p:nvSpPr>
        <p:spPr>
          <a:xfrm>
            <a:off x="0" y="453517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bg object 77"/>
          <p:cNvSpPr/>
          <p:nvPr/>
        </p:nvSpPr>
        <p:spPr>
          <a:xfrm>
            <a:off x="0" y="461137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bg object 78"/>
          <p:cNvSpPr/>
          <p:nvPr/>
        </p:nvSpPr>
        <p:spPr>
          <a:xfrm>
            <a:off x="0" y="468757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bg object 79"/>
          <p:cNvSpPr/>
          <p:nvPr/>
        </p:nvSpPr>
        <p:spPr>
          <a:xfrm>
            <a:off x="0" y="4763770"/>
            <a:ext cx="9144000" cy="1536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bg object 80"/>
          <p:cNvSpPr/>
          <p:nvPr/>
        </p:nvSpPr>
        <p:spPr>
          <a:xfrm>
            <a:off x="0" y="484124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bg object 81"/>
          <p:cNvSpPr/>
          <p:nvPr/>
        </p:nvSpPr>
        <p:spPr>
          <a:xfrm>
            <a:off x="0" y="491744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bg object 82"/>
          <p:cNvSpPr/>
          <p:nvPr/>
        </p:nvSpPr>
        <p:spPr>
          <a:xfrm>
            <a:off x="0" y="499364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bg object 83"/>
          <p:cNvSpPr/>
          <p:nvPr/>
        </p:nvSpPr>
        <p:spPr>
          <a:xfrm>
            <a:off x="0" y="506984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bg object 84"/>
          <p:cNvSpPr/>
          <p:nvPr/>
        </p:nvSpPr>
        <p:spPr>
          <a:xfrm>
            <a:off x="0" y="514604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bg object 85"/>
          <p:cNvSpPr/>
          <p:nvPr/>
        </p:nvSpPr>
        <p:spPr>
          <a:xfrm>
            <a:off x="0" y="522224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bg object 86"/>
          <p:cNvSpPr/>
          <p:nvPr/>
        </p:nvSpPr>
        <p:spPr>
          <a:xfrm>
            <a:off x="0" y="529844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bg object 87"/>
          <p:cNvSpPr/>
          <p:nvPr/>
        </p:nvSpPr>
        <p:spPr>
          <a:xfrm>
            <a:off x="0" y="537464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bg object 88"/>
          <p:cNvSpPr/>
          <p:nvPr/>
        </p:nvSpPr>
        <p:spPr>
          <a:xfrm>
            <a:off x="0" y="545084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bg object 89"/>
          <p:cNvSpPr/>
          <p:nvPr/>
        </p:nvSpPr>
        <p:spPr>
          <a:xfrm>
            <a:off x="0" y="5527040"/>
            <a:ext cx="9144000" cy="15366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bg object 90"/>
          <p:cNvSpPr/>
          <p:nvPr/>
        </p:nvSpPr>
        <p:spPr>
          <a:xfrm>
            <a:off x="0" y="560450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bg object 91"/>
          <p:cNvSpPr/>
          <p:nvPr/>
        </p:nvSpPr>
        <p:spPr>
          <a:xfrm>
            <a:off x="0" y="568070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bg object 92"/>
          <p:cNvSpPr/>
          <p:nvPr/>
        </p:nvSpPr>
        <p:spPr>
          <a:xfrm>
            <a:off x="0" y="575690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bg object 93"/>
          <p:cNvSpPr/>
          <p:nvPr/>
        </p:nvSpPr>
        <p:spPr>
          <a:xfrm>
            <a:off x="0" y="583310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bg object 94"/>
          <p:cNvSpPr/>
          <p:nvPr/>
        </p:nvSpPr>
        <p:spPr>
          <a:xfrm>
            <a:off x="0" y="590930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bg object 95"/>
          <p:cNvSpPr/>
          <p:nvPr/>
        </p:nvSpPr>
        <p:spPr>
          <a:xfrm>
            <a:off x="0" y="598550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bg object 96"/>
          <p:cNvSpPr/>
          <p:nvPr/>
        </p:nvSpPr>
        <p:spPr>
          <a:xfrm>
            <a:off x="0" y="606170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bg object 97"/>
          <p:cNvSpPr/>
          <p:nvPr/>
        </p:nvSpPr>
        <p:spPr>
          <a:xfrm>
            <a:off x="0" y="613790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bg object 98"/>
          <p:cNvSpPr/>
          <p:nvPr/>
        </p:nvSpPr>
        <p:spPr>
          <a:xfrm>
            <a:off x="0" y="621410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bg object 99"/>
          <p:cNvSpPr/>
          <p:nvPr/>
        </p:nvSpPr>
        <p:spPr>
          <a:xfrm>
            <a:off x="0" y="629030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bg object 100"/>
          <p:cNvSpPr/>
          <p:nvPr/>
        </p:nvSpPr>
        <p:spPr>
          <a:xfrm>
            <a:off x="0" y="6366509"/>
            <a:ext cx="9144000" cy="1536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bg object 101"/>
          <p:cNvSpPr/>
          <p:nvPr/>
        </p:nvSpPr>
        <p:spPr>
          <a:xfrm>
            <a:off x="0" y="6443979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bg object 102"/>
          <p:cNvSpPr/>
          <p:nvPr/>
        </p:nvSpPr>
        <p:spPr>
          <a:xfrm>
            <a:off x="0" y="652018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bg object 103"/>
          <p:cNvSpPr/>
          <p:nvPr/>
        </p:nvSpPr>
        <p:spPr>
          <a:xfrm>
            <a:off x="0" y="659638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" name="bg object 104"/>
          <p:cNvSpPr/>
          <p:nvPr/>
        </p:nvSpPr>
        <p:spPr>
          <a:xfrm>
            <a:off x="0" y="6672580"/>
            <a:ext cx="9144000" cy="152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bg object 105"/>
          <p:cNvSpPr/>
          <p:nvPr/>
        </p:nvSpPr>
        <p:spPr>
          <a:xfrm>
            <a:off x="0" y="6748780"/>
            <a:ext cx="9144000" cy="10922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51509" y="425450"/>
            <a:ext cx="7840980" cy="1061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3789" y="1750059"/>
            <a:ext cx="7243445" cy="21513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DejaVu Sans"/>
                <a:cs typeface="DejaVu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1143000"/>
            <a:ext cx="85344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o-RO" sz="4000" b="1" spc="-10" dirty="0"/>
              <a:t>Programarea calculatoarelor</a:t>
            </a:r>
            <a:endParaRPr sz="4000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B6E48E4-1AB0-432E-8EAA-C0B0605F1723}"/>
              </a:ext>
            </a:extLst>
          </p:cNvPr>
          <p:cNvSpPr txBox="1">
            <a:spLocks/>
          </p:cNvSpPr>
          <p:nvPr/>
        </p:nvSpPr>
        <p:spPr>
          <a:xfrm>
            <a:off x="4774100" y="5791200"/>
            <a:ext cx="4369900" cy="641971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>
                <a:latin typeface="+mn-lt"/>
                <a:ea typeface="+mn-ea"/>
                <a:cs typeface="+mn-cs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ro-RO" sz="3600" b="1" kern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Profesor: Maria Guțu</a:t>
            </a:r>
            <a:endParaRPr lang="en-US" sz="3600" b="1" kern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CCEB6F9B-4180-4B06-9364-066827609CAE}"/>
              </a:ext>
            </a:extLst>
          </p:cNvPr>
          <p:cNvSpPr txBox="1">
            <a:spLocks/>
          </p:cNvSpPr>
          <p:nvPr/>
        </p:nvSpPr>
        <p:spPr>
          <a:xfrm>
            <a:off x="838200" y="3415833"/>
            <a:ext cx="33528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DejaVu Sans"/>
                <a:ea typeface="+mj-ea"/>
                <a:cs typeface="DejaVu San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ro-RO" sz="4000" b="1" kern="0" spc="-10" dirty="0">
                <a:solidFill>
                  <a:srgbClr val="0000CC"/>
                </a:solidFill>
              </a:rPr>
              <a:t>Seminar 1</a:t>
            </a:r>
            <a:endParaRPr lang="ro-RO" sz="4000" b="1" kern="0" dirty="0">
              <a:solidFill>
                <a:srgbClr val="0000CC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09" y="882650"/>
            <a:ext cx="456501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5" dirty="0"/>
              <a:t>Citirea datelor în</a:t>
            </a:r>
            <a:r>
              <a:rPr sz="3800" spc="-40" dirty="0"/>
              <a:t> </a:t>
            </a:r>
            <a:r>
              <a:rPr sz="3800" dirty="0"/>
              <a:t>C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643890" y="1764030"/>
            <a:ext cx="16002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95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11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890" y="1731009"/>
            <a:ext cx="6565265" cy="1400768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82600" marR="5080">
              <a:lnSpc>
                <a:spcPct val="100899"/>
              </a:lnSpc>
              <a:spcBef>
                <a:spcPts val="80"/>
              </a:spcBef>
            </a:pPr>
            <a:r>
              <a:rPr sz="1800" spc="-5" dirty="0">
                <a:latin typeface="DejaVu Sans"/>
                <a:cs typeface="DejaVu Sans"/>
              </a:rPr>
              <a:t>Pentru citirea datelor, în </a:t>
            </a:r>
            <a:r>
              <a:rPr sz="1800" dirty="0">
                <a:latin typeface="DejaVu Sans"/>
                <a:cs typeface="DejaVu Sans"/>
              </a:rPr>
              <a:t>C se </a:t>
            </a:r>
            <a:r>
              <a:rPr sz="1800" spc="-5" dirty="0">
                <a:latin typeface="DejaVu Sans"/>
                <a:cs typeface="DejaVu Sans"/>
              </a:rPr>
              <a:t>folosește funcția scanf:  </a:t>
            </a:r>
            <a:r>
              <a:rPr sz="1800" spc="-5" dirty="0">
                <a:solidFill>
                  <a:srgbClr val="CC0000"/>
                </a:solidFill>
                <a:latin typeface="DejaVu Sans"/>
                <a:cs typeface="DejaVu Sans"/>
              </a:rPr>
              <a:t>scanf(”%</a:t>
            </a:r>
            <a:r>
              <a:rPr sz="1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DejaVu Sans"/>
                <a:cs typeface="DejaVu Sans"/>
              </a:rPr>
              <a:t>format</a:t>
            </a:r>
            <a:r>
              <a:rPr sz="1800" spc="-5" dirty="0">
                <a:solidFill>
                  <a:srgbClr val="CC0000"/>
                </a:solidFill>
                <a:latin typeface="DejaVu Sans"/>
                <a:cs typeface="DejaVu Sans"/>
              </a:rPr>
              <a:t>”,</a:t>
            </a:r>
            <a:r>
              <a:rPr sz="1800" dirty="0">
                <a:solidFill>
                  <a:srgbClr val="CC0000"/>
                </a:solidFill>
                <a:latin typeface="DejaVu Sans"/>
                <a:cs typeface="DejaVu Sans"/>
              </a:rPr>
              <a:t> &amp;</a:t>
            </a:r>
            <a:r>
              <a:rPr sz="1800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DejaVu Sans"/>
                <a:cs typeface="DejaVu Sans"/>
              </a:rPr>
              <a:t>variabila);</a:t>
            </a:r>
            <a:endParaRPr sz="18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0000CC"/>
                </a:solidFill>
                <a:latin typeface="DejaVu Sans"/>
                <a:cs typeface="DejaVu Sans"/>
              </a:rPr>
              <a:t>Exemplu:</a:t>
            </a:r>
            <a:endParaRPr sz="1800" dirty="0">
              <a:solidFill>
                <a:srgbClr val="0000CC"/>
              </a:solidFill>
              <a:latin typeface="DejaVu Sans"/>
              <a:cs typeface="DejaVu Sans"/>
            </a:endParaRPr>
          </a:p>
          <a:p>
            <a:pPr marL="482600" marR="4148454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"/>
                <a:cs typeface="DejaVu Sans"/>
              </a:rPr>
              <a:t>int </a:t>
            </a: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"/>
                <a:cs typeface="DejaVu Sans"/>
              </a:rPr>
              <a:t>x;  </a:t>
            </a:r>
            <a:r>
              <a:rPr sz="1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"/>
                <a:cs typeface="DejaVu Sans"/>
              </a:rPr>
              <a:t>scanf(”%d”,</a:t>
            </a:r>
            <a:r>
              <a:rPr sz="1800" spc="-65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"/>
                <a:cs typeface="DejaVu Sans"/>
              </a:rPr>
              <a:t>&amp;x);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43890" y="3361690"/>
            <a:ext cx="16002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95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11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3789" y="3328671"/>
            <a:ext cx="6804025" cy="79629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515"/>
              </a:spcBef>
            </a:pPr>
            <a:r>
              <a:rPr sz="1800" spc="-5" dirty="0">
                <a:latin typeface="DejaVu Sans"/>
                <a:cs typeface="DejaVu Sans"/>
              </a:rPr>
              <a:t>Pot </a:t>
            </a:r>
            <a:r>
              <a:rPr sz="1800" dirty="0">
                <a:latin typeface="DejaVu Sans"/>
                <a:cs typeface="DejaVu Sans"/>
              </a:rPr>
              <a:t>fi </a:t>
            </a:r>
            <a:r>
              <a:rPr sz="1800" spc="-5" dirty="0">
                <a:latin typeface="DejaVu Sans"/>
                <a:cs typeface="DejaVu Sans"/>
              </a:rPr>
              <a:t>citite mai multe variabile </a:t>
            </a:r>
            <a:r>
              <a:rPr sz="1800" spc="-10" dirty="0">
                <a:latin typeface="DejaVu Sans"/>
                <a:cs typeface="DejaVu Sans"/>
              </a:rPr>
              <a:t>cu </a:t>
            </a:r>
            <a:r>
              <a:rPr sz="1800" spc="-5" dirty="0">
                <a:latin typeface="DejaVu Sans"/>
                <a:cs typeface="DejaVu Sans"/>
              </a:rPr>
              <a:t>un singur apel al funcției  scanf, chiar dacă variabilele sunt de tipuri</a:t>
            </a:r>
            <a:r>
              <a:rPr sz="1800" spc="25" dirty="0">
                <a:latin typeface="DejaVu Sans"/>
                <a:cs typeface="DejaVu Sans"/>
              </a:rPr>
              <a:t> </a:t>
            </a:r>
            <a:r>
              <a:rPr sz="1800" spc="-5" dirty="0">
                <a:latin typeface="DejaVu Sans"/>
                <a:cs typeface="DejaVu Sans"/>
              </a:rPr>
              <a:t>diferite:</a:t>
            </a:r>
            <a:endParaRPr sz="18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00" spc="-5" dirty="0">
                <a:solidFill>
                  <a:srgbClr val="CC0000"/>
                </a:solidFill>
                <a:latin typeface="DejaVu Sans"/>
                <a:cs typeface="DejaVu Sans"/>
              </a:rPr>
              <a:t>scanf(”%</a:t>
            </a:r>
            <a:r>
              <a:rPr sz="1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DejaVu Sans"/>
                <a:cs typeface="DejaVu Sans"/>
              </a:rPr>
              <a:t>format1%format2</a:t>
            </a:r>
            <a:r>
              <a:rPr sz="1800" spc="-5" dirty="0">
                <a:solidFill>
                  <a:srgbClr val="CC0000"/>
                </a:solidFill>
                <a:latin typeface="DejaVu Sans"/>
                <a:cs typeface="DejaVu Sans"/>
              </a:rPr>
              <a:t>”, &amp;</a:t>
            </a:r>
            <a:r>
              <a:rPr sz="1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DejaVu Sans"/>
                <a:cs typeface="DejaVu Sans"/>
              </a:rPr>
              <a:t>var1</a:t>
            </a:r>
            <a:r>
              <a:rPr sz="1800" spc="-5" dirty="0">
                <a:solidFill>
                  <a:srgbClr val="CC0000"/>
                </a:solidFill>
                <a:latin typeface="DejaVu Sans"/>
                <a:cs typeface="DejaVu Sans"/>
              </a:rPr>
              <a:t>,</a:t>
            </a:r>
            <a:r>
              <a:rPr sz="1800" spc="10" dirty="0">
                <a:solidFill>
                  <a:srgbClr val="CC0000"/>
                </a:solidFill>
                <a:latin typeface="DejaVu Sans"/>
                <a:cs typeface="DejaVu Sans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DejaVu Sans"/>
                <a:cs typeface="DejaVu Sans"/>
              </a:rPr>
              <a:t>&amp;</a:t>
            </a:r>
            <a:r>
              <a:rPr sz="1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DejaVu Sans"/>
                <a:cs typeface="DejaVu Sans"/>
              </a:rPr>
              <a:t>var2</a:t>
            </a:r>
            <a:r>
              <a:rPr sz="1800" spc="-5" dirty="0">
                <a:solidFill>
                  <a:srgbClr val="CC0000"/>
                </a:solidFill>
                <a:latin typeface="DejaVu Sans"/>
                <a:cs typeface="DejaVu Sans"/>
              </a:rPr>
              <a:t>);</a:t>
            </a:r>
            <a:endParaRPr sz="1800" dirty="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890" y="4100830"/>
            <a:ext cx="121602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0000CC"/>
                </a:solidFill>
                <a:latin typeface="DejaVu Sans"/>
                <a:cs typeface="DejaVu Sans"/>
              </a:rPr>
              <a:t>E</a:t>
            </a:r>
            <a:r>
              <a:rPr sz="1800" b="1" spc="-5" dirty="0">
                <a:solidFill>
                  <a:srgbClr val="0000CC"/>
                </a:solidFill>
                <a:latin typeface="DejaVu Sans"/>
                <a:cs typeface="DejaVu Sans"/>
              </a:rPr>
              <a:t>x</a:t>
            </a:r>
            <a:r>
              <a:rPr sz="1800" b="1" spc="5" dirty="0">
                <a:solidFill>
                  <a:srgbClr val="0000CC"/>
                </a:solidFill>
                <a:latin typeface="DejaVu Sans"/>
                <a:cs typeface="DejaVu Sans"/>
              </a:rPr>
              <a:t>e</a:t>
            </a:r>
            <a:r>
              <a:rPr sz="1800" b="1" spc="-10" dirty="0">
                <a:solidFill>
                  <a:srgbClr val="0000CC"/>
                </a:solidFill>
                <a:latin typeface="DejaVu Sans"/>
                <a:cs typeface="DejaVu Sans"/>
              </a:rPr>
              <a:t>m</a:t>
            </a:r>
            <a:r>
              <a:rPr sz="1800" b="1" dirty="0">
                <a:solidFill>
                  <a:srgbClr val="0000CC"/>
                </a:solidFill>
                <a:latin typeface="DejaVu Sans"/>
                <a:cs typeface="DejaVu Sans"/>
              </a:rPr>
              <a:t>p</a:t>
            </a:r>
            <a:r>
              <a:rPr sz="1800" b="1" spc="-10" dirty="0">
                <a:solidFill>
                  <a:srgbClr val="0000CC"/>
                </a:solidFill>
                <a:latin typeface="DejaVu Sans"/>
                <a:cs typeface="DejaVu Sans"/>
              </a:rPr>
              <a:t>l</a:t>
            </a:r>
            <a:r>
              <a:rPr sz="1800" b="1" spc="-5" dirty="0">
                <a:solidFill>
                  <a:srgbClr val="0000CC"/>
                </a:solidFill>
                <a:latin typeface="DejaVu Sans"/>
                <a:cs typeface="DejaVu Sans"/>
              </a:rPr>
              <a:t>u:</a:t>
            </a:r>
            <a:endParaRPr sz="1800" dirty="0">
              <a:solidFill>
                <a:srgbClr val="0000CC"/>
              </a:solidFill>
              <a:latin typeface="DejaVu Sans"/>
              <a:cs typeface="DejaVu Sans"/>
            </a:endParaRPr>
          </a:p>
          <a:p>
            <a:pPr marL="4826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"/>
                <a:cs typeface="DejaVu Sans"/>
              </a:rPr>
              <a:t>int</a:t>
            </a:r>
            <a:r>
              <a:rPr sz="1800" spc="-40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"/>
                <a:cs typeface="DejaVu Sans"/>
              </a:rPr>
              <a:t>x;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43890" y="5511165"/>
            <a:ext cx="16002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95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1150" dirty="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3789" y="4653280"/>
            <a:ext cx="7338695" cy="15247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1899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"/>
                <a:cs typeface="DejaVu Sans"/>
              </a:rPr>
              <a:t>double </a:t>
            </a: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"/>
                <a:cs typeface="DejaVu Sans"/>
              </a:rPr>
              <a:t>y; // </a:t>
            </a:r>
            <a:r>
              <a:rPr sz="1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"/>
                <a:cs typeface="DejaVu Sans"/>
              </a:rPr>
              <a:t>variabila de tip real cu formatul lf  scanf(”%d%lf”, &amp;x,</a:t>
            </a: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"/>
                <a:cs typeface="DejaVu Sans"/>
              </a:rPr>
              <a:t> &amp;y);</a:t>
            </a:r>
            <a:endParaRPr lang="ro-RO" sz="1800" dirty="0">
              <a:solidFill>
                <a:schemeClr val="tx1">
                  <a:lumMod val="95000"/>
                  <a:lumOff val="5000"/>
                </a:schemeClr>
              </a:solidFill>
              <a:latin typeface="DejaVu Sans"/>
              <a:cs typeface="DejaVu Sans"/>
            </a:endParaRPr>
          </a:p>
          <a:p>
            <a:pPr marL="12700" marR="2118995">
              <a:lnSpc>
                <a:spcPct val="100000"/>
              </a:lnSpc>
              <a:spcBef>
                <a:spcPts val="100"/>
              </a:spcBef>
            </a:pPr>
            <a:endParaRPr sz="1400" dirty="0">
              <a:solidFill>
                <a:schemeClr val="tx1">
                  <a:lumMod val="95000"/>
                  <a:lumOff val="5000"/>
                </a:schemeClr>
              </a:solidFill>
              <a:latin typeface="DejaVu Sans"/>
              <a:cs typeface="DejaVu Sans"/>
            </a:endParaRPr>
          </a:p>
          <a:p>
            <a:pPr marL="12700" marR="5080">
              <a:lnSpc>
                <a:spcPct val="79900"/>
              </a:lnSpc>
              <a:spcBef>
                <a:spcPts val="464"/>
              </a:spcBef>
            </a:pPr>
            <a:r>
              <a:rPr sz="1800" spc="-5" dirty="0">
                <a:latin typeface="DejaVu Sans"/>
                <a:cs typeface="DejaVu Sans"/>
              </a:rPr>
              <a:t>Lista completă </a:t>
            </a:r>
            <a:r>
              <a:rPr sz="1800" dirty="0">
                <a:latin typeface="DejaVu Sans"/>
                <a:cs typeface="DejaVu Sans"/>
              </a:rPr>
              <a:t>a </a:t>
            </a:r>
            <a:r>
              <a:rPr sz="1800" spc="-5" dirty="0">
                <a:latin typeface="DejaVu Sans"/>
                <a:cs typeface="DejaVu Sans"/>
              </a:rPr>
              <a:t>formatelor pentru citire </a:t>
            </a:r>
            <a:r>
              <a:rPr sz="1800" dirty="0">
                <a:latin typeface="DejaVu Sans"/>
                <a:cs typeface="DejaVu Sans"/>
              </a:rPr>
              <a:t>și </a:t>
            </a:r>
            <a:r>
              <a:rPr sz="1800" spc="-5" dirty="0">
                <a:latin typeface="DejaVu Sans"/>
                <a:cs typeface="DejaVu Sans"/>
              </a:rPr>
              <a:t>afișare </a:t>
            </a:r>
            <a:r>
              <a:rPr sz="1800" spc="-10" dirty="0">
                <a:latin typeface="DejaVu Sans"/>
                <a:cs typeface="DejaVu Sans"/>
              </a:rPr>
              <a:t>cu </a:t>
            </a:r>
            <a:r>
              <a:rPr sz="1800" spc="-5" dirty="0">
                <a:latin typeface="DejaVu Sans"/>
                <a:cs typeface="DejaVu Sans"/>
              </a:rPr>
              <a:t>funcții </a:t>
            </a:r>
            <a:r>
              <a:rPr sz="1800" dirty="0">
                <a:latin typeface="DejaVu Sans"/>
                <a:cs typeface="DejaVu Sans"/>
              </a:rPr>
              <a:t>din  </a:t>
            </a:r>
            <a:r>
              <a:rPr sz="1800" spc="-5" dirty="0">
                <a:latin typeface="DejaVu Sans"/>
                <a:cs typeface="DejaVu Sans"/>
              </a:rPr>
              <a:t>biblioteca stdio.h urmează </a:t>
            </a:r>
            <a:r>
              <a:rPr sz="1800" dirty="0">
                <a:latin typeface="DejaVu Sans"/>
                <a:cs typeface="DejaVu Sans"/>
              </a:rPr>
              <a:t>să fie </a:t>
            </a:r>
            <a:r>
              <a:rPr sz="1800" spc="-5" dirty="0">
                <a:latin typeface="DejaVu Sans"/>
                <a:cs typeface="DejaVu Sans"/>
              </a:rPr>
              <a:t>studiate ulterior, odată </a:t>
            </a:r>
            <a:r>
              <a:rPr sz="1800" spc="-10" dirty="0">
                <a:latin typeface="DejaVu Sans"/>
                <a:cs typeface="DejaVu Sans"/>
              </a:rPr>
              <a:t>cu  </a:t>
            </a:r>
            <a:r>
              <a:rPr sz="1800" spc="-5" dirty="0">
                <a:latin typeface="DejaVu Sans"/>
                <a:cs typeface="DejaVu Sans"/>
              </a:rPr>
              <a:t>tipurile de date </a:t>
            </a:r>
            <a:r>
              <a:rPr sz="1800" dirty="0">
                <a:latin typeface="DejaVu Sans"/>
                <a:cs typeface="DejaVu Sans"/>
              </a:rPr>
              <a:t>din </a:t>
            </a:r>
            <a:r>
              <a:rPr sz="1800" spc="-5" dirty="0">
                <a:latin typeface="DejaVu Sans"/>
                <a:cs typeface="DejaVu Sans"/>
              </a:rPr>
              <a:t>limbajul</a:t>
            </a:r>
            <a:r>
              <a:rPr sz="1800" spc="-10" dirty="0">
                <a:latin typeface="DejaVu Sans"/>
                <a:cs typeface="DejaVu Sans"/>
              </a:rPr>
              <a:t> </a:t>
            </a:r>
            <a:r>
              <a:rPr sz="1800" dirty="0">
                <a:latin typeface="DejaVu Sans"/>
                <a:cs typeface="DejaVu Sans"/>
              </a:rPr>
              <a:t>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09" y="882650"/>
            <a:ext cx="494347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0" dirty="0"/>
              <a:t>Afișarea </a:t>
            </a:r>
            <a:r>
              <a:rPr sz="3800" spc="-5" dirty="0"/>
              <a:t>datelor în</a:t>
            </a:r>
            <a:r>
              <a:rPr sz="3800" spc="-65" dirty="0"/>
              <a:t> </a:t>
            </a:r>
            <a:r>
              <a:rPr sz="3800" dirty="0"/>
              <a:t>C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643890" y="1764030"/>
            <a:ext cx="16002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95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11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890" y="1731009"/>
            <a:ext cx="6776084" cy="168021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82600" marR="5080">
              <a:lnSpc>
                <a:spcPct val="100899"/>
              </a:lnSpc>
              <a:spcBef>
                <a:spcPts val="80"/>
              </a:spcBef>
            </a:pPr>
            <a:r>
              <a:rPr sz="1800" spc="-5" dirty="0">
                <a:latin typeface="DejaVu Sans"/>
                <a:cs typeface="DejaVu Sans"/>
              </a:rPr>
              <a:t>Pentru afișarea datelor, în </a:t>
            </a:r>
            <a:r>
              <a:rPr sz="1800" dirty="0">
                <a:latin typeface="DejaVu Sans"/>
                <a:cs typeface="DejaVu Sans"/>
              </a:rPr>
              <a:t>C </a:t>
            </a:r>
            <a:r>
              <a:rPr sz="1800" spc="-5" dirty="0">
                <a:latin typeface="DejaVu Sans"/>
                <a:cs typeface="DejaVu Sans"/>
              </a:rPr>
              <a:t>se folosește funcția printf:  </a:t>
            </a:r>
            <a:r>
              <a:rPr sz="1800" spc="-5" dirty="0">
                <a:solidFill>
                  <a:srgbClr val="CC0000"/>
                </a:solidFill>
                <a:latin typeface="DejaVu Sans"/>
                <a:cs typeface="DejaVu Sans"/>
              </a:rPr>
              <a:t>printf(”%</a:t>
            </a:r>
            <a:r>
              <a:rPr sz="1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DejaVu Sans"/>
                <a:cs typeface="DejaVu Sans"/>
              </a:rPr>
              <a:t>format</a:t>
            </a:r>
            <a:r>
              <a:rPr sz="1800" spc="-5" dirty="0">
                <a:solidFill>
                  <a:srgbClr val="CC0000"/>
                </a:solidFill>
                <a:latin typeface="DejaVu Sans"/>
                <a:cs typeface="DejaVu Sans"/>
              </a:rPr>
              <a:t>”,</a:t>
            </a:r>
            <a:r>
              <a:rPr sz="1800" spc="5" dirty="0">
                <a:solidFill>
                  <a:srgbClr val="CC0000"/>
                </a:solidFill>
                <a:latin typeface="DejaVu Sans"/>
                <a:cs typeface="DejaVu Sans"/>
              </a:rPr>
              <a:t> </a:t>
            </a:r>
            <a:r>
              <a:rPr sz="1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DejaVu Sans"/>
                <a:cs typeface="DejaVu Sans"/>
              </a:rPr>
              <a:t>expresie);</a:t>
            </a:r>
            <a:endParaRPr sz="18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b="1" spc="-5" dirty="0">
                <a:solidFill>
                  <a:srgbClr val="0000CC"/>
                </a:solidFill>
                <a:latin typeface="DejaVu Sans"/>
                <a:cs typeface="DejaVu Sans"/>
              </a:rPr>
              <a:t>Exemplu:</a:t>
            </a:r>
            <a:endParaRPr sz="1800" dirty="0">
              <a:solidFill>
                <a:srgbClr val="0000CC"/>
              </a:solidFill>
              <a:latin typeface="DejaVu Sans"/>
              <a:cs typeface="DejaVu Sans"/>
            </a:endParaRPr>
          </a:p>
          <a:p>
            <a:pPr marL="482600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"/>
                <a:cs typeface="DejaVu Sans"/>
              </a:rPr>
              <a:t>int</a:t>
            </a:r>
            <a:r>
              <a:rPr sz="18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"/>
                <a:cs typeface="DejaVu Sans"/>
              </a:rPr>
              <a:t>x;</a:t>
            </a:r>
          </a:p>
          <a:p>
            <a:pPr marL="4826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"/>
                <a:cs typeface="DejaVu Sans"/>
              </a:rPr>
              <a:t>…</a:t>
            </a:r>
          </a:p>
          <a:p>
            <a:pPr marL="4826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"/>
                <a:cs typeface="DejaVu Sans"/>
              </a:rPr>
              <a:t>printf(”%d”, x+2);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890" y="3724909"/>
            <a:ext cx="160020" cy="2038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95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115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3789" y="3691889"/>
            <a:ext cx="7025640" cy="79502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 marR="5080">
              <a:lnSpc>
                <a:spcPts val="1730"/>
              </a:lnSpc>
              <a:spcBef>
                <a:spcPts val="515"/>
              </a:spcBef>
            </a:pPr>
            <a:r>
              <a:rPr sz="1800" spc="-5" dirty="0">
                <a:latin typeface="DejaVu Sans"/>
                <a:cs typeface="DejaVu Sans"/>
              </a:rPr>
              <a:t>Pot </a:t>
            </a:r>
            <a:r>
              <a:rPr sz="1800" dirty="0">
                <a:latin typeface="DejaVu Sans"/>
                <a:cs typeface="DejaVu Sans"/>
              </a:rPr>
              <a:t>fi </a:t>
            </a:r>
            <a:r>
              <a:rPr sz="1800" spc="-5" dirty="0">
                <a:latin typeface="DejaVu Sans"/>
                <a:cs typeface="DejaVu Sans"/>
              </a:rPr>
              <a:t>afișate expresii complexe, care să conțină </a:t>
            </a:r>
            <a:r>
              <a:rPr sz="1800" dirty="0">
                <a:latin typeface="DejaVu Sans"/>
                <a:cs typeface="DejaVu Sans"/>
              </a:rPr>
              <a:t>și </a:t>
            </a:r>
            <a:r>
              <a:rPr sz="1800" spc="-5" dirty="0">
                <a:latin typeface="DejaVu Sans"/>
                <a:cs typeface="DejaVu Sans"/>
              </a:rPr>
              <a:t>mesaje de  tip text </a:t>
            </a:r>
            <a:r>
              <a:rPr sz="1800" spc="-10" dirty="0">
                <a:latin typeface="DejaVu Sans"/>
                <a:cs typeface="DejaVu Sans"/>
              </a:rPr>
              <a:t>cu </a:t>
            </a:r>
            <a:r>
              <a:rPr sz="1800" spc="-5" dirty="0">
                <a:latin typeface="DejaVu Sans"/>
                <a:cs typeface="DejaVu Sans"/>
              </a:rPr>
              <a:t>un singur apel al funcției</a:t>
            </a:r>
            <a:r>
              <a:rPr sz="1800" spc="60" dirty="0">
                <a:latin typeface="DejaVu Sans"/>
                <a:cs typeface="DejaVu Sans"/>
              </a:rPr>
              <a:t> </a:t>
            </a:r>
            <a:r>
              <a:rPr sz="1800" spc="-5" dirty="0">
                <a:latin typeface="DejaVu Sans"/>
                <a:cs typeface="DejaVu Sans"/>
              </a:rPr>
              <a:t>printf:</a:t>
            </a:r>
            <a:endParaRPr sz="18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lang="ro-RO" spc="-5" dirty="0">
                <a:solidFill>
                  <a:srgbClr val="CC0000"/>
                </a:solidFill>
                <a:latin typeface="DejaVu Sans"/>
                <a:cs typeface="DejaVu Sans"/>
              </a:rPr>
              <a:t>print</a:t>
            </a:r>
            <a:r>
              <a:rPr sz="1800" spc="-5" dirty="0">
                <a:solidFill>
                  <a:srgbClr val="CC0000"/>
                </a:solidFill>
                <a:latin typeface="DejaVu Sans"/>
                <a:cs typeface="DejaVu Sans"/>
              </a:rPr>
              <a:t>f(”</a:t>
            </a:r>
            <a:r>
              <a:rPr sz="1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DejaVu Sans"/>
                <a:cs typeface="DejaVu Sans"/>
              </a:rPr>
              <a:t>text0</a:t>
            </a:r>
            <a:r>
              <a:rPr lang="ro-RO" sz="1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DejaVu Sans"/>
                <a:cs typeface="DejaVu Sans"/>
              </a:rPr>
              <a:t> </a:t>
            </a:r>
            <a:r>
              <a:rPr sz="1800" spc="-5" dirty="0">
                <a:solidFill>
                  <a:srgbClr val="CC0000"/>
                </a:solidFill>
                <a:latin typeface="DejaVu Sans"/>
                <a:cs typeface="DejaVu Sans"/>
              </a:rPr>
              <a:t>%</a:t>
            </a:r>
            <a:r>
              <a:rPr sz="1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DejaVu Sans"/>
                <a:cs typeface="DejaVu Sans"/>
              </a:rPr>
              <a:t>format1</a:t>
            </a:r>
            <a:r>
              <a:rPr lang="ro-RO" sz="1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DejaVu Sans"/>
                <a:cs typeface="DejaVu Sans"/>
              </a:rPr>
              <a:t> </a:t>
            </a:r>
            <a:r>
              <a:rPr sz="1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DejaVu Sans"/>
                <a:cs typeface="DejaVu Sans"/>
              </a:rPr>
              <a:t>text1</a:t>
            </a:r>
            <a:r>
              <a:rPr lang="ro-RO" sz="1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DejaVu Sans"/>
                <a:cs typeface="DejaVu Sans"/>
              </a:rPr>
              <a:t> </a:t>
            </a:r>
            <a:r>
              <a:rPr sz="1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DejaVu Sans"/>
                <a:cs typeface="DejaVu Sans"/>
              </a:rPr>
              <a:t>%format2</a:t>
            </a:r>
            <a:r>
              <a:rPr lang="ro-RO" sz="1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DejaVu Sans"/>
                <a:cs typeface="DejaVu Sans"/>
              </a:rPr>
              <a:t> </a:t>
            </a:r>
            <a:r>
              <a:rPr sz="1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DejaVu Sans"/>
                <a:cs typeface="DejaVu Sans"/>
              </a:rPr>
              <a:t>text2</a:t>
            </a:r>
            <a:r>
              <a:rPr sz="1800" spc="-5" dirty="0">
                <a:solidFill>
                  <a:srgbClr val="CC0000"/>
                </a:solidFill>
                <a:latin typeface="DejaVu Sans"/>
                <a:cs typeface="DejaVu Sans"/>
              </a:rPr>
              <a:t>”, </a:t>
            </a:r>
            <a:r>
              <a:rPr sz="1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DejaVu Sans"/>
                <a:cs typeface="DejaVu Sans"/>
              </a:rPr>
              <a:t>expr1</a:t>
            </a:r>
            <a:r>
              <a:rPr sz="1800" spc="-5" dirty="0">
                <a:solidFill>
                  <a:srgbClr val="CC0000"/>
                </a:solidFill>
                <a:latin typeface="DejaVu Sans"/>
                <a:cs typeface="DejaVu Sans"/>
              </a:rPr>
              <a:t>,</a:t>
            </a:r>
            <a:r>
              <a:rPr sz="1800" spc="35" dirty="0">
                <a:solidFill>
                  <a:srgbClr val="CC0000"/>
                </a:solidFill>
                <a:latin typeface="DejaVu Sans"/>
                <a:cs typeface="DejaVu Sans"/>
              </a:rPr>
              <a:t> </a:t>
            </a:r>
            <a:r>
              <a:rPr sz="1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DejaVu Sans"/>
                <a:cs typeface="DejaVu Sans"/>
              </a:rPr>
              <a:t>expr2</a:t>
            </a:r>
            <a:r>
              <a:rPr sz="1800" spc="-5" dirty="0">
                <a:solidFill>
                  <a:srgbClr val="CC0000"/>
                </a:solidFill>
                <a:latin typeface="DejaVu Sans"/>
                <a:cs typeface="DejaVu Sans"/>
              </a:rPr>
              <a:t>);</a:t>
            </a:r>
            <a:endParaRPr sz="1800" dirty="0">
              <a:latin typeface="DejaVu Sans"/>
              <a:cs typeface="DejaVu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890" y="4462780"/>
            <a:ext cx="6158230" cy="1404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solidFill>
                  <a:srgbClr val="0000CC"/>
                </a:solidFill>
                <a:latin typeface="DejaVu Sans"/>
                <a:cs typeface="DejaVu Sans"/>
              </a:rPr>
              <a:t>Exemplu:</a:t>
            </a:r>
            <a:endParaRPr sz="1800" dirty="0">
              <a:solidFill>
                <a:srgbClr val="0000CC"/>
              </a:solidFill>
              <a:latin typeface="DejaVu Sans"/>
              <a:cs typeface="DejaVu Sans"/>
            </a:endParaRPr>
          </a:p>
          <a:p>
            <a:pPr marL="482600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"/>
                <a:cs typeface="DejaVu Sans"/>
              </a:rPr>
              <a:t>int</a:t>
            </a:r>
            <a:r>
              <a:rPr sz="1800" spc="-10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"/>
                <a:cs typeface="DejaVu Sans"/>
              </a:rPr>
              <a:t>x;</a:t>
            </a:r>
          </a:p>
          <a:p>
            <a:pPr marL="482600">
              <a:lnSpc>
                <a:spcPct val="100000"/>
              </a:lnSpc>
              <a:spcBef>
                <a:spcPts val="10"/>
              </a:spcBef>
            </a:pPr>
            <a:r>
              <a:rPr sz="1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"/>
                <a:cs typeface="DejaVu Sans"/>
              </a:rPr>
              <a:t>double </a:t>
            </a: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"/>
                <a:cs typeface="DejaVu Sans"/>
              </a:rPr>
              <a:t>y; // </a:t>
            </a:r>
            <a:r>
              <a:rPr sz="1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"/>
                <a:cs typeface="DejaVu Sans"/>
              </a:rPr>
              <a:t>variabila de tip real cu formatul</a:t>
            </a:r>
            <a:r>
              <a:rPr sz="1800" spc="25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"/>
                <a:cs typeface="DejaVu Sans"/>
              </a:rPr>
              <a:t> </a:t>
            </a:r>
            <a:r>
              <a:rPr sz="1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"/>
                <a:cs typeface="DejaVu Sans"/>
              </a:rPr>
              <a:t>lf</a:t>
            </a:r>
            <a:endParaRPr sz="1800" dirty="0">
              <a:solidFill>
                <a:schemeClr val="tx1">
                  <a:lumMod val="95000"/>
                  <a:lumOff val="5000"/>
                </a:schemeClr>
              </a:solidFill>
              <a:latin typeface="DejaVu Sans"/>
              <a:cs typeface="DejaVu Sans"/>
            </a:endParaRPr>
          </a:p>
          <a:p>
            <a:pPr marL="482600">
              <a:lnSpc>
                <a:spcPct val="100000"/>
              </a:lnSpc>
              <a:spcBef>
                <a:spcPts val="20"/>
              </a:spcBef>
            </a:pP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"/>
                <a:cs typeface="DejaVu Sans"/>
              </a:rPr>
              <a:t>…</a:t>
            </a:r>
          </a:p>
          <a:p>
            <a:pPr marL="482600">
              <a:lnSpc>
                <a:spcPct val="100000"/>
              </a:lnSpc>
              <a:spcBef>
                <a:spcPts val="10"/>
              </a:spcBef>
            </a:pPr>
            <a:r>
              <a:rPr lang="ro-RO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"/>
                <a:cs typeface="DejaVu Sans"/>
              </a:rPr>
              <a:t>print</a:t>
            </a:r>
            <a:r>
              <a:rPr sz="1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"/>
                <a:cs typeface="DejaVu Sans"/>
              </a:rPr>
              <a:t>f(”x este egal cu </a:t>
            </a: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"/>
                <a:cs typeface="DejaVu Sans"/>
              </a:rPr>
              <a:t>%d, iar y+1 =%lf”, x,</a:t>
            </a:r>
            <a:r>
              <a:rPr sz="1800" spc="-5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"/>
                <a:cs typeface="DejaVu Sans"/>
              </a:rPr>
              <a:t> </a:t>
            </a:r>
            <a:r>
              <a:rPr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DejaVu Sans"/>
                <a:cs typeface="DejaVu Sans"/>
              </a:rPr>
              <a:t>y+1);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09" y="882650"/>
            <a:ext cx="661225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0" dirty="0"/>
              <a:t>Declararea </a:t>
            </a:r>
            <a:r>
              <a:rPr sz="3800" spc="-5" dirty="0"/>
              <a:t>variabilelor în</a:t>
            </a:r>
            <a:r>
              <a:rPr sz="3800" spc="-45" dirty="0"/>
              <a:t> </a:t>
            </a:r>
            <a:r>
              <a:rPr sz="3800" dirty="0"/>
              <a:t>C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643890" y="1764030"/>
            <a:ext cx="16700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-90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890" y="2377440"/>
            <a:ext cx="16700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-90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1200" dirty="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890" y="3368040"/>
            <a:ext cx="16700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-90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1200" dirty="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890" y="4130040"/>
            <a:ext cx="16700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-90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1200" dirty="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890" y="4968240"/>
            <a:ext cx="16700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-90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1200" dirty="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3890" y="5577840"/>
            <a:ext cx="167005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-90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120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1" y="1728470"/>
            <a:ext cx="8001000" cy="4415311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 marR="93980" algn="just">
              <a:lnSpc>
                <a:spcPct val="79800"/>
              </a:lnSpc>
              <a:spcBef>
                <a:spcPts val="560"/>
              </a:spcBef>
              <a:spcAft>
                <a:spcPts val="600"/>
              </a:spcAft>
            </a:pPr>
            <a:r>
              <a:rPr sz="1900" spc="-10" dirty="0">
                <a:latin typeface="DejaVu Sans"/>
                <a:cs typeface="DejaVu Sans"/>
              </a:rPr>
              <a:t>Spre deosebire </a:t>
            </a:r>
            <a:r>
              <a:rPr sz="1900" spc="-5" dirty="0">
                <a:latin typeface="DejaVu Sans"/>
                <a:cs typeface="DejaVu Sans"/>
              </a:rPr>
              <a:t>de </a:t>
            </a:r>
            <a:r>
              <a:rPr sz="1900" spc="-10" dirty="0">
                <a:latin typeface="DejaVu Sans"/>
                <a:cs typeface="DejaVu Sans"/>
              </a:rPr>
              <a:t>scheme </a:t>
            </a:r>
            <a:r>
              <a:rPr sz="1900" spc="-5" dirty="0">
                <a:latin typeface="DejaVu Sans"/>
                <a:cs typeface="DejaVu Sans"/>
              </a:rPr>
              <a:t>logice și </a:t>
            </a:r>
            <a:r>
              <a:rPr sz="1900" spc="-10" dirty="0">
                <a:latin typeface="DejaVu Sans"/>
                <a:cs typeface="DejaVu Sans"/>
              </a:rPr>
              <a:t>pseudocod, </a:t>
            </a:r>
            <a:r>
              <a:rPr sz="1900" spc="-5" dirty="0">
                <a:latin typeface="DejaVu Sans"/>
                <a:cs typeface="DejaVu Sans"/>
              </a:rPr>
              <a:t>în </a:t>
            </a:r>
            <a:r>
              <a:rPr sz="1900" dirty="0">
                <a:latin typeface="DejaVu Sans"/>
                <a:cs typeface="DejaVu Sans"/>
              </a:rPr>
              <a:t>C </a:t>
            </a:r>
            <a:r>
              <a:rPr sz="1900" spc="-5" dirty="0">
                <a:latin typeface="DejaVu Sans"/>
                <a:cs typeface="DejaVu Sans"/>
              </a:rPr>
              <a:t>fiecare  variabilă trebuie să fie declarată înainte de </a:t>
            </a:r>
            <a:r>
              <a:rPr sz="1900" dirty="0">
                <a:latin typeface="DejaVu Sans"/>
                <a:cs typeface="DejaVu Sans"/>
              </a:rPr>
              <a:t>a </a:t>
            </a:r>
            <a:r>
              <a:rPr sz="1900" spc="-5" dirty="0">
                <a:latin typeface="DejaVu Sans"/>
                <a:cs typeface="DejaVu Sans"/>
              </a:rPr>
              <a:t>fi</a:t>
            </a:r>
            <a:r>
              <a:rPr sz="1900" spc="-65" dirty="0">
                <a:latin typeface="DejaVu Sans"/>
                <a:cs typeface="DejaVu Sans"/>
              </a:rPr>
              <a:t> </a:t>
            </a:r>
            <a:r>
              <a:rPr sz="1900" spc="-5" dirty="0">
                <a:latin typeface="DejaVu Sans"/>
                <a:cs typeface="DejaVu Sans"/>
              </a:rPr>
              <a:t>folosită;</a:t>
            </a:r>
            <a:endParaRPr sz="1900" dirty="0">
              <a:latin typeface="DejaVu Sans"/>
              <a:cs typeface="DejaVu Sans"/>
            </a:endParaRPr>
          </a:p>
          <a:p>
            <a:pPr marL="12700" marR="1094740" algn="just">
              <a:lnSpc>
                <a:spcPct val="79800"/>
              </a:lnSpc>
              <a:spcBef>
                <a:spcPts val="480"/>
              </a:spcBef>
              <a:spcAft>
                <a:spcPts val="600"/>
              </a:spcAft>
            </a:pPr>
            <a:r>
              <a:rPr sz="1900" spc="-5" dirty="0">
                <a:latin typeface="DejaVu Sans"/>
                <a:cs typeface="DejaVu Sans"/>
              </a:rPr>
              <a:t>Declararea </a:t>
            </a:r>
            <a:r>
              <a:rPr sz="1900" spc="-10" dirty="0">
                <a:latin typeface="DejaVu Sans"/>
                <a:cs typeface="DejaVu Sans"/>
              </a:rPr>
              <a:t>presupune </a:t>
            </a:r>
            <a:r>
              <a:rPr sz="1900" spc="-5" dirty="0">
                <a:latin typeface="DejaVu Sans"/>
                <a:cs typeface="DejaVu Sans"/>
              </a:rPr>
              <a:t>precizarea tipului și </a:t>
            </a:r>
            <a:r>
              <a:rPr sz="1900" spc="-5" dirty="0" err="1">
                <a:latin typeface="DejaVu Sans"/>
                <a:cs typeface="DejaVu Sans"/>
              </a:rPr>
              <a:t>numelui</a:t>
            </a:r>
            <a:r>
              <a:rPr sz="1900" spc="-5" dirty="0">
                <a:latin typeface="DejaVu Sans"/>
                <a:cs typeface="DejaVu Sans"/>
              </a:rPr>
              <a:t> </a:t>
            </a:r>
            <a:r>
              <a:rPr sz="1900" spc="-5" dirty="0" err="1">
                <a:latin typeface="DejaVu Sans"/>
                <a:cs typeface="DejaVu Sans"/>
              </a:rPr>
              <a:t>variabilei</a:t>
            </a:r>
            <a:r>
              <a:rPr sz="1900" spc="-5" dirty="0">
                <a:latin typeface="DejaVu Sans"/>
                <a:cs typeface="DejaVu Sans"/>
              </a:rPr>
              <a:t>:</a:t>
            </a:r>
            <a:r>
              <a:rPr lang="ro-RO" sz="1900" spc="-5" dirty="0">
                <a:latin typeface="DejaVu Sans"/>
                <a:cs typeface="DejaVu Sans"/>
              </a:rPr>
              <a:t> </a:t>
            </a:r>
          </a:p>
          <a:p>
            <a:pPr marL="12700" marR="1094740" algn="just">
              <a:lnSpc>
                <a:spcPct val="79800"/>
              </a:lnSpc>
              <a:spcBef>
                <a:spcPts val="480"/>
              </a:spcBef>
              <a:spcAft>
                <a:spcPts val="600"/>
              </a:spcAft>
            </a:pPr>
            <a:r>
              <a:rPr sz="1800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DejaVu Sans"/>
                <a:cs typeface="DejaVu Sans"/>
              </a:rPr>
              <a:t>tip</a:t>
            </a:r>
            <a:r>
              <a:rPr sz="1800" dirty="0">
                <a:solidFill>
                  <a:srgbClr val="CC0000"/>
                </a:solidFill>
                <a:latin typeface="DejaVu Sans"/>
                <a:cs typeface="DejaVu Sans"/>
              </a:rPr>
              <a:t>	</a:t>
            </a:r>
            <a:r>
              <a:rPr sz="1800" u="heavy" spc="-5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DejaVu Sans"/>
                <a:cs typeface="DejaVu Sans"/>
              </a:rPr>
              <a:t>numeVariabila</a:t>
            </a:r>
            <a:r>
              <a:rPr sz="1800" spc="-5" dirty="0">
                <a:solidFill>
                  <a:srgbClr val="CC0000"/>
                </a:solidFill>
                <a:latin typeface="DejaVu Sans"/>
                <a:cs typeface="DejaVu Sans"/>
              </a:rPr>
              <a:t>;</a:t>
            </a:r>
            <a:endParaRPr sz="1800" dirty="0">
              <a:latin typeface="DejaVu Sans"/>
              <a:cs typeface="DejaVu Sans"/>
            </a:endParaRPr>
          </a:p>
          <a:p>
            <a:pPr marL="12700" marR="270510" algn="just">
              <a:lnSpc>
                <a:spcPct val="80000"/>
              </a:lnSpc>
              <a:spcBef>
                <a:spcPts val="465"/>
              </a:spcBef>
              <a:spcAft>
                <a:spcPts val="600"/>
              </a:spcAft>
            </a:pPr>
            <a:r>
              <a:rPr sz="1900" spc="-5" dirty="0">
                <a:latin typeface="DejaVu Sans"/>
                <a:cs typeface="DejaVu Sans"/>
              </a:rPr>
              <a:t>Declararea are </a:t>
            </a:r>
            <a:r>
              <a:rPr sz="1900" dirty="0">
                <a:latin typeface="DejaVu Sans"/>
                <a:cs typeface="DejaVu Sans"/>
              </a:rPr>
              <a:t>ca </a:t>
            </a:r>
            <a:r>
              <a:rPr sz="1900" spc="-5" dirty="0">
                <a:latin typeface="DejaVu Sans"/>
                <a:cs typeface="DejaVu Sans"/>
              </a:rPr>
              <a:t>efect rezervarea unei zone de memorie  (în memoria internă) care </a:t>
            </a:r>
            <a:r>
              <a:rPr sz="1900" dirty="0">
                <a:latin typeface="DejaVu Sans"/>
                <a:cs typeface="DejaVu Sans"/>
              </a:rPr>
              <a:t>va </a:t>
            </a:r>
            <a:r>
              <a:rPr sz="1900" spc="-5" dirty="0">
                <a:latin typeface="DejaVu Sans"/>
                <a:cs typeface="DejaVu Sans"/>
              </a:rPr>
              <a:t>fi identificată </a:t>
            </a:r>
            <a:r>
              <a:rPr sz="1900" dirty="0">
                <a:latin typeface="DejaVu Sans"/>
                <a:cs typeface="DejaVu Sans"/>
              </a:rPr>
              <a:t>cu </a:t>
            </a:r>
            <a:r>
              <a:rPr sz="1900" spc="-5" dirty="0">
                <a:latin typeface="DejaVu Sans"/>
                <a:cs typeface="DejaVu Sans"/>
              </a:rPr>
              <a:t>ajutorul  numelui</a:t>
            </a:r>
            <a:r>
              <a:rPr sz="1900" spc="-10" dirty="0">
                <a:latin typeface="DejaVu Sans"/>
                <a:cs typeface="DejaVu Sans"/>
              </a:rPr>
              <a:t> </a:t>
            </a:r>
            <a:r>
              <a:rPr sz="1900" spc="-5" dirty="0">
                <a:latin typeface="DejaVu Sans"/>
                <a:cs typeface="DejaVu Sans"/>
              </a:rPr>
              <a:t>variabilei;</a:t>
            </a:r>
            <a:endParaRPr sz="1900" dirty="0">
              <a:latin typeface="DejaVu Sans"/>
              <a:cs typeface="DejaVu Sans"/>
            </a:endParaRPr>
          </a:p>
          <a:p>
            <a:pPr marL="12700" marR="5080" algn="just">
              <a:lnSpc>
                <a:spcPct val="80000"/>
              </a:lnSpc>
              <a:spcBef>
                <a:spcPts val="465"/>
              </a:spcBef>
              <a:spcAft>
                <a:spcPts val="600"/>
              </a:spcAft>
            </a:pPr>
            <a:r>
              <a:rPr sz="1900" spc="-5" dirty="0">
                <a:latin typeface="DejaVu Sans"/>
                <a:cs typeface="DejaVu Sans"/>
              </a:rPr>
              <a:t>Tipul variabilei </a:t>
            </a:r>
            <a:r>
              <a:rPr sz="1900" dirty="0">
                <a:latin typeface="DejaVu Sans"/>
                <a:cs typeface="DejaVu Sans"/>
              </a:rPr>
              <a:t>va </a:t>
            </a:r>
            <a:r>
              <a:rPr sz="1900" spc="-10" dirty="0">
                <a:latin typeface="DejaVu Sans"/>
                <a:cs typeface="DejaVu Sans"/>
              </a:rPr>
              <a:t>determina dimensiunea </a:t>
            </a:r>
            <a:r>
              <a:rPr sz="1900" spc="-5" dirty="0">
                <a:latin typeface="DejaVu Sans"/>
                <a:cs typeface="DejaVu Sans"/>
              </a:rPr>
              <a:t>memoriei alocate  și operațiile </a:t>
            </a:r>
            <a:r>
              <a:rPr sz="1900" spc="-10" dirty="0">
                <a:latin typeface="DejaVu Sans"/>
                <a:cs typeface="DejaVu Sans"/>
              </a:rPr>
              <a:t>permise </a:t>
            </a:r>
            <a:r>
              <a:rPr sz="1900" spc="-5" dirty="0">
                <a:latin typeface="DejaVu Sans"/>
                <a:cs typeface="DejaVu Sans"/>
              </a:rPr>
              <a:t>(de exemplu, </a:t>
            </a:r>
            <a:r>
              <a:rPr sz="1900" spc="-10" dirty="0">
                <a:latin typeface="DejaVu Sans"/>
                <a:cs typeface="DejaVu Sans"/>
              </a:rPr>
              <a:t>pentru </a:t>
            </a:r>
            <a:r>
              <a:rPr sz="1900" dirty="0">
                <a:latin typeface="DejaVu Sans"/>
                <a:cs typeface="DejaVu Sans"/>
              </a:rPr>
              <a:t>o </a:t>
            </a:r>
            <a:r>
              <a:rPr sz="1900" spc="-5" dirty="0">
                <a:latin typeface="DejaVu Sans"/>
                <a:cs typeface="DejaVu Sans"/>
              </a:rPr>
              <a:t>variabilă de tip  real, nu </a:t>
            </a:r>
            <a:r>
              <a:rPr sz="1900" dirty="0">
                <a:latin typeface="DejaVu Sans"/>
                <a:cs typeface="DejaVu Sans"/>
              </a:rPr>
              <a:t>va </a:t>
            </a:r>
            <a:r>
              <a:rPr sz="1900" spc="-5" dirty="0">
                <a:latin typeface="DejaVu Sans"/>
                <a:cs typeface="DejaVu Sans"/>
              </a:rPr>
              <a:t>fi </a:t>
            </a:r>
            <a:r>
              <a:rPr sz="1900" spc="-10" dirty="0">
                <a:latin typeface="DejaVu Sans"/>
                <a:cs typeface="DejaVu Sans"/>
              </a:rPr>
              <a:t>permisă </a:t>
            </a:r>
            <a:r>
              <a:rPr sz="1900" spc="-5" dirty="0">
                <a:latin typeface="DejaVu Sans"/>
                <a:cs typeface="DejaVu Sans"/>
              </a:rPr>
              <a:t>operația ”%” care determină </a:t>
            </a:r>
            <a:r>
              <a:rPr sz="1900" spc="-10" dirty="0" err="1">
                <a:latin typeface="DejaVu Sans"/>
                <a:cs typeface="DejaVu Sans"/>
              </a:rPr>
              <a:t>restul</a:t>
            </a:r>
            <a:r>
              <a:rPr sz="1900" spc="-10" dirty="0">
                <a:latin typeface="DejaVu Sans"/>
                <a:cs typeface="DejaVu Sans"/>
              </a:rPr>
              <a:t>  </a:t>
            </a:r>
            <a:r>
              <a:rPr sz="1900" spc="-5" dirty="0" err="1">
                <a:latin typeface="DejaVu Sans"/>
                <a:cs typeface="DejaVu Sans"/>
              </a:rPr>
              <a:t>împărțirii</a:t>
            </a:r>
            <a:r>
              <a:rPr sz="1900" spc="-5" dirty="0">
                <a:latin typeface="DejaVu Sans"/>
                <a:cs typeface="DejaVu Sans"/>
              </a:rPr>
              <a:t>);</a:t>
            </a:r>
            <a:endParaRPr sz="1900" dirty="0">
              <a:latin typeface="DejaVu Sans"/>
              <a:cs typeface="DejaVu Sans"/>
            </a:endParaRPr>
          </a:p>
          <a:p>
            <a:pPr marL="12700" marR="55880" algn="just">
              <a:lnSpc>
                <a:spcPct val="79800"/>
              </a:lnSpc>
              <a:spcBef>
                <a:spcPts val="480"/>
              </a:spcBef>
              <a:spcAft>
                <a:spcPts val="600"/>
              </a:spcAft>
            </a:pPr>
            <a:r>
              <a:rPr sz="1900" spc="-5" dirty="0">
                <a:latin typeface="DejaVu Sans"/>
                <a:cs typeface="DejaVu Sans"/>
              </a:rPr>
              <a:t>Tipul poate fi unul simplu, </a:t>
            </a:r>
            <a:r>
              <a:rPr sz="1900" spc="-10" dirty="0">
                <a:latin typeface="DejaVu Sans"/>
                <a:cs typeface="DejaVu Sans"/>
              </a:rPr>
              <a:t>predefinit </a:t>
            </a:r>
            <a:r>
              <a:rPr sz="1900" spc="-5" dirty="0">
                <a:latin typeface="DejaVu Sans"/>
                <a:cs typeface="DejaVu Sans"/>
              </a:rPr>
              <a:t>(int, char, float, double  etc.) sau unul definit anterior </a:t>
            </a:r>
            <a:r>
              <a:rPr sz="1900" dirty="0">
                <a:latin typeface="DejaVu Sans"/>
                <a:cs typeface="DejaVu Sans"/>
              </a:rPr>
              <a:t>în </a:t>
            </a:r>
            <a:r>
              <a:rPr sz="1900" spc="-10" dirty="0">
                <a:latin typeface="DejaVu Sans"/>
                <a:cs typeface="DejaVu Sans"/>
              </a:rPr>
              <a:t>cadrul</a:t>
            </a:r>
            <a:r>
              <a:rPr sz="1900" spc="-50" dirty="0">
                <a:latin typeface="DejaVu Sans"/>
                <a:cs typeface="DejaVu Sans"/>
              </a:rPr>
              <a:t> </a:t>
            </a:r>
            <a:r>
              <a:rPr sz="1900" spc="-5" dirty="0">
                <a:latin typeface="DejaVu Sans"/>
                <a:cs typeface="DejaVu Sans"/>
              </a:rPr>
              <a:t>programului;</a:t>
            </a:r>
            <a:endParaRPr sz="1900" dirty="0">
              <a:latin typeface="DejaVu Sans"/>
              <a:cs typeface="DejaVu Sans"/>
            </a:endParaRPr>
          </a:p>
          <a:p>
            <a:pPr marL="12700" marR="76835" algn="just">
              <a:lnSpc>
                <a:spcPct val="79800"/>
              </a:lnSpc>
              <a:spcBef>
                <a:spcPts val="484"/>
              </a:spcBef>
              <a:spcAft>
                <a:spcPts val="600"/>
              </a:spcAft>
            </a:pPr>
            <a:r>
              <a:rPr sz="1900" spc="-10" dirty="0">
                <a:latin typeface="DejaVu Sans"/>
                <a:cs typeface="DejaVu Sans"/>
              </a:rPr>
              <a:t>Numele </a:t>
            </a:r>
            <a:r>
              <a:rPr sz="1900" spc="-5" dirty="0" err="1">
                <a:latin typeface="DejaVu Sans"/>
                <a:cs typeface="DejaVu Sans"/>
              </a:rPr>
              <a:t>variabilei</a:t>
            </a:r>
            <a:r>
              <a:rPr sz="1900" spc="-5" dirty="0">
                <a:latin typeface="DejaVu Sans"/>
                <a:cs typeface="DejaVu Sans"/>
              </a:rPr>
              <a:t> </a:t>
            </a:r>
            <a:r>
              <a:rPr lang="ro-RO" sz="1900" spc="-10" dirty="0">
                <a:latin typeface="DejaVu Sans"/>
                <a:cs typeface="DejaVu Sans"/>
              </a:rPr>
              <a:t>poate conține </a:t>
            </a:r>
            <a:r>
              <a:rPr sz="1900" spc="-5" dirty="0" err="1">
                <a:latin typeface="DejaVu Sans"/>
                <a:cs typeface="DejaVu Sans"/>
              </a:rPr>
              <a:t>litere</a:t>
            </a:r>
            <a:r>
              <a:rPr sz="1900" spc="-5" dirty="0">
                <a:latin typeface="DejaVu Sans"/>
                <a:cs typeface="DejaVu Sans"/>
              </a:rPr>
              <a:t>, cifre și  caracterul underscore (_) </a:t>
            </a:r>
            <a:r>
              <a:rPr sz="1900" spc="-5" dirty="0" err="1">
                <a:latin typeface="DejaVu Sans"/>
                <a:cs typeface="DejaVu Sans"/>
              </a:rPr>
              <a:t>și</a:t>
            </a:r>
            <a:r>
              <a:rPr sz="1900" spc="-5" dirty="0">
                <a:latin typeface="DejaVu Sans"/>
                <a:cs typeface="DejaVu Sans"/>
              </a:rPr>
              <a:t> </a:t>
            </a:r>
            <a:r>
              <a:rPr lang="ro-RO" sz="1900" spc="-5" dirty="0">
                <a:latin typeface="DejaVu Sans"/>
                <a:cs typeface="DejaVu Sans"/>
              </a:rPr>
              <a:t> </a:t>
            </a:r>
            <a:r>
              <a:rPr lang="ro-RO" sz="1900" b="1" spc="-5" dirty="0">
                <a:latin typeface="DejaVu Sans"/>
                <a:cs typeface="DejaVu Sans"/>
              </a:rPr>
              <a:t>NU </a:t>
            </a:r>
            <a:r>
              <a:rPr sz="1900" spc="-10" dirty="0" err="1">
                <a:latin typeface="DejaVu Sans"/>
                <a:cs typeface="DejaVu Sans"/>
              </a:rPr>
              <a:t>trebuie</a:t>
            </a:r>
            <a:r>
              <a:rPr sz="1900" spc="-10" dirty="0">
                <a:latin typeface="DejaVu Sans"/>
                <a:cs typeface="DejaVu Sans"/>
              </a:rPr>
              <a:t> </a:t>
            </a:r>
            <a:r>
              <a:rPr sz="1900" spc="-5" dirty="0" err="1">
                <a:latin typeface="DejaVu Sans"/>
                <a:cs typeface="DejaVu Sans"/>
              </a:rPr>
              <a:t>să</a:t>
            </a:r>
            <a:r>
              <a:rPr sz="1900" spc="-5" dirty="0">
                <a:latin typeface="DejaVu Sans"/>
                <a:cs typeface="DejaVu Sans"/>
              </a:rPr>
              <a:t> înceapă cu </a:t>
            </a:r>
            <a:r>
              <a:rPr sz="1900" dirty="0">
                <a:latin typeface="DejaVu Sans"/>
                <a:cs typeface="DejaVu Sans"/>
              </a:rPr>
              <a:t>o</a:t>
            </a:r>
            <a:r>
              <a:rPr sz="1900" spc="-55" dirty="0">
                <a:latin typeface="DejaVu Sans"/>
                <a:cs typeface="DejaVu Sans"/>
              </a:rPr>
              <a:t> </a:t>
            </a:r>
            <a:r>
              <a:rPr sz="1900" spc="-5" dirty="0" err="1">
                <a:latin typeface="DejaVu Sans"/>
                <a:cs typeface="DejaVu Sans"/>
              </a:rPr>
              <a:t>cifră</a:t>
            </a:r>
            <a:r>
              <a:rPr lang="ro-RO" sz="1900" spc="-5" dirty="0">
                <a:latin typeface="DejaVu Sans"/>
                <a:cs typeface="DejaVu Sans"/>
              </a:rPr>
              <a:t>.</a:t>
            </a:r>
            <a:endParaRPr sz="1900" dirty="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09" y="882650"/>
            <a:ext cx="725233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0" dirty="0"/>
              <a:t>Instrucțiunea </a:t>
            </a:r>
            <a:r>
              <a:rPr sz="3800" spc="-5" dirty="0"/>
              <a:t>de atribuire </a:t>
            </a:r>
            <a:r>
              <a:rPr sz="3800" dirty="0"/>
              <a:t>în</a:t>
            </a:r>
            <a:r>
              <a:rPr sz="3800" spc="-45" dirty="0"/>
              <a:t> </a:t>
            </a:r>
            <a:r>
              <a:rPr sz="3800" dirty="0"/>
              <a:t>C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643890" y="1794510"/>
            <a:ext cx="21971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75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17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890" y="1705610"/>
            <a:ext cx="6762750" cy="17348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5080">
              <a:lnSpc>
                <a:spcPct val="110600"/>
              </a:lnSpc>
              <a:spcBef>
                <a:spcPts val="100"/>
              </a:spcBef>
            </a:pPr>
            <a:r>
              <a:rPr sz="2000" spc="-5" dirty="0">
                <a:latin typeface="DejaVu Sans"/>
                <a:cs typeface="DejaVu Sans"/>
              </a:rPr>
              <a:t>Atribuirea are în </a:t>
            </a:r>
            <a:r>
              <a:rPr sz="2000" dirty="0">
                <a:latin typeface="DejaVu Sans"/>
                <a:cs typeface="DejaVu Sans"/>
              </a:rPr>
              <a:t>C </a:t>
            </a:r>
            <a:r>
              <a:rPr sz="2000" spc="-5" dirty="0">
                <a:latin typeface="DejaVu Sans"/>
                <a:cs typeface="DejaVu Sans"/>
              </a:rPr>
              <a:t>următoarea formă:  </a:t>
            </a:r>
            <a:endParaRPr lang="ro-RO" sz="2000" spc="-5" dirty="0">
              <a:latin typeface="DejaVu Sans"/>
              <a:cs typeface="DejaVu Sans"/>
            </a:endParaRPr>
          </a:p>
          <a:p>
            <a:pPr marL="482600" marR="5080">
              <a:lnSpc>
                <a:spcPct val="110600"/>
              </a:lnSpc>
              <a:spcBef>
                <a:spcPts val="100"/>
              </a:spcBef>
            </a:pPr>
            <a:r>
              <a:rPr sz="2000" u="heavy" spc="-5" dirty="0" err="1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DejaVu Sans"/>
                <a:cs typeface="DejaVu Sans"/>
              </a:rPr>
              <a:t>variabila</a:t>
            </a:r>
            <a:r>
              <a:rPr sz="2000" spc="-5" dirty="0">
                <a:solidFill>
                  <a:srgbClr val="CC0000"/>
                </a:solidFill>
                <a:latin typeface="DejaVu Sans"/>
                <a:cs typeface="DejaVu Sans"/>
              </a:rPr>
              <a:t> </a:t>
            </a:r>
            <a:r>
              <a:rPr sz="2000" dirty="0">
                <a:solidFill>
                  <a:srgbClr val="CC0000"/>
                </a:solidFill>
                <a:latin typeface="DejaVu Sans"/>
                <a:cs typeface="DejaVu Sans"/>
              </a:rPr>
              <a:t>=</a:t>
            </a:r>
            <a:r>
              <a:rPr sz="2000" spc="10" dirty="0">
                <a:solidFill>
                  <a:srgbClr val="CC0000"/>
                </a:solidFill>
                <a:latin typeface="DejaVu Sans"/>
                <a:cs typeface="DejaVu Sans"/>
              </a:rPr>
              <a:t> </a:t>
            </a:r>
            <a:r>
              <a:rPr sz="2000" u="heavy" dirty="0">
                <a:solidFill>
                  <a:srgbClr val="CC0000"/>
                </a:solidFill>
                <a:uFill>
                  <a:solidFill>
                    <a:srgbClr val="CC0000"/>
                  </a:solidFill>
                </a:uFill>
                <a:latin typeface="DejaVu Sans"/>
                <a:cs typeface="DejaVu Sans"/>
              </a:rPr>
              <a:t>expresie</a:t>
            </a:r>
            <a:r>
              <a:rPr sz="2000" dirty="0">
                <a:solidFill>
                  <a:srgbClr val="CC0000"/>
                </a:solidFill>
                <a:latin typeface="DejaVu Sans"/>
                <a:cs typeface="DejaVu Sans"/>
              </a:rPr>
              <a:t>;</a:t>
            </a:r>
            <a:endParaRPr sz="2000" dirty="0">
              <a:latin typeface="DejaVu Sans"/>
              <a:cs typeface="DejaVu Sans"/>
            </a:endParaRPr>
          </a:p>
          <a:p>
            <a:pPr marR="5007610" algn="ctr">
              <a:lnSpc>
                <a:spcPct val="100000"/>
              </a:lnSpc>
              <a:spcBef>
                <a:spcPts val="340"/>
              </a:spcBef>
            </a:pPr>
            <a:r>
              <a:rPr sz="2000" b="1" u="heavy" spc="-10" dirty="0">
                <a:solidFill>
                  <a:srgbClr val="0000CC"/>
                </a:solidFill>
                <a:uFill>
                  <a:solidFill>
                    <a:srgbClr val="CC0000"/>
                  </a:solidFill>
                </a:uFill>
                <a:latin typeface="DejaVu Sans"/>
                <a:cs typeface="DejaVu Sans"/>
              </a:rPr>
              <a:t>E</a:t>
            </a:r>
            <a:r>
              <a:rPr sz="2000" b="1" u="heavy" spc="-5" dirty="0">
                <a:solidFill>
                  <a:srgbClr val="0000CC"/>
                </a:solidFill>
                <a:uFill>
                  <a:solidFill>
                    <a:srgbClr val="CC0000"/>
                  </a:solidFill>
                </a:uFill>
                <a:latin typeface="DejaVu Sans"/>
                <a:cs typeface="DejaVu Sans"/>
              </a:rPr>
              <a:t>x</a:t>
            </a:r>
            <a:r>
              <a:rPr sz="2000" b="1" u="heavy" spc="5" dirty="0">
                <a:solidFill>
                  <a:srgbClr val="0000CC"/>
                </a:solidFill>
                <a:uFill>
                  <a:solidFill>
                    <a:srgbClr val="CC0000"/>
                  </a:solidFill>
                </a:uFill>
                <a:latin typeface="DejaVu Sans"/>
                <a:cs typeface="DejaVu Sans"/>
              </a:rPr>
              <a:t>e</a:t>
            </a:r>
            <a:r>
              <a:rPr sz="2000" b="1" u="heavy" spc="-5" dirty="0">
                <a:solidFill>
                  <a:srgbClr val="0000CC"/>
                </a:solidFill>
                <a:uFill>
                  <a:solidFill>
                    <a:srgbClr val="CC0000"/>
                  </a:solidFill>
                </a:uFill>
                <a:latin typeface="DejaVu Sans"/>
                <a:cs typeface="DejaVu Sans"/>
              </a:rPr>
              <a:t>mplu:</a:t>
            </a:r>
            <a:endParaRPr sz="2000" dirty="0">
              <a:solidFill>
                <a:srgbClr val="0000CC"/>
              </a:solidFill>
              <a:latin typeface="DejaVu Sans"/>
              <a:cs typeface="DejaVu Sans"/>
            </a:endParaRPr>
          </a:p>
          <a:p>
            <a:pPr marR="4947920" algn="ctr">
              <a:lnSpc>
                <a:spcPct val="100000"/>
              </a:lnSpc>
              <a:spcBef>
                <a:spcPts val="330"/>
              </a:spcBef>
            </a:pPr>
            <a:r>
              <a:rPr sz="2000" spc="-5" dirty="0">
                <a:solidFill>
                  <a:srgbClr val="CC0000"/>
                </a:solidFill>
                <a:latin typeface="DejaVu Sans"/>
                <a:cs typeface="DejaVu Sans"/>
              </a:rPr>
              <a:t>int</a:t>
            </a:r>
            <a:r>
              <a:rPr sz="2000" spc="-25" dirty="0">
                <a:solidFill>
                  <a:srgbClr val="CC0000"/>
                </a:solidFill>
                <a:latin typeface="DejaVu Sans"/>
                <a:cs typeface="DejaVu Sans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DejaVu Sans"/>
                <a:cs typeface="DejaVu Sans"/>
              </a:rPr>
              <a:t>x;</a:t>
            </a:r>
            <a:endParaRPr sz="2000" dirty="0">
              <a:latin typeface="DejaVu Sans"/>
              <a:cs typeface="DejaVu Sans"/>
            </a:endParaRPr>
          </a:p>
          <a:p>
            <a:pPr marR="4577715" algn="ctr">
              <a:lnSpc>
                <a:spcPct val="100000"/>
              </a:lnSpc>
              <a:spcBef>
                <a:spcPts val="340"/>
              </a:spcBef>
            </a:pPr>
            <a:r>
              <a:rPr sz="2000" dirty="0">
                <a:solidFill>
                  <a:srgbClr val="CC0000"/>
                </a:solidFill>
                <a:latin typeface="DejaVu Sans"/>
                <a:cs typeface="DejaVu Sans"/>
              </a:rPr>
              <a:t>x =</a:t>
            </a:r>
            <a:r>
              <a:rPr sz="2000" spc="-45" dirty="0">
                <a:solidFill>
                  <a:srgbClr val="CC0000"/>
                </a:solidFill>
                <a:latin typeface="DejaVu Sans"/>
                <a:cs typeface="DejaVu Sans"/>
              </a:rPr>
              <a:t> </a:t>
            </a:r>
            <a:r>
              <a:rPr sz="2000" spc="-5" dirty="0">
                <a:solidFill>
                  <a:srgbClr val="CC0000"/>
                </a:solidFill>
                <a:latin typeface="DejaVu Sans"/>
                <a:cs typeface="DejaVu Sans"/>
              </a:rPr>
              <a:t>18;</a:t>
            </a:r>
            <a:endParaRPr sz="2000" dirty="0">
              <a:latin typeface="DejaVu Sans"/>
              <a:cs typeface="DejaVu San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890" y="3989070"/>
            <a:ext cx="21971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75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17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3789" y="3940809"/>
            <a:ext cx="7877811" cy="126316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09"/>
              </a:spcBef>
            </a:pPr>
            <a:r>
              <a:rPr sz="2000" spc="-5" dirty="0">
                <a:latin typeface="DejaVu Sans"/>
                <a:cs typeface="DejaVu Sans"/>
              </a:rPr>
              <a:t>De fapt în </a:t>
            </a:r>
            <a:r>
              <a:rPr sz="2000" dirty="0">
                <a:latin typeface="DejaVu Sans"/>
                <a:cs typeface="DejaVu Sans"/>
              </a:rPr>
              <a:t>C </a:t>
            </a:r>
            <a:r>
              <a:rPr sz="2000" spc="-5" dirty="0">
                <a:latin typeface="DejaVu Sans"/>
                <a:cs typeface="DejaVu Sans"/>
              </a:rPr>
              <a:t>atribuirea </a:t>
            </a:r>
            <a:r>
              <a:rPr sz="2000" dirty="0">
                <a:latin typeface="DejaVu Sans"/>
                <a:cs typeface="DejaVu Sans"/>
              </a:rPr>
              <a:t>nu </a:t>
            </a:r>
            <a:r>
              <a:rPr sz="2000" spc="-5" dirty="0">
                <a:latin typeface="DejaVu Sans"/>
                <a:cs typeface="DejaVu Sans"/>
              </a:rPr>
              <a:t>este </a:t>
            </a:r>
            <a:r>
              <a:rPr sz="2000" dirty="0">
                <a:latin typeface="DejaVu Sans"/>
                <a:cs typeface="DejaVu Sans"/>
              </a:rPr>
              <a:t>o  </a:t>
            </a:r>
            <a:r>
              <a:rPr sz="2000" spc="-5" dirty="0">
                <a:latin typeface="DejaVu Sans"/>
                <a:cs typeface="DejaVu Sans"/>
              </a:rPr>
              <a:t>instrucțiune propriu-zisă ci </a:t>
            </a:r>
            <a:r>
              <a:rPr lang="ro-RO" sz="2000" spc="-5" dirty="0">
                <a:latin typeface="DejaVu Sans"/>
                <a:cs typeface="DejaVu Sans"/>
              </a:rPr>
              <a:t>este </a:t>
            </a:r>
            <a:r>
              <a:rPr sz="2000" dirty="0">
                <a:latin typeface="DejaVu Sans"/>
                <a:cs typeface="DejaVu Sans"/>
              </a:rPr>
              <a:t>o </a:t>
            </a:r>
            <a:r>
              <a:rPr sz="2000" spc="-5" dirty="0" err="1">
                <a:latin typeface="DejaVu Sans"/>
                <a:cs typeface="DejaVu Sans"/>
              </a:rPr>
              <a:t>expresie</a:t>
            </a:r>
            <a:r>
              <a:rPr lang="ro-RO" sz="2000" spc="-5" dirty="0">
                <a:latin typeface="DejaVu Sans"/>
                <a:cs typeface="DejaVu Sans"/>
              </a:rPr>
              <a:t>.</a:t>
            </a:r>
          </a:p>
          <a:p>
            <a:pPr marL="12700" marR="5080">
              <a:lnSpc>
                <a:spcPct val="90000"/>
              </a:lnSpc>
              <a:spcBef>
                <a:spcPts val="409"/>
              </a:spcBef>
            </a:pPr>
            <a:r>
              <a:rPr lang="en-US" sz="2000" b="1" u="heavy" spc="-10" dirty="0" err="1">
                <a:solidFill>
                  <a:srgbClr val="0000CC"/>
                </a:solidFill>
                <a:uFill>
                  <a:solidFill>
                    <a:srgbClr val="CC0000"/>
                  </a:solidFill>
                </a:uFill>
                <a:latin typeface="DejaVu Sans"/>
                <a:cs typeface="DejaVu Sans"/>
              </a:rPr>
              <a:t>E</a:t>
            </a:r>
            <a:r>
              <a:rPr lang="en-US" sz="2000" b="1" u="heavy" spc="-5" dirty="0" err="1">
                <a:solidFill>
                  <a:srgbClr val="0000CC"/>
                </a:solidFill>
                <a:uFill>
                  <a:solidFill>
                    <a:srgbClr val="CC0000"/>
                  </a:solidFill>
                </a:uFill>
                <a:latin typeface="DejaVu Sans"/>
                <a:cs typeface="DejaVu Sans"/>
              </a:rPr>
              <a:t>x</a:t>
            </a:r>
            <a:r>
              <a:rPr lang="en-US" sz="2000" b="1" u="heavy" spc="5" dirty="0" err="1">
                <a:solidFill>
                  <a:srgbClr val="0000CC"/>
                </a:solidFill>
                <a:uFill>
                  <a:solidFill>
                    <a:srgbClr val="CC0000"/>
                  </a:solidFill>
                </a:uFill>
                <a:latin typeface="DejaVu Sans"/>
                <a:cs typeface="DejaVu Sans"/>
              </a:rPr>
              <a:t>e</a:t>
            </a:r>
            <a:r>
              <a:rPr lang="en-US" sz="2000" b="1" u="heavy" spc="-5" dirty="0" err="1">
                <a:solidFill>
                  <a:srgbClr val="0000CC"/>
                </a:solidFill>
                <a:uFill>
                  <a:solidFill>
                    <a:srgbClr val="CC0000"/>
                  </a:solidFill>
                </a:uFill>
                <a:latin typeface="DejaVu Sans"/>
                <a:cs typeface="DejaVu Sans"/>
              </a:rPr>
              <a:t>mplu</a:t>
            </a:r>
            <a:r>
              <a:rPr lang="en-US" sz="2000" b="1" u="heavy" spc="-5" dirty="0">
                <a:solidFill>
                  <a:srgbClr val="0000CC"/>
                </a:solidFill>
                <a:uFill>
                  <a:solidFill>
                    <a:srgbClr val="CC0000"/>
                  </a:solidFill>
                </a:uFill>
                <a:latin typeface="DejaVu Sans"/>
                <a:cs typeface="DejaVu Sans"/>
              </a:rPr>
              <a:t>:</a:t>
            </a:r>
            <a:endParaRPr lang="ro-RO" sz="2000" spc="-5" dirty="0">
              <a:latin typeface="DejaVu Sans"/>
              <a:cs typeface="DejaVu Sans"/>
            </a:endParaRPr>
          </a:p>
          <a:p>
            <a:pPr marL="12700" marR="5080">
              <a:lnSpc>
                <a:spcPct val="90000"/>
              </a:lnSpc>
              <a:spcBef>
                <a:spcPts val="409"/>
              </a:spcBef>
            </a:pPr>
            <a:endParaRPr lang="ro-RO" sz="2000" spc="-5" dirty="0">
              <a:latin typeface="DejaVu Sans"/>
              <a:cs typeface="DejaVu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1652E9-87A7-46BA-A868-3466A6101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791" y="4973236"/>
            <a:ext cx="6143409" cy="1808564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09" y="882650"/>
            <a:ext cx="725233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o-RO" sz="3800" spc="-10" dirty="0"/>
              <a:t>Operatorii aritmetici </a:t>
            </a:r>
            <a:r>
              <a:rPr sz="3800" dirty="0" err="1"/>
              <a:t>în</a:t>
            </a:r>
            <a:r>
              <a:rPr sz="3800" spc="-45" dirty="0"/>
              <a:t> </a:t>
            </a:r>
            <a:r>
              <a:rPr sz="3800" dirty="0"/>
              <a:t>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51509" y="1895594"/>
            <a:ext cx="8035291" cy="39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5080">
              <a:lnSpc>
                <a:spcPct val="110600"/>
              </a:lnSpc>
              <a:spcBef>
                <a:spcPts val="100"/>
              </a:spcBef>
              <a:spcAft>
                <a:spcPts val="600"/>
              </a:spcAft>
            </a:pPr>
            <a:r>
              <a:rPr lang="it-IT" sz="2000" b="1" spc="-5" dirty="0">
                <a:solidFill>
                  <a:srgbClr val="C00000"/>
                </a:solidFill>
                <a:latin typeface="DejaVu Sans"/>
                <a:cs typeface="DejaVu Sans"/>
              </a:rPr>
              <a:t>Operatorii aritmetici folosiţi în limbajul C sunt: </a:t>
            </a:r>
            <a:endParaRPr lang="ro-RO" sz="2000" b="1" spc="-5" dirty="0">
              <a:solidFill>
                <a:srgbClr val="C00000"/>
              </a:solidFill>
              <a:latin typeface="DejaVu Sans"/>
              <a:cs typeface="DejaVu Sans"/>
            </a:endParaRPr>
          </a:p>
          <a:p>
            <a:pPr marL="482600" marR="5080">
              <a:lnSpc>
                <a:spcPct val="110600"/>
              </a:lnSpc>
              <a:spcBef>
                <a:spcPts val="100"/>
              </a:spcBef>
              <a:spcAft>
                <a:spcPts val="600"/>
              </a:spcAft>
            </a:pPr>
            <a:endParaRPr lang="ro-RO" sz="1000" spc="-5" dirty="0">
              <a:latin typeface="DejaVu Sans"/>
              <a:cs typeface="DejaVu Sans"/>
            </a:endParaRPr>
          </a:p>
          <a:p>
            <a:pPr marL="482600" marR="5080">
              <a:lnSpc>
                <a:spcPct val="110600"/>
              </a:lnSpc>
              <a:spcBef>
                <a:spcPts val="100"/>
              </a:spcBef>
              <a:spcAft>
                <a:spcPts val="600"/>
              </a:spcAft>
            </a:pPr>
            <a:r>
              <a:rPr lang="en-US"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+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adunarea</a:t>
            </a:r>
            <a:r>
              <a:rPr lang="en-US" sz="2000" spc="-5" dirty="0">
                <a:latin typeface="DejaVu Sans"/>
                <a:cs typeface="DejaVu Sans"/>
              </a:rPr>
              <a:t> a </a:t>
            </a:r>
            <a:r>
              <a:rPr lang="en-US" sz="2000" spc="-5" dirty="0" err="1">
                <a:latin typeface="DejaVu Sans"/>
                <a:cs typeface="DejaVu Sans"/>
              </a:rPr>
              <a:t>două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numere</a:t>
            </a:r>
            <a:r>
              <a:rPr lang="en-US" sz="2000" spc="-5" dirty="0">
                <a:latin typeface="DejaVu Sans"/>
                <a:cs typeface="DejaVu Sans"/>
              </a:rPr>
              <a:t>; </a:t>
            </a:r>
            <a:endParaRPr lang="ro-RO" sz="2000" spc="-5" dirty="0">
              <a:latin typeface="DejaVu Sans"/>
              <a:cs typeface="DejaVu Sans"/>
            </a:endParaRPr>
          </a:p>
          <a:p>
            <a:pPr marL="482600" marR="5080">
              <a:lnSpc>
                <a:spcPct val="110600"/>
              </a:lnSpc>
              <a:spcBef>
                <a:spcPts val="100"/>
              </a:spcBef>
              <a:spcAft>
                <a:spcPts val="600"/>
              </a:spcAft>
            </a:pPr>
            <a:r>
              <a:rPr lang="en-US"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-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scăderea</a:t>
            </a:r>
            <a:r>
              <a:rPr lang="en-US" sz="2000" spc="-5" dirty="0">
                <a:latin typeface="DejaVu Sans"/>
                <a:cs typeface="DejaVu Sans"/>
              </a:rPr>
              <a:t> a </a:t>
            </a:r>
            <a:r>
              <a:rPr lang="en-US" sz="2000" spc="-5" dirty="0" err="1">
                <a:latin typeface="DejaVu Sans"/>
                <a:cs typeface="DejaVu Sans"/>
              </a:rPr>
              <a:t>două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numere</a:t>
            </a:r>
            <a:r>
              <a:rPr lang="en-US" sz="2000" spc="-5" dirty="0">
                <a:latin typeface="DejaVu Sans"/>
                <a:cs typeface="DejaVu Sans"/>
              </a:rPr>
              <a:t>; </a:t>
            </a:r>
            <a:endParaRPr lang="ro-RO" sz="2000" spc="-5" dirty="0">
              <a:latin typeface="DejaVu Sans"/>
              <a:cs typeface="DejaVu Sans"/>
            </a:endParaRPr>
          </a:p>
          <a:p>
            <a:pPr marL="482600" marR="5080">
              <a:lnSpc>
                <a:spcPct val="110600"/>
              </a:lnSpc>
              <a:spcBef>
                <a:spcPts val="100"/>
              </a:spcBef>
              <a:spcAft>
                <a:spcPts val="600"/>
              </a:spcAft>
            </a:pPr>
            <a:r>
              <a:rPr lang="en-US"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* </a:t>
            </a:r>
            <a:r>
              <a:rPr lang="en-US" sz="2000" spc="-5" dirty="0" err="1">
                <a:latin typeface="DejaVu Sans"/>
                <a:cs typeface="DejaVu Sans"/>
              </a:rPr>
              <a:t>înmulţirea</a:t>
            </a:r>
            <a:r>
              <a:rPr lang="en-US" sz="2000" spc="-5" dirty="0">
                <a:latin typeface="DejaVu Sans"/>
                <a:cs typeface="DejaVu Sans"/>
              </a:rPr>
              <a:t> a </a:t>
            </a:r>
            <a:r>
              <a:rPr lang="en-US" sz="2000" spc="-5" dirty="0" err="1">
                <a:latin typeface="DejaVu Sans"/>
                <a:cs typeface="DejaVu Sans"/>
              </a:rPr>
              <a:t>două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numere</a:t>
            </a:r>
            <a:r>
              <a:rPr lang="en-US" sz="2000" spc="-5" dirty="0">
                <a:latin typeface="DejaVu Sans"/>
                <a:cs typeface="DejaVu Sans"/>
              </a:rPr>
              <a:t>; </a:t>
            </a:r>
            <a:endParaRPr lang="ro-RO" sz="2000" spc="-5" dirty="0">
              <a:latin typeface="DejaVu Sans"/>
              <a:cs typeface="DejaVu Sans"/>
            </a:endParaRPr>
          </a:p>
          <a:p>
            <a:pPr marL="482600" marR="5080">
              <a:lnSpc>
                <a:spcPct val="110600"/>
              </a:lnSpc>
              <a:spcBef>
                <a:spcPts val="100"/>
              </a:spcBef>
              <a:spcAft>
                <a:spcPts val="600"/>
              </a:spcAft>
            </a:pPr>
            <a:r>
              <a:rPr lang="en-US"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/ </a:t>
            </a:r>
            <a:r>
              <a:rPr lang="en-US" sz="2000" spc="-5" dirty="0" err="1">
                <a:latin typeface="DejaVu Sans"/>
                <a:cs typeface="DejaVu Sans"/>
              </a:rPr>
              <a:t>împărţirea</a:t>
            </a:r>
            <a:r>
              <a:rPr lang="en-US" sz="2000" spc="-5" dirty="0">
                <a:latin typeface="DejaVu Sans"/>
                <a:cs typeface="DejaVu Sans"/>
              </a:rPr>
              <a:t> a </a:t>
            </a:r>
            <a:r>
              <a:rPr lang="en-US" sz="2000" spc="-5" dirty="0" err="1">
                <a:latin typeface="DejaVu Sans"/>
                <a:cs typeface="DejaVu Sans"/>
              </a:rPr>
              <a:t>două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numere</a:t>
            </a:r>
            <a:r>
              <a:rPr lang="en-US" sz="2000" spc="-5" dirty="0">
                <a:latin typeface="DejaVu Sans"/>
                <a:cs typeface="DejaVu Sans"/>
              </a:rPr>
              <a:t> (</a:t>
            </a:r>
            <a:r>
              <a:rPr lang="en-US" sz="2000" spc="-5" dirty="0" err="1">
                <a:latin typeface="DejaVu Sans"/>
                <a:cs typeface="DejaVu Sans"/>
              </a:rPr>
              <a:t>rezultatul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împărţirii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pentru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numere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reale</a:t>
            </a:r>
            <a:r>
              <a:rPr lang="en-US" sz="2000" spc="-5" dirty="0">
                <a:latin typeface="DejaVu Sans"/>
                <a:cs typeface="DejaVu Sans"/>
              </a:rPr>
              <a:t>, </a:t>
            </a:r>
            <a:r>
              <a:rPr lang="en-US" sz="2000" spc="-5" dirty="0" err="1">
                <a:latin typeface="DejaVu Sans"/>
                <a:cs typeface="DejaVu Sans"/>
              </a:rPr>
              <a:t>câtul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împărţirii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pentru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numere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întregi</a:t>
            </a:r>
            <a:r>
              <a:rPr lang="en-US" sz="2000" spc="-5" dirty="0">
                <a:latin typeface="DejaVu Sans"/>
                <a:cs typeface="DejaVu Sans"/>
              </a:rPr>
              <a:t>); </a:t>
            </a:r>
            <a:endParaRPr lang="ro-RO" sz="2000" spc="-5" dirty="0">
              <a:latin typeface="DejaVu Sans"/>
              <a:cs typeface="DejaVu Sans"/>
            </a:endParaRPr>
          </a:p>
          <a:p>
            <a:pPr marL="482600" marR="5080">
              <a:lnSpc>
                <a:spcPct val="110600"/>
              </a:lnSpc>
              <a:spcBef>
                <a:spcPts val="100"/>
              </a:spcBef>
              <a:spcAft>
                <a:spcPts val="600"/>
              </a:spcAft>
            </a:pPr>
            <a:r>
              <a:rPr lang="en-US"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% </a:t>
            </a:r>
            <a:r>
              <a:rPr lang="en-US" sz="2000" spc="-5" dirty="0">
                <a:latin typeface="DejaVu Sans"/>
                <a:cs typeface="DejaVu Sans"/>
              </a:rPr>
              <a:t>modulo (</a:t>
            </a:r>
            <a:r>
              <a:rPr lang="en-US" sz="2000" spc="-5" dirty="0" err="1">
                <a:latin typeface="DejaVu Sans"/>
                <a:cs typeface="DejaVu Sans"/>
              </a:rPr>
              <a:t>restul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împărţirii</a:t>
            </a:r>
            <a:r>
              <a:rPr lang="en-US" sz="2000" spc="-5" dirty="0">
                <a:latin typeface="DejaVu Sans"/>
                <a:cs typeface="DejaVu Sans"/>
              </a:rPr>
              <a:t> a </a:t>
            </a:r>
            <a:r>
              <a:rPr lang="en-US" sz="2000" spc="-5" dirty="0" err="1">
                <a:latin typeface="DejaVu Sans"/>
                <a:cs typeface="DejaVu Sans"/>
              </a:rPr>
              <a:t>două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numere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întregi</a:t>
            </a:r>
            <a:r>
              <a:rPr lang="en-US" sz="2000" spc="-5" dirty="0">
                <a:latin typeface="DejaVu Sans"/>
                <a:cs typeface="DejaVu Sans"/>
              </a:rPr>
              <a:t>); </a:t>
            </a:r>
            <a:endParaRPr lang="ro-RO" sz="2000" spc="-5" dirty="0">
              <a:latin typeface="DejaVu Sans"/>
              <a:cs typeface="DejaVu Sans"/>
            </a:endParaRPr>
          </a:p>
          <a:p>
            <a:pPr marL="482600" marR="5080">
              <a:lnSpc>
                <a:spcPct val="110600"/>
              </a:lnSpc>
              <a:spcBef>
                <a:spcPts val="100"/>
              </a:spcBef>
              <a:spcAft>
                <a:spcPts val="600"/>
              </a:spcAft>
            </a:pPr>
            <a:r>
              <a:rPr lang="en-US"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++ </a:t>
            </a:r>
            <a:r>
              <a:rPr lang="en-US" sz="2000" spc="-5" dirty="0" err="1">
                <a:latin typeface="DejaVu Sans"/>
                <a:cs typeface="DejaVu Sans"/>
              </a:rPr>
              <a:t>incrementarea</a:t>
            </a:r>
            <a:r>
              <a:rPr lang="en-US" sz="2000" spc="-5" dirty="0">
                <a:latin typeface="DejaVu Sans"/>
                <a:cs typeface="DejaVu Sans"/>
              </a:rPr>
              <a:t> (</a:t>
            </a:r>
            <a:r>
              <a:rPr lang="en-US" sz="2000" spc="-5" dirty="0" err="1">
                <a:latin typeface="DejaVu Sans"/>
                <a:cs typeface="DejaVu Sans"/>
              </a:rPr>
              <a:t>mărirea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unei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valori</a:t>
            </a:r>
            <a:r>
              <a:rPr lang="en-US" sz="2000" spc="-5" dirty="0">
                <a:latin typeface="DejaVu Sans"/>
                <a:cs typeface="DejaVu Sans"/>
              </a:rPr>
              <a:t> cu o </a:t>
            </a:r>
            <a:r>
              <a:rPr lang="en-US" sz="2000" spc="-5" dirty="0" err="1">
                <a:latin typeface="DejaVu Sans"/>
                <a:cs typeface="DejaVu Sans"/>
              </a:rPr>
              <a:t>unitate</a:t>
            </a:r>
            <a:r>
              <a:rPr lang="en-US" sz="2000" spc="-5" dirty="0">
                <a:latin typeface="DejaVu Sans"/>
                <a:cs typeface="DejaVu Sans"/>
              </a:rPr>
              <a:t>); </a:t>
            </a:r>
            <a:endParaRPr lang="ro-RO" sz="2000" spc="-5" dirty="0">
              <a:latin typeface="DejaVu Sans"/>
              <a:cs typeface="DejaVu Sans"/>
            </a:endParaRPr>
          </a:p>
          <a:p>
            <a:pPr marL="482600" marR="5080">
              <a:lnSpc>
                <a:spcPct val="110600"/>
              </a:lnSpc>
              <a:spcBef>
                <a:spcPts val="100"/>
              </a:spcBef>
              <a:spcAft>
                <a:spcPts val="600"/>
              </a:spcAft>
            </a:pPr>
            <a:r>
              <a:rPr lang="en-US"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-- </a:t>
            </a:r>
            <a:r>
              <a:rPr lang="en-US" sz="2000" spc="-5" dirty="0" err="1">
                <a:latin typeface="DejaVu Sans"/>
                <a:cs typeface="DejaVu Sans"/>
              </a:rPr>
              <a:t>decrementarea</a:t>
            </a:r>
            <a:r>
              <a:rPr lang="en-US" sz="2000" spc="-5" dirty="0">
                <a:latin typeface="DejaVu Sans"/>
                <a:cs typeface="DejaVu Sans"/>
              </a:rPr>
              <a:t> (</a:t>
            </a:r>
            <a:r>
              <a:rPr lang="en-US" sz="2000" spc="-5" dirty="0" err="1">
                <a:latin typeface="DejaVu Sans"/>
                <a:cs typeface="DejaVu Sans"/>
              </a:rPr>
              <a:t>micşorarea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unei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valori</a:t>
            </a:r>
            <a:r>
              <a:rPr lang="en-US" sz="2000" spc="-5" dirty="0">
                <a:latin typeface="DejaVu Sans"/>
                <a:cs typeface="DejaVu Sans"/>
              </a:rPr>
              <a:t> cu o </a:t>
            </a:r>
            <a:r>
              <a:rPr lang="en-US" sz="2000" spc="-5" dirty="0" err="1">
                <a:latin typeface="DejaVu Sans"/>
                <a:cs typeface="DejaVu Sans"/>
              </a:rPr>
              <a:t>unitate</a:t>
            </a:r>
            <a:r>
              <a:rPr lang="en-US" sz="2000" spc="-5" dirty="0">
                <a:latin typeface="DejaVu Sans"/>
                <a:cs typeface="DejaVu Sans"/>
              </a:rPr>
              <a:t>)</a:t>
            </a:r>
            <a:r>
              <a:rPr lang="ro-RO" sz="2000" spc="-5" dirty="0">
                <a:latin typeface="DejaVu Sans"/>
                <a:cs typeface="DejaVu Sans"/>
              </a:rPr>
              <a:t>.</a:t>
            </a:r>
            <a:endParaRPr sz="2000" spc="-5" dirty="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83110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09" y="882650"/>
            <a:ext cx="725233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o-RO" sz="3800" spc="-10" dirty="0"/>
              <a:t>Operatorii aritmetici </a:t>
            </a:r>
            <a:r>
              <a:rPr sz="3800" dirty="0" err="1"/>
              <a:t>în</a:t>
            </a:r>
            <a:r>
              <a:rPr sz="3800" spc="-45" dirty="0"/>
              <a:t> </a:t>
            </a:r>
            <a:r>
              <a:rPr sz="3800" dirty="0"/>
              <a:t>C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9DE694-9A21-40A4-B2C8-CFD729D6F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98" y="2611328"/>
            <a:ext cx="7931185" cy="3079750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D410BEEA-8CE4-437F-9766-4CA21479A97E}"/>
              </a:ext>
            </a:extLst>
          </p:cNvPr>
          <p:cNvSpPr txBox="1"/>
          <p:nvPr/>
        </p:nvSpPr>
        <p:spPr>
          <a:xfrm>
            <a:off x="651509" y="1895594"/>
            <a:ext cx="8035291" cy="331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5080">
              <a:lnSpc>
                <a:spcPct val="110600"/>
              </a:lnSpc>
              <a:spcBef>
                <a:spcPts val="100"/>
              </a:spcBef>
              <a:spcAft>
                <a:spcPts val="600"/>
              </a:spcAft>
            </a:pPr>
            <a:r>
              <a:rPr lang="ro-RO" sz="2000" b="1" spc="-5" dirty="0">
                <a:solidFill>
                  <a:srgbClr val="C00000"/>
                </a:solidFill>
                <a:latin typeface="DejaVu Sans"/>
                <a:cs typeface="DejaVu Sans"/>
              </a:rPr>
              <a:t>Ce va afișa următorul program?</a:t>
            </a:r>
          </a:p>
        </p:txBody>
      </p:sp>
    </p:spTree>
    <p:extLst>
      <p:ext uri="{BB962C8B-B14F-4D97-AF65-F5344CB8AC3E}">
        <p14:creationId xmlns:p14="http://schemas.microsoft.com/office/powerpoint/2010/main" val="3052895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09" y="882650"/>
            <a:ext cx="725233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o-RO" sz="3800" spc="-10" dirty="0"/>
              <a:t>Operatorii aritmetici </a:t>
            </a:r>
            <a:r>
              <a:rPr sz="3800" dirty="0" err="1"/>
              <a:t>în</a:t>
            </a:r>
            <a:r>
              <a:rPr sz="3800" spc="-45" dirty="0"/>
              <a:t> </a:t>
            </a:r>
            <a:r>
              <a:rPr sz="3800" dirty="0"/>
              <a:t>C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52400" y="1752600"/>
            <a:ext cx="8991599" cy="49870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5080">
              <a:lnSpc>
                <a:spcPct val="110600"/>
              </a:lnSpc>
              <a:spcBef>
                <a:spcPts val="100"/>
              </a:spcBef>
              <a:spcAft>
                <a:spcPts val="600"/>
              </a:spcAft>
            </a:pPr>
            <a:r>
              <a:rPr lang="en-US" sz="2000" spc="-5" dirty="0" err="1">
                <a:latin typeface="DejaVu Sans"/>
                <a:cs typeface="DejaVu Sans"/>
              </a:rPr>
              <a:t>Operatorii</a:t>
            </a:r>
            <a:r>
              <a:rPr lang="en-US" sz="2000" spc="-5" dirty="0">
                <a:latin typeface="DejaVu Sans"/>
                <a:cs typeface="DejaVu Sans"/>
              </a:rPr>
              <a:t> de </a:t>
            </a:r>
            <a:r>
              <a:rPr lang="en-US" sz="2000" spc="-5" dirty="0" err="1">
                <a:latin typeface="DejaVu Sans"/>
                <a:cs typeface="DejaVu Sans"/>
              </a:rPr>
              <a:t>incrementare</a:t>
            </a:r>
            <a:r>
              <a:rPr lang="en-US" sz="2000" spc="-5" dirty="0">
                <a:latin typeface="DejaVu Sans"/>
                <a:cs typeface="DejaVu Sans"/>
              </a:rPr>
              <a:t> - </a:t>
            </a:r>
            <a:r>
              <a:rPr lang="en-US" sz="2000" spc="-5" dirty="0" err="1">
                <a:latin typeface="DejaVu Sans"/>
                <a:cs typeface="DejaVu Sans"/>
              </a:rPr>
              <a:t>decrementare</a:t>
            </a:r>
            <a:r>
              <a:rPr lang="en-US" sz="2000" spc="-5" dirty="0">
                <a:latin typeface="DejaVu Sans"/>
                <a:cs typeface="DejaVu Sans"/>
              </a:rPr>
              <a:t> sunt </a:t>
            </a:r>
            <a:r>
              <a:rPr lang="en-US" sz="2000" spc="-5" dirty="0" err="1">
                <a:latin typeface="DejaVu Sans"/>
                <a:cs typeface="DejaVu Sans"/>
              </a:rPr>
              <a:t>folosiţi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pentru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mărirea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respectiv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micşorarea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unei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valori</a:t>
            </a:r>
            <a:r>
              <a:rPr lang="en-US" sz="2000" spc="-5" dirty="0">
                <a:latin typeface="DejaVu Sans"/>
                <a:cs typeface="DejaVu Sans"/>
              </a:rPr>
              <a:t> cu o </a:t>
            </a:r>
            <a:r>
              <a:rPr lang="en-US" sz="2000" spc="-5" dirty="0" err="1">
                <a:latin typeface="DejaVu Sans"/>
                <a:cs typeface="DejaVu Sans"/>
              </a:rPr>
              <a:t>unitate</a:t>
            </a:r>
            <a:r>
              <a:rPr lang="en-US" sz="2000" spc="-5" dirty="0">
                <a:latin typeface="DejaVu Sans"/>
                <a:cs typeface="DejaVu Sans"/>
              </a:rPr>
              <a:t>. </a:t>
            </a:r>
            <a:endParaRPr lang="ro-RO" sz="2000" spc="-5" dirty="0">
              <a:latin typeface="DejaVu Sans"/>
              <a:cs typeface="DejaVu Sans"/>
            </a:endParaRPr>
          </a:p>
          <a:p>
            <a:pPr marL="482600" marR="5080">
              <a:lnSpc>
                <a:spcPct val="110600"/>
              </a:lnSpc>
              <a:spcBef>
                <a:spcPts val="100"/>
              </a:spcBef>
              <a:spcAft>
                <a:spcPts val="600"/>
              </a:spcAft>
            </a:pPr>
            <a:r>
              <a:rPr lang="en-US" sz="2000" spc="-5" dirty="0">
                <a:latin typeface="DejaVu Sans"/>
                <a:cs typeface="DejaVu Sans"/>
              </a:rPr>
              <a:t>Sunt de forma: </a:t>
            </a:r>
            <a:endParaRPr lang="ro-RO" sz="2000" spc="-5" dirty="0">
              <a:latin typeface="DejaVu Sans"/>
              <a:cs typeface="DejaVu Sans"/>
            </a:endParaRPr>
          </a:p>
          <a:p>
            <a:pPr marL="482600" marR="5080">
              <a:lnSpc>
                <a:spcPct val="110600"/>
              </a:lnSpc>
              <a:spcBef>
                <a:spcPts val="100"/>
              </a:spcBef>
              <a:spcAft>
                <a:spcPts val="600"/>
              </a:spcAft>
            </a:pPr>
            <a:r>
              <a:rPr lang="en-US" sz="2000" spc="-5" dirty="0">
                <a:solidFill>
                  <a:srgbClr val="0000CC"/>
                </a:solidFill>
                <a:latin typeface="DejaVu Sans"/>
                <a:cs typeface="DejaVu Sans"/>
              </a:rPr>
              <a:t>v++ </a:t>
            </a:r>
            <a:r>
              <a:rPr lang="en-US" sz="2000" spc="-5" dirty="0">
                <a:latin typeface="DejaVu Sans"/>
                <a:cs typeface="DejaVu Sans"/>
              </a:rPr>
              <a:t>- </a:t>
            </a:r>
            <a:r>
              <a:rPr lang="en-US" sz="2000" spc="-5" dirty="0" err="1">
                <a:latin typeface="DejaVu Sans"/>
                <a:cs typeface="DejaVu Sans"/>
              </a:rPr>
              <a:t>incrementare</a:t>
            </a:r>
            <a:r>
              <a:rPr lang="en-US" sz="2000" spc="-5" dirty="0">
                <a:latin typeface="DejaVu Sans"/>
                <a:cs typeface="DejaVu Sans"/>
              </a:rPr>
              <a:t>; </a:t>
            </a:r>
            <a:endParaRPr lang="ro-RO" sz="2000" spc="-5" dirty="0">
              <a:latin typeface="DejaVu Sans"/>
              <a:cs typeface="DejaVu Sans"/>
            </a:endParaRPr>
          </a:p>
          <a:p>
            <a:pPr marL="482600" marR="5080">
              <a:lnSpc>
                <a:spcPct val="110600"/>
              </a:lnSpc>
              <a:spcBef>
                <a:spcPts val="100"/>
              </a:spcBef>
              <a:spcAft>
                <a:spcPts val="600"/>
              </a:spcAft>
            </a:pPr>
            <a:r>
              <a:rPr lang="en-US" sz="2000" spc="-5" dirty="0">
                <a:solidFill>
                  <a:srgbClr val="0000CC"/>
                </a:solidFill>
                <a:latin typeface="DejaVu Sans"/>
                <a:cs typeface="DejaVu Sans"/>
              </a:rPr>
              <a:t>--v</a:t>
            </a:r>
            <a:r>
              <a:rPr lang="en-US" sz="2000" spc="-5" dirty="0">
                <a:latin typeface="DejaVu Sans"/>
                <a:cs typeface="DejaVu Sans"/>
              </a:rPr>
              <a:t> – </a:t>
            </a:r>
            <a:r>
              <a:rPr lang="en-US" sz="2000" spc="-5" dirty="0" err="1">
                <a:latin typeface="DejaVu Sans"/>
                <a:cs typeface="DejaVu Sans"/>
              </a:rPr>
              <a:t>decrementare</a:t>
            </a:r>
            <a:r>
              <a:rPr lang="ro-RO" sz="2000" spc="-5" dirty="0">
                <a:latin typeface="DejaVu Sans"/>
                <a:cs typeface="DejaVu Sans"/>
              </a:rPr>
              <a:t>.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endParaRPr lang="ro-RO" sz="2000" spc="-5" dirty="0">
              <a:latin typeface="DejaVu Sans"/>
              <a:cs typeface="DejaVu Sans"/>
            </a:endParaRPr>
          </a:p>
          <a:p>
            <a:pPr marL="482600" marR="5080">
              <a:lnSpc>
                <a:spcPct val="110600"/>
              </a:lnSpc>
              <a:spcBef>
                <a:spcPts val="100"/>
              </a:spcBef>
              <a:spcAft>
                <a:spcPts val="600"/>
              </a:spcAft>
            </a:pPr>
            <a:r>
              <a:rPr lang="en-US" sz="2000" spc="-5" dirty="0">
                <a:latin typeface="DejaVu Sans"/>
                <a:cs typeface="DejaVu Sans"/>
              </a:rPr>
              <a:t>Se pot </a:t>
            </a:r>
            <a:r>
              <a:rPr lang="en-US" sz="2000" spc="-5" dirty="0" err="1">
                <a:latin typeface="DejaVu Sans"/>
                <a:cs typeface="DejaVu Sans"/>
              </a:rPr>
              <a:t>folosi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şi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instrucţiuni</a:t>
            </a:r>
            <a:r>
              <a:rPr lang="en-US" sz="2000" spc="-5" dirty="0">
                <a:latin typeface="DejaVu Sans"/>
                <a:cs typeface="DejaVu Sans"/>
              </a:rPr>
              <a:t> de pre/pos</a:t>
            </a:r>
            <a:r>
              <a:rPr lang="ro-RO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incrementare</a:t>
            </a:r>
            <a:r>
              <a:rPr lang="en-US" sz="2000" spc="-5" dirty="0">
                <a:latin typeface="DejaVu Sans"/>
                <a:cs typeface="DejaVu Sans"/>
              </a:rPr>
              <a:t>/</a:t>
            </a:r>
            <a:r>
              <a:rPr lang="en-US" sz="2000" spc="-5" dirty="0" err="1">
                <a:latin typeface="DejaVu Sans"/>
                <a:cs typeface="DejaVu Sans"/>
              </a:rPr>
              <a:t>decrementare</a:t>
            </a:r>
            <a:r>
              <a:rPr lang="en-US" sz="2000" spc="-5" dirty="0">
                <a:latin typeface="DejaVu Sans"/>
                <a:cs typeface="DejaVu Sans"/>
              </a:rPr>
              <a:t>: </a:t>
            </a:r>
            <a:endParaRPr lang="ro-RO" sz="2000" spc="-5" dirty="0">
              <a:latin typeface="DejaVu Sans"/>
              <a:cs typeface="DejaVu Sans"/>
            </a:endParaRPr>
          </a:p>
          <a:p>
            <a:pPr marL="482600" marR="5080">
              <a:lnSpc>
                <a:spcPct val="110600"/>
              </a:lnSpc>
              <a:spcBef>
                <a:spcPts val="100"/>
              </a:spcBef>
              <a:spcAft>
                <a:spcPts val="600"/>
              </a:spcAft>
            </a:pPr>
            <a:r>
              <a:rPr lang="en-US" sz="2000" spc="-5" dirty="0">
                <a:latin typeface="DejaVu Sans"/>
                <a:cs typeface="DejaVu Sans"/>
              </a:rPr>
              <a:t>• </a:t>
            </a:r>
            <a:r>
              <a:rPr lang="en-US" sz="2000" spc="-5" dirty="0">
                <a:solidFill>
                  <a:srgbClr val="C00000"/>
                </a:solidFill>
                <a:latin typeface="DejaVu Sans"/>
                <a:cs typeface="DejaVu Sans"/>
              </a:rPr>
              <a:t>post-</a:t>
            </a:r>
            <a:r>
              <a:rPr lang="en-US" sz="2000" spc="-5" dirty="0" err="1">
                <a:solidFill>
                  <a:srgbClr val="C00000"/>
                </a:solidFill>
                <a:latin typeface="DejaVu Sans"/>
                <a:cs typeface="DejaVu Sans"/>
              </a:rPr>
              <a:t>incrementare</a:t>
            </a:r>
            <a:r>
              <a:rPr lang="en-US" sz="2000" spc="-5" dirty="0">
                <a:solidFill>
                  <a:srgbClr val="C00000"/>
                </a:solidFill>
                <a:latin typeface="DejaVu Sans"/>
                <a:cs typeface="DejaVu Sans"/>
              </a:rPr>
              <a:t>: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>
                <a:solidFill>
                  <a:srgbClr val="0000CC"/>
                </a:solidFill>
                <a:latin typeface="DejaVu Sans"/>
                <a:cs typeface="DejaVu Sans"/>
              </a:rPr>
              <a:t>x = a++</a:t>
            </a:r>
            <a:r>
              <a:rPr lang="en-US" sz="2000" spc="-5" dirty="0">
                <a:latin typeface="DejaVu Sans"/>
                <a:cs typeface="DejaVu Sans"/>
              </a:rPr>
              <a:t>; </a:t>
            </a:r>
            <a:endParaRPr lang="ro-RO" sz="2000" spc="-5" dirty="0">
              <a:latin typeface="DejaVu Sans"/>
              <a:cs typeface="DejaVu Sans"/>
            </a:endParaRPr>
          </a:p>
          <a:p>
            <a:pPr marL="482600" marR="5080">
              <a:lnSpc>
                <a:spcPct val="110600"/>
              </a:lnSpc>
              <a:spcBef>
                <a:spcPts val="100"/>
              </a:spcBef>
              <a:spcAft>
                <a:spcPts val="600"/>
              </a:spcAft>
            </a:pPr>
            <a:r>
              <a:rPr lang="ro-RO" sz="2000" spc="-5" dirty="0">
                <a:latin typeface="DejaVu Sans"/>
                <a:cs typeface="DejaVu Sans"/>
              </a:rPr>
              <a:t>			</a:t>
            </a:r>
            <a:r>
              <a:rPr lang="en-US" sz="2000" spc="-5" dirty="0">
                <a:latin typeface="DejaVu Sans"/>
                <a:cs typeface="DejaVu Sans"/>
              </a:rPr>
              <a:t>- </a:t>
            </a:r>
            <a:r>
              <a:rPr lang="en-US" sz="2000" spc="-5" dirty="0" err="1">
                <a:latin typeface="DejaVu Sans"/>
                <a:cs typeface="DejaVu Sans"/>
              </a:rPr>
              <a:t>este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echivalentă</a:t>
            </a:r>
            <a:r>
              <a:rPr lang="en-US" sz="2000" spc="-5" dirty="0">
                <a:latin typeface="DejaVu Sans"/>
                <a:cs typeface="DejaVu Sans"/>
              </a:rPr>
              <a:t> cu</a:t>
            </a:r>
            <a:r>
              <a:rPr lang="ro-RO" sz="2000" spc="-5" dirty="0">
                <a:latin typeface="DejaVu Sans"/>
                <a:cs typeface="DejaVu Sans"/>
              </a:rPr>
              <a:t>:</a:t>
            </a:r>
            <a:r>
              <a:rPr lang="en-US" sz="2000" spc="-5" dirty="0">
                <a:latin typeface="DejaVu Sans"/>
                <a:cs typeface="DejaVu Sans"/>
              </a:rPr>
              <a:t> x = a; a = a + 1; </a:t>
            </a:r>
            <a:endParaRPr lang="ro-RO" sz="2000" spc="-5" dirty="0">
              <a:latin typeface="DejaVu Sans"/>
              <a:cs typeface="DejaVu Sans"/>
            </a:endParaRPr>
          </a:p>
          <a:p>
            <a:pPr marL="482600" marR="5080">
              <a:lnSpc>
                <a:spcPct val="110600"/>
              </a:lnSpc>
              <a:spcBef>
                <a:spcPts val="100"/>
              </a:spcBef>
              <a:spcAft>
                <a:spcPts val="600"/>
              </a:spcAft>
            </a:pPr>
            <a:r>
              <a:rPr lang="en-US" sz="2000" spc="-5" dirty="0">
                <a:latin typeface="DejaVu Sans"/>
                <a:cs typeface="DejaVu Sans"/>
              </a:rPr>
              <a:t>• </a:t>
            </a:r>
            <a:r>
              <a:rPr lang="en-US" sz="2000" spc="-5" dirty="0">
                <a:solidFill>
                  <a:srgbClr val="C00000"/>
                </a:solidFill>
                <a:latin typeface="DejaVu Sans"/>
                <a:cs typeface="DejaVu Sans"/>
              </a:rPr>
              <a:t>pre-</a:t>
            </a:r>
            <a:r>
              <a:rPr lang="en-US" sz="2000" spc="-5" dirty="0" err="1">
                <a:solidFill>
                  <a:srgbClr val="C00000"/>
                </a:solidFill>
                <a:latin typeface="DejaVu Sans"/>
                <a:cs typeface="DejaVu Sans"/>
              </a:rPr>
              <a:t>incremenatare</a:t>
            </a:r>
            <a:r>
              <a:rPr lang="en-US" sz="2000" spc="-5" dirty="0">
                <a:solidFill>
                  <a:srgbClr val="C00000"/>
                </a:solidFill>
                <a:latin typeface="DejaVu Sans"/>
                <a:cs typeface="DejaVu Sans"/>
              </a:rPr>
              <a:t>: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>
                <a:solidFill>
                  <a:srgbClr val="0000CC"/>
                </a:solidFill>
                <a:latin typeface="DejaVu Sans"/>
                <a:cs typeface="DejaVu Sans"/>
              </a:rPr>
              <a:t>x = ++a</a:t>
            </a:r>
            <a:r>
              <a:rPr lang="en-US" sz="2000" spc="-5" dirty="0">
                <a:latin typeface="DejaVu Sans"/>
                <a:cs typeface="DejaVu Sans"/>
              </a:rPr>
              <a:t>; </a:t>
            </a:r>
            <a:endParaRPr lang="ro-RO" sz="2000" spc="-5" dirty="0">
              <a:latin typeface="DejaVu Sans"/>
              <a:cs typeface="DejaVu Sans"/>
            </a:endParaRPr>
          </a:p>
          <a:p>
            <a:pPr marL="482600" marR="5080">
              <a:lnSpc>
                <a:spcPct val="110600"/>
              </a:lnSpc>
              <a:spcBef>
                <a:spcPts val="100"/>
              </a:spcBef>
              <a:spcAft>
                <a:spcPts val="600"/>
              </a:spcAft>
            </a:pPr>
            <a:r>
              <a:rPr lang="ro-RO" sz="2000" spc="-5" dirty="0">
                <a:latin typeface="DejaVu Sans"/>
                <a:cs typeface="DejaVu Sans"/>
              </a:rPr>
              <a:t>			</a:t>
            </a:r>
            <a:r>
              <a:rPr lang="en-US" sz="2000" spc="-5" dirty="0">
                <a:latin typeface="DejaVu Sans"/>
                <a:cs typeface="DejaVu Sans"/>
              </a:rPr>
              <a:t>- </a:t>
            </a:r>
            <a:r>
              <a:rPr lang="en-US" sz="2000" spc="-5" dirty="0" err="1">
                <a:latin typeface="DejaVu Sans"/>
                <a:cs typeface="DejaVu Sans"/>
              </a:rPr>
              <a:t>este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echivalentă</a:t>
            </a:r>
            <a:r>
              <a:rPr lang="en-US" sz="2000" spc="-5" dirty="0">
                <a:latin typeface="DejaVu Sans"/>
                <a:cs typeface="DejaVu Sans"/>
              </a:rPr>
              <a:t> cu</a:t>
            </a:r>
            <a:r>
              <a:rPr lang="ro-RO" sz="2000" spc="-5" dirty="0">
                <a:latin typeface="DejaVu Sans"/>
                <a:cs typeface="DejaVu Sans"/>
              </a:rPr>
              <a:t>:</a:t>
            </a:r>
            <a:r>
              <a:rPr lang="en-US" sz="2000" spc="-5" dirty="0">
                <a:latin typeface="DejaVu Sans"/>
                <a:cs typeface="DejaVu Sans"/>
              </a:rPr>
              <a:t> a = a + 1; x = a; </a:t>
            </a:r>
            <a:endParaRPr lang="ro-RO" sz="2000" spc="-5" dirty="0">
              <a:latin typeface="DejaVu Sans"/>
              <a:cs typeface="DejaVu Sans"/>
            </a:endParaRPr>
          </a:p>
          <a:p>
            <a:pPr marL="482600" marR="5080">
              <a:lnSpc>
                <a:spcPct val="110600"/>
              </a:lnSpc>
              <a:spcBef>
                <a:spcPts val="100"/>
              </a:spcBef>
            </a:pPr>
            <a:endParaRPr lang="ro-RO" sz="2000" spc="-5" dirty="0">
              <a:latin typeface="DejaVu Sans"/>
              <a:cs typeface="DejaVu Sans"/>
            </a:endParaRPr>
          </a:p>
          <a:p>
            <a:pPr marL="482600" marR="5080">
              <a:lnSpc>
                <a:spcPct val="110600"/>
              </a:lnSpc>
              <a:spcBef>
                <a:spcPts val="100"/>
              </a:spcBef>
              <a:spcAft>
                <a:spcPts val="600"/>
              </a:spcAft>
            </a:pPr>
            <a:r>
              <a:rPr lang="en-US" sz="2000" spc="-5" dirty="0" err="1">
                <a:latin typeface="DejaVu Sans"/>
                <a:cs typeface="DejaVu Sans"/>
              </a:rPr>
              <a:t>Pentru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decrementare</a:t>
            </a:r>
            <a:r>
              <a:rPr lang="en-US" sz="2000" spc="-5" dirty="0">
                <a:latin typeface="DejaVu Sans"/>
                <a:cs typeface="DejaVu Sans"/>
              </a:rPr>
              <a:t> se </a:t>
            </a:r>
            <a:r>
              <a:rPr lang="en-US" sz="2000" spc="-5" dirty="0" err="1">
                <a:latin typeface="DejaVu Sans"/>
                <a:cs typeface="DejaVu Sans"/>
              </a:rPr>
              <a:t>procedează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în</a:t>
            </a:r>
            <a:r>
              <a:rPr lang="en-US" sz="2000" spc="-5" dirty="0">
                <a:latin typeface="DejaVu Sans"/>
                <a:cs typeface="DejaVu Sans"/>
              </a:rPr>
              <a:t> mod analog. </a:t>
            </a:r>
            <a:endParaRPr sz="2000" spc="-5" dirty="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535618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09" y="882650"/>
            <a:ext cx="725233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o-RO" sz="3800" spc="-10" dirty="0"/>
              <a:t>Operatorii aritmetici </a:t>
            </a:r>
            <a:r>
              <a:rPr sz="3800" dirty="0" err="1"/>
              <a:t>în</a:t>
            </a:r>
            <a:r>
              <a:rPr sz="3800" spc="-45" dirty="0"/>
              <a:t> </a:t>
            </a:r>
            <a:r>
              <a:rPr sz="3800" dirty="0"/>
              <a:t>C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410BEEA-8CE4-437F-9766-4CA21479A97E}"/>
              </a:ext>
            </a:extLst>
          </p:cNvPr>
          <p:cNvSpPr txBox="1"/>
          <p:nvPr/>
        </p:nvSpPr>
        <p:spPr>
          <a:xfrm>
            <a:off x="651509" y="1895594"/>
            <a:ext cx="8035291" cy="331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5080">
              <a:lnSpc>
                <a:spcPct val="110600"/>
              </a:lnSpc>
              <a:spcBef>
                <a:spcPts val="100"/>
              </a:spcBef>
              <a:spcAft>
                <a:spcPts val="600"/>
              </a:spcAft>
            </a:pPr>
            <a:r>
              <a:rPr lang="ro-RO" sz="2000" b="1" spc="-5" dirty="0">
                <a:solidFill>
                  <a:srgbClr val="C00000"/>
                </a:solidFill>
                <a:latin typeface="DejaVu Sans"/>
                <a:cs typeface="DejaVu Sans"/>
              </a:rPr>
              <a:t>Ce va afișa următorul program?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6F382-8B60-4406-9340-94B6940DD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45" y="2635391"/>
            <a:ext cx="8104355" cy="315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923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09" y="882650"/>
            <a:ext cx="725233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o-RO" sz="3800" spc="-10" dirty="0"/>
              <a:t>Operatorii aritmetici </a:t>
            </a:r>
            <a:r>
              <a:rPr sz="3800" dirty="0" err="1"/>
              <a:t>în</a:t>
            </a:r>
            <a:r>
              <a:rPr sz="3800" spc="-45" dirty="0"/>
              <a:t> </a:t>
            </a:r>
            <a:r>
              <a:rPr sz="3800" dirty="0"/>
              <a:t>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56F382-8B60-4406-9340-94B6940DD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822" y="1752601"/>
            <a:ext cx="8104355" cy="2590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EFD37A8-A310-4154-BAE6-2A30CC1A0AD4}"/>
              </a:ext>
            </a:extLst>
          </p:cNvPr>
          <p:cNvSpPr/>
          <p:nvPr/>
        </p:nvSpPr>
        <p:spPr>
          <a:xfrm>
            <a:off x="1089398" y="4953000"/>
            <a:ext cx="1024891" cy="11430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C911A3A-8647-428D-98B6-3A9961EE3D34}"/>
              </a:ext>
            </a:extLst>
          </p:cNvPr>
          <p:cNvSpPr/>
          <p:nvPr/>
        </p:nvSpPr>
        <p:spPr>
          <a:xfrm>
            <a:off x="1338790" y="4182071"/>
            <a:ext cx="5261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E8FF9F4-C78F-45AD-9D50-2088DC7FFC76}"/>
              </a:ext>
            </a:extLst>
          </p:cNvPr>
          <p:cNvSpPr/>
          <p:nvPr/>
        </p:nvSpPr>
        <p:spPr>
          <a:xfrm>
            <a:off x="2495368" y="4953000"/>
            <a:ext cx="1024891" cy="11430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4834F1-AF8C-4802-B797-09A4B53B6752}"/>
              </a:ext>
            </a:extLst>
          </p:cNvPr>
          <p:cNvSpPr/>
          <p:nvPr/>
        </p:nvSpPr>
        <p:spPr>
          <a:xfrm>
            <a:off x="2729531" y="4182071"/>
            <a:ext cx="5565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b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913A0E5-1B7C-4CAF-9FC0-D75A0E34FE8F}"/>
              </a:ext>
            </a:extLst>
          </p:cNvPr>
          <p:cNvSpPr/>
          <p:nvPr/>
        </p:nvSpPr>
        <p:spPr>
          <a:xfrm>
            <a:off x="3984998" y="4953000"/>
            <a:ext cx="1024891" cy="11430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D13483-1B23-4E43-905E-56AAB6E84ACE}"/>
              </a:ext>
            </a:extLst>
          </p:cNvPr>
          <p:cNvSpPr/>
          <p:nvPr/>
        </p:nvSpPr>
        <p:spPr>
          <a:xfrm>
            <a:off x="4260038" y="4182071"/>
            <a:ext cx="4748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7995AB-B4E2-4232-B68B-72B23C00FAB3}"/>
              </a:ext>
            </a:extLst>
          </p:cNvPr>
          <p:cNvSpPr/>
          <p:nvPr/>
        </p:nvSpPr>
        <p:spPr>
          <a:xfrm>
            <a:off x="5490010" y="4953000"/>
            <a:ext cx="1024891" cy="11430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60F509-D067-4BF3-A18C-FBE267C3CD4D}"/>
              </a:ext>
            </a:extLst>
          </p:cNvPr>
          <p:cNvSpPr/>
          <p:nvPr/>
        </p:nvSpPr>
        <p:spPr>
          <a:xfrm>
            <a:off x="5751424" y="4182071"/>
            <a:ext cx="502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0A29E3-88A5-48CF-A502-792B82658322}"/>
              </a:ext>
            </a:extLst>
          </p:cNvPr>
          <p:cNvSpPr/>
          <p:nvPr/>
        </p:nvSpPr>
        <p:spPr>
          <a:xfrm>
            <a:off x="7010400" y="4953000"/>
            <a:ext cx="1024891" cy="11430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EA1F0C-47F7-4793-81FC-FBFB3273B5C7}"/>
              </a:ext>
            </a:extLst>
          </p:cNvPr>
          <p:cNvSpPr/>
          <p:nvPr/>
        </p:nvSpPr>
        <p:spPr>
          <a:xfrm>
            <a:off x="7266204" y="4182071"/>
            <a:ext cx="513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772718-6D1E-47BB-ADF2-4B49FBB6F947}"/>
              </a:ext>
            </a:extLst>
          </p:cNvPr>
          <p:cNvSpPr/>
          <p:nvPr/>
        </p:nvSpPr>
        <p:spPr>
          <a:xfrm>
            <a:off x="1349117" y="5052020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9F9A7A-D4C0-43DB-BABF-02A3A024187B}"/>
              </a:ext>
            </a:extLst>
          </p:cNvPr>
          <p:cNvSpPr/>
          <p:nvPr/>
        </p:nvSpPr>
        <p:spPr>
          <a:xfrm>
            <a:off x="2750372" y="5062835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516C8C-788D-4CCC-84B8-4D48B7A80630}"/>
              </a:ext>
            </a:extLst>
          </p:cNvPr>
          <p:cNvSpPr/>
          <p:nvPr/>
        </p:nvSpPr>
        <p:spPr>
          <a:xfrm>
            <a:off x="1338790" y="506283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E01866-B235-4701-846E-98C49C19AF26}"/>
              </a:ext>
            </a:extLst>
          </p:cNvPr>
          <p:cNvSpPr/>
          <p:nvPr/>
        </p:nvSpPr>
        <p:spPr>
          <a:xfrm>
            <a:off x="1359443" y="505724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EEB443-3456-4D5B-A926-CDFCC44C1C97}"/>
              </a:ext>
            </a:extLst>
          </p:cNvPr>
          <p:cNvSpPr/>
          <p:nvPr/>
        </p:nvSpPr>
        <p:spPr>
          <a:xfrm>
            <a:off x="4191000" y="506283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F3911-7D06-41BE-9778-4D38296E039C}"/>
              </a:ext>
            </a:extLst>
          </p:cNvPr>
          <p:cNvSpPr/>
          <p:nvPr/>
        </p:nvSpPr>
        <p:spPr>
          <a:xfrm>
            <a:off x="5715000" y="5029200"/>
            <a:ext cx="535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1E8E474-5062-4BE9-8BDD-83BD3D72F07B}"/>
              </a:ext>
            </a:extLst>
          </p:cNvPr>
          <p:cNvSpPr/>
          <p:nvPr/>
        </p:nvSpPr>
        <p:spPr>
          <a:xfrm>
            <a:off x="7236486" y="5052020"/>
            <a:ext cx="535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96660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5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1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5" grpId="2"/>
      <p:bldP spid="16" grpId="0"/>
      <p:bldP spid="17" grpId="0"/>
      <p:bldP spid="17" grpId="1"/>
      <p:bldP spid="17" grpId="2"/>
      <p:bldP spid="17" grpId="3"/>
      <p:bldP spid="18" grpId="0"/>
      <p:bldP spid="18" grpId="1"/>
      <p:bldP spid="19" grpId="0"/>
      <p:bldP spid="20" grpId="0"/>
      <p:bldP spid="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09" y="882650"/>
            <a:ext cx="725233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o-RO" sz="3800" spc="-10" dirty="0"/>
              <a:t>Operatorii aritmetici </a:t>
            </a:r>
            <a:r>
              <a:rPr sz="3800" dirty="0" err="1"/>
              <a:t>în</a:t>
            </a:r>
            <a:r>
              <a:rPr sz="3800" spc="-45" dirty="0"/>
              <a:t> </a:t>
            </a:r>
            <a:r>
              <a:rPr sz="3800" dirty="0"/>
              <a:t>C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410BEEA-8CE4-437F-9766-4CA21479A97E}"/>
              </a:ext>
            </a:extLst>
          </p:cNvPr>
          <p:cNvSpPr txBox="1"/>
          <p:nvPr/>
        </p:nvSpPr>
        <p:spPr>
          <a:xfrm>
            <a:off x="651509" y="1895594"/>
            <a:ext cx="8035291" cy="331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5080">
              <a:lnSpc>
                <a:spcPct val="110600"/>
              </a:lnSpc>
              <a:spcBef>
                <a:spcPts val="100"/>
              </a:spcBef>
              <a:spcAft>
                <a:spcPts val="600"/>
              </a:spcAft>
            </a:pPr>
            <a:r>
              <a:rPr lang="ro-RO" sz="2000" b="1" spc="-5" dirty="0">
                <a:solidFill>
                  <a:srgbClr val="C00000"/>
                </a:solidFill>
                <a:latin typeface="DejaVu Sans"/>
                <a:cs typeface="DejaVu Sans"/>
              </a:rPr>
              <a:t>Ce va afișa următorul program?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731A5E-E404-49B9-B9EA-2A1AB8915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773" y="2438400"/>
            <a:ext cx="8224133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717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08" y="943609"/>
            <a:ext cx="8263891" cy="5360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ro-RO" spc="-10" dirty="0"/>
              <a:t>Noţiuni fundamentale de programare </a:t>
            </a:r>
            <a:endParaRPr lang="ro-RO" dirty="0"/>
          </a:p>
        </p:txBody>
      </p:sp>
      <p:sp>
        <p:nvSpPr>
          <p:cNvPr id="7" name="object 7"/>
          <p:cNvSpPr txBox="1"/>
          <p:nvPr/>
        </p:nvSpPr>
        <p:spPr>
          <a:xfrm>
            <a:off x="635466" y="2038968"/>
            <a:ext cx="8035292" cy="97077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algn="just"/>
            <a:r>
              <a:rPr lang="ro-RO" sz="2000" b="1" spc="-5" dirty="0">
                <a:latin typeface="DejaVu Sans"/>
                <a:cs typeface="DejaVu Sans"/>
              </a:rPr>
              <a:t>Programarea</a:t>
            </a:r>
            <a:r>
              <a:rPr lang="ro-RO" sz="2000" spc="-5" dirty="0">
                <a:latin typeface="DejaVu Sans"/>
                <a:cs typeface="DejaVu Sans"/>
              </a:rPr>
              <a:t> este disciplina informatică ce are ca scop realizarea de programe care să constituie soluţiile oferite cu ajutorul calculatorului unor probleme concrete. </a:t>
            </a:r>
          </a:p>
        </p:txBody>
      </p:sp>
      <p:pic>
        <p:nvPicPr>
          <p:cNvPr id="1026" name="Picture 2" descr="Programming languages png 5 » PNG Image">
            <a:extLst>
              <a:ext uri="{FF2B5EF4-FFF2-40B4-BE49-F238E27FC236}">
                <a16:creationId xmlns:a16="http://schemas.microsoft.com/office/drawing/2014/main" id="{409C9591-7037-4EC1-A88B-E8366F9CD2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2062" y="3276600"/>
            <a:ext cx="6619875" cy="27432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09" y="882650"/>
            <a:ext cx="725233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o-RO" sz="3800" spc="-10" dirty="0"/>
              <a:t>Operatorii aritmetici </a:t>
            </a:r>
            <a:r>
              <a:rPr sz="3800" dirty="0" err="1"/>
              <a:t>în</a:t>
            </a:r>
            <a:r>
              <a:rPr sz="3800" spc="-45" dirty="0"/>
              <a:t> </a:t>
            </a:r>
            <a:r>
              <a:rPr sz="3800" dirty="0"/>
              <a:t>C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410BEEA-8CE4-437F-9766-4CA21479A97E}"/>
              </a:ext>
            </a:extLst>
          </p:cNvPr>
          <p:cNvSpPr txBox="1"/>
          <p:nvPr/>
        </p:nvSpPr>
        <p:spPr>
          <a:xfrm>
            <a:off x="651509" y="1895594"/>
            <a:ext cx="8035291" cy="331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5080">
              <a:lnSpc>
                <a:spcPct val="110600"/>
              </a:lnSpc>
              <a:spcBef>
                <a:spcPts val="100"/>
              </a:spcBef>
              <a:spcAft>
                <a:spcPts val="600"/>
              </a:spcAft>
            </a:pPr>
            <a:r>
              <a:rPr lang="ro-RO" sz="2000" b="1" spc="-5" dirty="0">
                <a:solidFill>
                  <a:srgbClr val="C00000"/>
                </a:solidFill>
                <a:latin typeface="DejaVu Sans"/>
                <a:cs typeface="DejaVu Sans"/>
              </a:rPr>
              <a:t>Ce va afișa următorul program?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2A20EF-1714-4854-AAB0-9BAF7E29E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09" y="2438400"/>
            <a:ext cx="7886180" cy="2321620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D1DCE7E-88F0-4D02-854E-5540202E6777}"/>
              </a:ext>
            </a:extLst>
          </p:cNvPr>
          <p:cNvSpPr/>
          <p:nvPr/>
        </p:nvSpPr>
        <p:spPr>
          <a:xfrm>
            <a:off x="1905000" y="5410200"/>
            <a:ext cx="1024891" cy="11430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2D1A53-E9A0-48ED-BB95-7F06259CA637}"/>
              </a:ext>
            </a:extLst>
          </p:cNvPr>
          <p:cNvSpPr/>
          <p:nvPr/>
        </p:nvSpPr>
        <p:spPr>
          <a:xfrm>
            <a:off x="2166415" y="4639271"/>
            <a:ext cx="5020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CA5016-FB32-484C-9D57-92F853F50D80}"/>
              </a:ext>
            </a:extLst>
          </p:cNvPr>
          <p:cNvSpPr/>
          <p:nvPr/>
        </p:nvSpPr>
        <p:spPr>
          <a:xfrm>
            <a:off x="3394630" y="5410200"/>
            <a:ext cx="1024891" cy="11430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5B1D17-52F2-425E-AC33-A1FB0AE8488A}"/>
              </a:ext>
            </a:extLst>
          </p:cNvPr>
          <p:cNvSpPr/>
          <p:nvPr/>
        </p:nvSpPr>
        <p:spPr>
          <a:xfrm>
            <a:off x="3650434" y="4639271"/>
            <a:ext cx="5132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DAC32D-4A18-4227-A46F-B06779577942}"/>
              </a:ext>
            </a:extLst>
          </p:cNvPr>
          <p:cNvSpPr/>
          <p:nvPr/>
        </p:nvSpPr>
        <p:spPr>
          <a:xfrm>
            <a:off x="4899642" y="5410200"/>
            <a:ext cx="1024891" cy="11430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78A84F-8F92-43D3-9FEA-A86EDC4D1142}"/>
              </a:ext>
            </a:extLst>
          </p:cNvPr>
          <p:cNvSpPr/>
          <p:nvPr/>
        </p:nvSpPr>
        <p:spPr>
          <a:xfrm>
            <a:off x="5181895" y="4639271"/>
            <a:ext cx="46038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z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E7EA8E-71C2-47B0-9397-281EBDDDA1DA}"/>
              </a:ext>
            </a:extLst>
          </p:cNvPr>
          <p:cNvSpPr/>
          <p:nvPr/>
        </p:nvSpPr>
        <p:spPr>
          <a:xfrm>
            <a:off x="6420032" y="5410200"/>
            <a:ext cx="1024891" cy="1143000"/>
          </a:xfrm>
          <a:prstGeom prst="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7E492-91E9-41DA-AAC7-030A56B90330}"/>
              </a:ext>
            </a:extLst>
          </p:cNvPr>
          <p:cNvSpPr/>
          <p:nvPr/>
        </p:nvSpPr>
        <p:spPr>
          <a:xfrm>
            <a:off x="6719919" y="4639271"/>
            <a:ext cx="4251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468D68-F91F-4364-BFDA-8E59B7B05A22}"/>
              </a:ext>
            </a:extLst>
          </p:cNvPr>
          <p:cNvSpPr/>
          <p:nvPr/>
        </p:nvSpPr>
        <p:spPr>
          <a:xfrm>
            <a:off x="2160003" y="552003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4A8858-7ACD-452C-BE40-68C6AEB60DB6}"/>
              </a:ext>
            </a:extLst>
          </p:cNvPr>
          <p:cNvSpPr/>
          <p:nvPr/>
        </p:nvSpPr>
        <p:spPr>
          <a:xfrm>
            <a:off x="3494835" y="5520035"/>
            <a:ext cx="7473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5E16E0A-A64C-4D8B-9C8A-888B18EA077D}"/>
              </a:ext>
            </a:extLst>
          </p:cNvPr>
          <p:cNvSpPr/>
          <p:nvPr/>
        </p:nvSpPr>
        <p:spPr>
          <a:xfrm>
            <a:off x="5124632" y="5486400"/>
            <a:ext cx="535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785980B-6F94-469F-ACDA-5D9EAAF047FD}"/>
              </a:ext>
            </a:extLst>
          </p:cNvPr>
          <p:cNvSpPr/>
          <p:nvPr/>
        </p:nvSpPr>
        <p:spPr>
          <a:xfrm>
            <a:off x="6646118" y="5509220"/>
            <a:ext cx="5357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o-RO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6943BE8-3CB9-4FD3-9880-D71897294A97}"/>
              </a:ext>
            </a:extLst>
          </p:cNvPr>
          <p:cNvSpPr/>
          <p:nvPr/>
        </p:nvSpPr>
        <p:spPr>
          <a:xfrm>
            <a:off x="5018835" y="5486400"/>
            <a:ext cx="7473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-2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A156A60-8902-4C8E-AE4F-00F456E89D70}"/>
              </a:ext>
            </a:extLst>
          </p:cNvPr>
          <p:cNvSpPr/>
          <p:nvPr/>
        </p:nvSpPr>
        <p:spPr>
          <a:xfrm>
            <a:off x="1941738" y="5546104"/>
            <a:ext cx="74732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-1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36E748-AB15-40E2-97DB-6890CB9D26B0}"/>
              </a:ext>
            </a:extLst>
          </p:cNvPr>
          <p:cNvSpPr/>
          <p:nvPr/>
        </p:nvSpPr>
        <p:spPr>
          <a:xfrm>
            <a:off x="5702527" y="2845992"/>
            <a:ext cx="14350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 = 5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E62BFF-D2E3-472D-9A8E-E76DE86BE6B3}"/>
              </a:ext>
            </a:extLst>
          </p:cNvPr>
          <p:cNvSpPr/>
          <p:nvPr/>
        </p:nvSpPr>
        <p:spPr>
          <a:xfrm>
            <a:off x="5455664" y="2845992"/>
            <a:ext cx="16818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z -= 5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DEF0D56-344A-4193-A7F1-4C6000A32A56}"/>
              </a:ext>
            </a:extLst>
          </p:cNvPr>
          <p:cNvSpPr/>
          <p:nvPr/>
        </p:nvSpPr>
        <p:spPr>
          <a:xfrm>
            <a:off x="5317806" y="2240857"/>
            <a:ext cx="19575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z = z-5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E17EAB-6493-4FB0-9253-0C1CA4D96CC5}"/>
              </a:ext>
            </a:extLst>
          </p:cNvPr>
          <p:cNvSpPr/>
          <p:nvPr/>
        </p:nvSpPr>
        <p:spPr>
          <a:xfrm>
            <a:off x="5608968" y="2836944"/>
            <a:ext cx="14478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y = z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8AC68C-F8E2-4AE8-A81C-2BB87DB78E4A}"/>
              </a:ext>
            </a:extLst>
          </p:cNvPr>
          <p:cNvSpPr/>
          <p:nvPr/>
        </p:nvSpPr>
        <p:spPr>
          <a:xfrm>
            <a:off x="5289732" y="2827896"/>
            <a:ext cx="18341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 += y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CEFF2C6-ECE4-4B8E-82AE-99D30F123388}"/>
              </a:ext>
            </a:extLst>
          </p:cNvPr>
          <p:cNvSpPr/>
          <p:nvPr/>
        </p:nvSpPr>
        <p:spPr>
          <a:xfrm>
            <a:off x="5281711" y="2254467"/>
            <a:ext cx="24657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o-RO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x = x + y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17184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1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/>
      <p:bldP spid="17" grpId="0"/>
      <p:bldP spid="17" grpId="1"/>
      <p:bldP spid="18" grpId="0"/>
      <p:bldP spid="19" grpId="0"/>
      <p:bldP spid="20" grpId="0"/>
      <p:bldP spid="21" grpId="0"/>
      <p:bldP spid="21" grpId="1"/>
      <p:bldP spid="22" grpId="0"/>
      <p:bldP spid="22" grpId="1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09" y="882650"/>
            <a:ext cx="725233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o-RO" sz="3800" spc="-10" dirty="0"/>
              <a:t>Operatorii aritmetici </a:t>
            </a:r>
            <a:r>
              <a:rPr sz="3800" dirty="0" err="1"/>
              <a:t>în</a:t>
            </a:r>
            <a:r>
              <a:rPr sz="3800" spc="-45" dirty="0"/>
              <a:t> </a:t>
            </a:r>
            <a:r>
              <a:rPr sz="3800" dirty="0"/>
              <a:t>C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D410BEEA-8CE4-437F-9766-4CA21479A97E}"/>
              </a:ext>
            </a:extLst>
          </p:cNvPr>
          <p:cNvSpPr txBox="1"/>
          <p:nvPr/>
        </p:nvSpPr>
        <p:spPr>
          <a:xfrm>
            <a:off x="651509" y="1895594"/>
            <a:ext cx="8035291" cy="331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5080">
              <a:lnSpc>
                <a:spcPct val="110600"/>
              </a:lnSpc>
              <a:spcBef>
                <a:spcPts val="100"/>
              </a:spcBef>
              <a:spcAft>
                <a:spcPts val="600"/>
              </a:spcAft>
            </a:pPr>
            <a:r>
              <a:rPr lang="ro-RO" sz="2000" b="1" spc="-5" dirty="0">
                <a:solidFill>
                  <a:srgbClr val="C00000"/>
                </a:solidFill>
                <a:latin typeface="DejaVu Sans"/>
                <a:cs typeface="DejaVu Sans"/>
              </a:rPr>
              <a:t>Ce va afișa următorul program?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1BF058-927D-4C2D-9F8F-62A65E778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63" y="2226967"/>
            <a:ext cx="5979667" cy="19640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7BDE0C-4CA6-4739-B227-43D8797D6A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669" y="4191000"/>
            <a:ext cx="5966683" cy="196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932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09" y="882650"/>
            <a:ext cx="7252334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dirty="0" err="1"/>
              <a:t>Operatori</a:t>
            </a:r>
            <a:r>
              <a:rPr lang="en-US" sz="3800" dirty="0"/>
              <a:t> </a:t>
            </a:r>
            <a:r>
              <a:rPr lang="en-US" sz="3800" dirty="0" err="1"/>
              <a:t>relaţionali</a:t>
            </a:r>
            <a:r>
              <a:rPr lang="en-US" sz="3800" dirty="0"/>
              <a:t> </a:t>
            </a:r>
            <a:r>
              <a:rPr lang="en-US" sz="3800" dirty="0" err="1"/>
              <a:t>şi</a:t>
            </a:r>
            <a:r>
              <a:rPr lang="en-US" sz="3800" dirty="0"/>
              <a:t> </a:t>
            </a:r>
            <a:r>
              <a:rPr lang="en-US" sz="3800" dirty="0" err="1"/>
              <a:t>logici</a:t>
            </a:r>
            <a:endParaRPr sz="3800" dirty="0"/>
          </a:p>
        </p:txBody>
      </p:sp>
      <p:sp>
        <p:nvSpPr>
          <p:cNvPr id="4" name="object 4"/>
          <p:cNvSpPr txBox="1"/>
          <p:nvPr/>
        </p:nvSpPr>
        <p:spPr>
          <a:xfrm>
            <a:off x="152400" y="1752600"/>
            <a:ext cx="8035291" cy="244759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5080" algn="just">
              <a:lnSpc>
                <a:spcPct val="150000"/>
              </a:lnSpc>
              <a:spcBef>
                <a:spcPts val="100"/>
              </a:spcBef>
              <a:spcAft>
                <a:spcPts val="600"/>
              </a:spcAft>
            </a:pPr>
            <a:r>
              <a:rPr lang="en-US" sz="2000" b="1" spc="-5" dirty="0" err="1">
                <a:solidFill>
                  <a:srgbClr val="0000CC"/>
                </a:solidFill>
                <a:latin typeface="DejaVu Sans"/>
                <a:cs typeface="DejaVu Sans"/>
              </a:rPr>
              <a:t>Termenul</a:t>
            </a:r>
            <a:r>
              <a:rPr lang="en-US"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 „</a:t>
            </a:r>
            <a:r>
              <a:rPr lang="en-US" sz="2000" b="1" spc="-5" dirty="0" err="1">
                <a:solidFill>
                  <a:srgbClr val="0000CC"/>
                </a:solidFill>
                <a:latin typeface="DejaVu Sans"/>
                <a:cs typeface="DejaVu Sans"/>
              </a:rPr>
              <a:t>relaţional</a:t>
            </a:r>
            <a:r>
              <a:rPr lang="en-US"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” </a:t>
            </a:r>
            <a:r>
              <a:rPr lang="en-US" sz="2000" spc="-5" dirty="0">
                <a:latin typeface="DejaVu Sans"/>
                <a:cs typeface="DejaVu Sans"/>
              </a:rPr>
              <a:t>se </a:t>
            </a:r>
            <a:r>
              <a:rPr lang="en-US" sz="2000" spc="-5" dirty="0" err="1">
                <a:latin typeface="DejaVu Sans"/>
                <a:cs typeface="DejaVu Sans"/>
              </a:rPr>
              <a:t>referă</a:t>
            </a:r>
            <a:r>
              <a:rPr lang="en-US" sz="2000" spc="-5" dirty="0">
                <a:latin typeface="DejaVu Sans"/>
                <a:cs typeface="DejaVu Sans"/>
              </a:rPr>
              <a:t> la </a:t>
            </a:r>
            <a:r>
              <a:rPr lang="en-US" sz="2000" spc="-5" dirty="0" err="1">
                <a:latin typeface="DejaVu Sans"/>
                <a:cs typeface="DejaVu Sans"/>
              </a:rPr>
              <a:t>relaţiile</a:t>
            </a:r>
            <a:r>
              <a:rPr lang="en-US" sz="2000" spc="-5" dirty="0">
                <a:latin typeface="DejaVu Sans"/>
                <a:cs typeface="DejaVu Sans"/>
              </a:rPr>
              <a:t> care se pot </a:t>
            </a:r>
            <a:r>
              <a:rPr lang="en-US" sz="2000" spc="-5" dirty="0" err="1">
                <a:latin typeface="DejaVu Sans"/>
                <a:cs typeface="DejaVu Sans"/>
              </a:rPr>
              <a:t>stabilii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între</a:t>
            </a:r>
            <a:r>
              <a:rPr lang="en-US" sz="2000" spc="-5" dirty="0">
                <a:latin typeface="DejaVu Sans"/>
                <a:cs typeface="DejaVu Sans"/>
              </a:rPr>
              <a:t> diverse </a:t>
            </a:r>
            <a:r>
              <a:rPr lang="en-US" sz="2000" spc="-5" dirty="0" err="1">
                <a:latin typeface="DejaVu Sans"/>
                <a:cs typeface="DejaVu Sans"/>
              </a:rPr>
              <a:t>valori</a:t>
            </a:r>
            <a:r>
              <a:rPr lang="en-US" sz="2000" spc="-5" dirty="0">
                <a:latin typeface="DejaVu Sans"/>
                <a:cs typeface="DejaVu Sans"/>
              </a:rPr>
              <a:t>. </a:t>
            </a:r>
          </a:p>
          <a:p>
            <a:pPr marL="482600" marR="5080" algn="just">
              <a:lnSpc>
                <a:spcPct val="150000"/>
              </a:lnSpc>
              <a:spcBef>
                <a:spcPts val="100"/>
              </a:spcBef>
              <a:spcAft>
                <a:spcPts val="600"/>
              </a:spcAft>
            </a:pPr>
            <a:r>
              <a:rPr lang="en-US" sz="2000" b="1" spc="-5" dirty="0" err="1">
                <a:solidFill>
                  <a:srgbClr val="0000CC"/>
                </a:solidFill>
                <a:latin typeface="DejaVu Sans"/>
                <a:cs typeface="DejaVu Sans"/>
              </a:rPr>
              <a:t>Termenul</a:t>
            </a:r>
            <a:r>
              <a:rPr lang="en-US"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 logic </a:t>
            </a:r>
            <a:r>
              <a:rPr lang="en-US" sz="2000" spc="-5" dirty="0">
                <a:latin typeface="DejaVu Sans"/>
                <a:cs typeface="DejaVu Sans"/>
              </a:rPr>
              <a:t>se </a:t>
            </a:r>
            <a:r>
              <a:rPr lang="en-US" sz="2000" spc="-5" dirty="0" err="1">
                <a:latin typeface="DejaVu Sans"/>
                <a:cs typeface="DejaVu Sans"/>
              </a:rPr>
              <a:t>referă</a:t>
            </a:r>
            <a:r>
              <a:rPr lang="en-US" sz="2000" spc="-5" dirty="0">
                <a:latin typeface="DejaVu Sans"/>
                <a:cs typeface="DejaVu Sans"/>
              </a:rPr>
              <a:t> la </a:t>
            </a:r>
            <a:r>
              <a:rPr lang="en-US" sz="2000" spc="-5" dirty="0" err="1">
                <a:latin typeface="DejaVu Sans"/>
                <a:cs typeface="DejaVu Sans"/>
              </a:rPr>
              <a:t>felul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în</a:t>
            </a:r>
            <a:r>
              <a:rPr lang="en-US" sz="2000" spc="-5" dirty="0">
                <a:latin typeface="DejaVu Sans"/>
                <a:cs typeface="DejaVu Sans"/>
              </a:rPr>
              <a:t> care se pot </a:t>
            </a:r>
            <a:r>
              <a:rPr lang="en-US" sz="2000" spc="-5" dirty="0" err="1">
                <a:latin typeface="DejaVu Sans"/>
                <a:cs typeface="DejaVu Sans"/>
              </a:rPr>
              <a:t>lega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relaţiile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existente</a:t>
            </a:r>
            <a:r>
              <a:rPr lang="en-US" sz="2000" spc="-5" dirty="0">
                <a:latin typeface="DejaVu Sans"/>
                <a:cs typeface="DejaVu Sans"/>
              </a:rPr>
              <a:t>. </a:t>
            </a:r>
          </a:p>
          <a:p>
            <a:pPr marL="482600" marR="5080" algn="just">
              <a:lnSpc>
                <a:spcPct val="150000"/>
              </a:lnSpc>
              <a:spcBef>
                <a:spcPts val="100"/>
              </a:spcBef>
              <a:spcAft>
                <a:spcPts val="600"/>
              </a:spcAft>
            </a:pPr>
            <a:endParaRPr sz="2000" spc="-5" dirty="0">
              <a:latin typeface="DejaVu Sans"/>
              <a:cs typeface="DejaVu San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E18F79F-1DF1-4F31-85FA-5927EC003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344134"/>
            <a:ext cx="7903843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spc="-5" dirty="0" err="1">
                <a:latin typeface="DejaVu Sans"/>
                <a:cs typeface="DejaVu Sans"/>
              </a:rPr>
              <a:t>Limbajul</a:t>
            </a:r>
            <a:r>
              <a:rPr lang="en-US" altLang="en-US" sz="2000" spc="-5" dirty="0">
                <a:latin typeface="DejaVu Sans"/>
                <a:cs typeface="DejaVu Sans"/>
              </a:rPr>
              <a:t> C nu </a:t>
            </a:r>
            <a:r>
              <a:rPr lang="en-US" altLang="en-US" sz="2000" spc="-5" dirty="0" err="1">
                <a:latin typeface="DejaVu Sans"/>
                <a:cs typeface="DejaVu Sans"/>
              </a:rPr>
              <a:t>implementează</a:t>
            </a:r>
            <a:r>
              <a:rPr lang="en-US" altLang="en-US" sz="2000" spc="-5" dirty="0">
                <a:latin typeface="DejaVu Sans"/>
                <a:cs typeface="DejaVu Sans"/>
              </a:rPr>
              <a:t> explicit </a:t>
            </a:r>
            <a:r>
              <a:rPr lang="en-US" altLang="en-US" sz="2000" spc="-5" dirty="0" err="1">
                <a:latin typeface="DejaVu Sans"/>
                <a:cs typeface="DejaVu Sans"/>
              </a:rPr>
              <a:t>tipul</a:t>
            </a:r>
            <a:r>
              <a:rPr lang="en-US" altLang="en-US" sz="2000" spc="-5" dirty="0">
                <a:latin typeface="DejaVu Sans"/>
                <a:cs typeface="DejaVu Sans"/>
              </a:rPr>
              <a:t> de date </a:t>
            </a:r>
            <a:r>
              <a:rPr lang="en-US" altLang="en-US" sz="2000" spc="-5" dirty="0">
                <a:solidFill>
                  <a:srgbClr val="C00000"/>
                </a:solidFill>
                <a:latin typeface="DejaVu Sans"/>
                <a:cs typeface="DejaVu Sans"/>
              </a:rPr>
              <a:t>Boolean</a:t>
            </a:r>
            <a:r>
              <a:rPr lang="en-US" altLang="en-US" sz="2000" spc="-5" dirty="0">
                <a:latin typeface="DejaVu Sans"/>
                <a:cs typeface="DejaVu Sans"/>
              </a:rPr>
              <a:t>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spc="-5" dirty="0">
                <a:latin typeface="DejaVu Sans"/>
                <a:cs typeface="DejaVu Sans"/>
              </a:rPr>
              <a:t>C </a:t>
            </a:r>
            <a:r>
              <a:rPr lang="en-US" altLang="en-US" sz="2000" spc="-5" dirty="0" err="1">
                <a:latin typeface="DejaVu Sans"/>
                <a:cs typeface="DejaVu Sans"/>
              </a:rPr>
              <a:t>folosește</a:t>
            </a:r>
            <a:r>
              <a:rPr lang="en-US" altLang="en-US" sz="2000" spc="-5" dirty="0">
                <a:latin typeface="DejaVu Sans"/>
                <a:cs typeface="DejaVu Sans"/>
              </a:rPr>
              <a:t> </a:t>
            </a:r>
            <a:r>
              <a:rPr lang="en-US" altLang="en-US" sz="2000" spc="-5" dirty="0" err="1">
                <a:latin typeface="DejaVu Sans"/>
                <a:cs typeface="DejaVu Sans"/>
              </a:rPr>
              <a:t>tipul</a:t>
            </a:r>
            <a:r>
              <a:rPr lang="en-US" altLang="en-US" sz="2000" spc="-5" dirty="0">
                <a:latin typeface="DejaVu Sans"/>
                <a:cs typeface="DejaVu Sans"/>
              </a:rPr>
              <a:t> de date </a:t>
            </a:r>
            <a:r>
              <a:rPr lang="en-US" altLang="en-US" sz="2000" b="1" spc="-5" dirty="0">
                <a:solidFill>
                  <a:srgbClr val="C00000"/>
                </a:solidFill>
                <a:latin typeface="DejaVu Sans"/>
                <a:cs typeface="DejaVu Sans"/>
              </a:rPr>
              <a:t>int</a:t>
            </a:r>
            <a:r>
              <a:rPr lang="en-US" altLang="en-US" sz="2000" spc="-5" dirty="0">
                <a:latin typeface="DejaVu Sans"/>
                <a:cs typeface="DejaVu Sans"/>
              </a:rPr>
              <a:t>, </a:t>
            </a:r>
            <a:r>
              <a:rPr lang="en-US" altLang="en-US" sz="2000" spc="-5" dirty="0" err="1">
                <a:latin typeface="DejaVu Sans"/>
                <a:cs typeface="DejaVu Sans"/>
              </a:rPr>
              <a:t>iar</a:t>
            </a:r>
            <a:r>
              <a:rPr lang="en-US" altLang="en-US" sz="2000" spc="-5" dirty="0">
                <a:latin typeface="DejaVu Sans"/>
                <a:cs typeface="DejaVu Sans"/>
              </a:rPr>
              <a:t> </a:t>
            </a:r>
            <a:r>
              <a:rPr lang="en-US" altLang="en-US" sz="2000" spc="-5" dirty="0" err="1">
                <a:latin typeface="DejaVu Sans"/>
                <a:cs typeface="DejaVu Sans"/>
              </a:rPr>
              <a:t>expresii</a:t>
            </a:r>
            <a:r>
              <a:rPr lang="en-US" altLang="en-US" sz="2000" spc="-5" dirty="0">
                <a:latin typeface="DejaVu Sans"/>
                <a:cs typeface="DejaVu Sans"/>
              </a:rPr>
              <a:t> precum </a:t>
            </a:r>
            <a:r>
              <a:rPr lang="en-US" altLang="en-US" sz="2000" spc="-5" dirty="0" err="1">
                <a:latin typeface="DejaVu Sans"/>
                <a:cs typeface="DejaVu Sans"/>
              </a:rPr>
              <a:t>i</a:t>
            </a:r>
            <a:r>
              <a:rPr lang="en-US" altLang="en-US" sz="2000" spc="-5" dirty="0">
                <a:latin typeface="DejaVu Sans"/>
                <a:cs typeface="DejaVu Sans"/>
              </a:rPr>
              <a:t>&gt;j </a:t>
            </a:r>
            <a:r>
              <a:rPr lang="en-US" altLang="en-US" sz="2000" spc="-5" dirty="0" err="1">
                <a:latin typeface="DejaVu Sans"/>
                <a:cs typeface="DejaVu Sans"/>
              </a:rPr>
              <a:t>returnează</a:t>
            </a:r>
            <a:r>
              <a:rPr lang="en-US" altLang="en-US" sz="2000" spc="-5" dirty="0">
                <a:latin typeface="DejaVu Sans"/>
                <a:cs typeface="DejaVu Sans"/>
              </a:rPr>
              <a:t> </a:t>
            </a:r>
            <a:r>
              <a:rPr lang="en-US" altLang="en-US" sz="2000" spc="-5" dirty="0" err="1">
                <a:latin typeface="DejaVu Sans"/>
                <a:cs typeface="DejaVu Sans"/>
              </a:rPr>
              <a:t>valorea</a:t>
            </a:r>
            <a:r>
              <a:rPr lang="en-US" altLang="en-US" sz="2000" spc="-5" dirty="0">
                <a:latin typeface="DejaVu Sans"/>
                <a:cs typeface="DejaVu Sans"/>
              </a:rPr>
              <a:t> 1 </a:t>
            </a:r>
            <a:r>
              <a:rPr lang="en-US" altLang="en-US" sz="2000" spc="-5" dirty="0" err="1">
                <a:latin typeface="DejaVu Sans"/>
                <a:cs typeface="DejaVu Sans"/>
              </a:rPr>
              <a:t>pentru</a:t>
            </a:r>
            <a:r>
              <a:rPr lang="en-US" altLang="en-US" sz="2000" spc="-5" dirty="0">
                <a:latin typeface="DejaVu Sans"/>
                <a:cs typeface="DejaVu Sans"/>
              </a:rPr>
              <a:t> </a:t>
            </a:r>
            <a:r>
              <a:rPr lang="en-US" altLang="en-US" sz="2000" spc="-5" dirty="0" err="1">
                <a:latin typeface="DejaVu Sans"/>
                <a:cs typeface="DejaVu Sans"/>
              </a:rPr>
              <a:t>adevărat</a:t>
            </a:r>
            <a:r>
              <a:rPr lang="en-US" altLang="en-US" sz="2000" spc="-5" dirty="0">
                <a:latin typeface="DejaVu Sans"/>
                <a:cs typeface="DejaVu Sans"/>
              </a:rPr>
              <a:t> </a:t>
            </a:r>
            <a:r>
              <a:rPr lang="en-US" altLang="en-US" sz="2000" spc="-5" dirty="0" err="1">
                <a:latin typeface="DejaVu Sans"/>
                <a:cs typeface="DejaVu Sans"/>
              </a:rPr>
              <a:t>și</a:t>
            </a:r>
            <a:r>
              <a:rPr lang="en-US" altLang="en-US" sz="2000" spc="-5" dirty="0">
                <a:latin typeface="DejaVu Sans"/>
                <a:cs typeface="DejaVu Sans"/>
              </a:rPr>
              <a:t> 0 </a:t>
            </a:r>
            <a:r>
              <a:rPr lang="en-US" altLang="en-US" sz="2000" spc="-5" dirty="0" err="1">
                <a:latin typeface="DejaVu Sans"/>
                <a:cs typeface="DejaVu Sans"/>
              </a:rPr>
              <a:t>pentru</a:t>
            </a:r>
            <a:r>
              <a:rPr lang="en-US" altLang="en-US" sz="2000" spc="-5" dirty="0">
                <a:latin typeface="DejaVu Sans"/>
                <a:cs typeface="DejaVu Sans"/>
              </a:rPr>
              <a:t> </a:t>
            </a:r>
            <a:r>
              <a:rPr lang="en-US" altLang="en-US" sz="2000" spc="-5" dirty="0" err="1">
                <a:latin typeface="DejaVu Sans"/>
                <a:cs typeface="DejaVu Sans"/>
              </a:rPr>
              <a:t>fals</a:t>
            </a:r>
            <a:r>
              <a:rPr lang="en-US" altLang="en-US" sz="2000" spc="-5" dirty="0">
                <a:latin typeface="DejaVu Sans"/>
                <a:cs typeface="DejaVu San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603145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09" y="882650"/>
            <a:ext cx="7252334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dirty="0" err="1"/>
              <a:t>Operatori</a:t>
            </a:r>
            <a:r>
              <a:rPr lang="en-US" sz="3800" dirty="0"/>
              <a:t> </a:t>
            </a:r>
            <a:r>
              <a:rPr lang="en-US" sz="3800" dirty="0" err="1"/>
              <a:t>relaţionali</a:t>
            </a:r>
            <a:r>
              <a:rPr lang="en-US" sz="3800" dirty="0"/>
              <a:t> </a:t>
            </a:r>
            <a:r>
              <a:rPr lang="en-US" sz="3800" dirty="0" err="1"/>
              <a:t>şi</a:t>
            </a:r>
            <a:r>
              <a:rPr lang="en-US" sz="3800" dirty="0"/>
              <a:t> </a:t>
            </a:r>
            <a:r>
              <a:rPr lang="en-US" sz="3800" dirty="0" err="1"/>
              <a:t>logici</a:t>
            </a:r>
            <a:endParaRPr sz="3800" dirty="0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EDD9408F-C6F5-425B-A974-006B0C698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007568"/>
              </p:ext>
            </p:extLst>
          </p:nvPr>
        </p:nvGraphicFramePr>
        <p:xfrm>
          <a:off x="491739" y="2696210"/>
          <a:ext cx="3810000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299">
                  <a:extLst>
                    <a:ext uri="{9D8B030D-6E8A-4147-A177-3AD203B41FA5}">
                      <a16:colId xmlns:a16="http://schemas.microsoft.com/office/drawing/2014/main" val="1812049758"/>
                    </a:ext>
                  </a:extLst>
                </a:gridCol>
                <a:gridCol w="2477701">
                  <a:extLst>
                    <a:ext uri="{9D8B030D-6E8A-4147-A177-3AD203B41FA5}">
                      <a16:colId xmlns:a16="http://schemas.microsoft.com/office/drawing/2014/main" val="1030293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Operator 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</a:t>
                      </a:r>
                      <a:r>
                        <a:rPr lang="ro-RO" sz="2000" dirty="0"/>
                        <a:t>țiune</a:t>
                      </a:r>
                      <a:endParaRPr lang="en-US" sz="2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652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</a:t>
                      </a:r>
                      <a:endParaRPr lang="ro-RO" sz="2000" b="1" noProof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/>
                        <a:t>Mai mare </a:t>
                      </a:r>
                      <a:r>
                        <a:rPr lang="en-US" sz="2000" noProof="0" dirty="0" err="1"/>
                        <a:t>dec</a:t>
                      </a:r>
                      <a:r>
                        <a:rPr lang="ro-RO" sz="2000" noProof="0" dirty="0"/>
                        <a:t>ât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207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&gt;=</a:t>
                      </a:r>
                      <a:endParaRPr lang="ro-RO" sz="2000" b="1" noProof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Mai mare sau egal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184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</a:t>
                      </a:r>
                      <a:endParaRPr lang="ro-RO" sz="2000" b="1" noProof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noProof="0" dirty="0"/>
                        <a:t>Mai mic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569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&lt;=</a:t>
                      </a:r>
                      <a:endParaRPr lang="ro-RO" sz="2000" b="1" noProof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noProof="0" dirty="0"/>
                        <a:t>Mai mic sau egal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43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==</a:t>
                      </a:r>
                      <a:endParaRPr lang="ro-RO" sz="2000" b="1" noProof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noProof="0" dirty="0"/>
                        <a:t>Egal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731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!=</a:t>
                      </a:r>
                      <a:endParaRPr lang="ro-RO" sz="2000" b="1" noProof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noProof="0" dirty="0"/>
                        <a:t>Diferit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502989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0F6E3A9E-A075-4C4E-A994-A04D920F9E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69285"/>
              </p:ext>
            </p:extLst>
          </p:nvPr>
        </p:nvGraphicFramePr>
        <p:xfrm>
          <a:off x="5029200" y="3284138"/>
          <a:ext cx="3810000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2299">
                  <a:extLst>
                    <a:ext uri="{9D8B030D-6E8A-4147-A177-3AD203B41FA5}">
                      <a16:colId xmlns:a16="http://schemas.microsoft.com/office/drawing/2014/main" val="1812049758"/>
                    </a:ext>
                  </a:extLst>
                </a:gridCol>
                <a:gridCol w="2477701">
                  <a:extLst>
                    <a:ext uri="{9D8B030D-6E8A-4147-A177-3AD203B41FA5}">
                      <a16:colId xmlns:a16="http://schemas.microsoft.com/office/drawing/2014/main" val="1030293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Operator 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Ac</a:t>
                      </a:r>
                      <a:r>
                        <a:rPr lang="ro-RO" sz="2000" dirty="0"/>
                        <a:t>țiune</a:t>
                      </a:r>
                      <a:endParaRPr lang="en-US" sz="2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652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o-RO" sz="2000" b="1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&amp;&amp;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noProof="0" dirty="0"/>
                        <a:t>ȘI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207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||</a:t>
                      </a:r>
                      <a:endParaRPr lang="ro-RO" sz="2000" b="1" noProof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SAU</a:t>
                      </a:r>
                      <a:endParaRPr lang="ro-RO" sz="2000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184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!</a:t>
                      </a:r>
                      <a:endParaRPr lang="ro-RO" sz="2000" b="1" noProof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noProof="0" dirty="0"/>
                        <a:t>NU</a:t>
                      </a:r>
                      <a:endParaRPr lang="ro-RO" sz="2000" noProof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569786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CEA7B95B-2A55-477C-8D38-3A50A4276730}"/>
              </a:ext>
            </a:extLst>
          </p:cNvPr>
          <p:cNvSpPr txBox="1"/>
          <p:nvPr/>
        </p:nvSpPr>
        <p:spPr>
          <a:xfrm>
            <a:off x="447622" y="2120313"/>
            <a:ext cx="3810001" cy="331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5080">
              <a:lnSpc>
                <a:spcPct val="110600"/>
              </a:lnSpc>
              <a:spcBef>
                <a:spcPts val="100"/>
              </a:spcBef>
              <a:spcAft>
                <a:spcPts val="600"/>
              </a:spcAft>
            </a:pPr>
            <a:r>
              <a:rPr lang="ro-RO"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Operatori relaționali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F270BA11-F5E9-44C3-871D-2F101294093A}"/>
              </a:ext>
            </a:extLst>
          </p:cNvPr>
          <p:cNvSpPr txBox="1"/>
          <p:nvPr/>
        </p:nvSpPr>
        <p:spPr>
          <a:xfrm>
            <a:off x="5257800" y="2684178"/>
            <a:ext cx="3502746" cy="331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5080">
              <a:lnSpc>
                <a:spcPct val="110600"/>
              </a:lnSpc>
              <a:spcBef>
                <a:spcPts val="100"/>
              </a:spcBef>
              <a:spcAft>
                <a:spcPts val="600"/>
              </a:spcAft>
            </a:pPr>
            <a:r>
              <a:rPr lang="ro-RO"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Operatori logici</a:t>
            </a:r>
          </a:p>
        </p:txBody>
      </p:sp>
    </p:spTree>
    <p:extLst>
      <p:ext uri="{BB962C8B-B14F-4D97-AF65-F5344CB8AC3E}">
        <p14:creationId xmlns:p14="http://schemas.microsoft.com/office/powerpoint/2010/main" val="1277952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09" y="882650"/>
            <a:ext cx="7252334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dirty="0" err="1"/>
              <a:t>Operatori</a:t>
            </a:r>
            <a:r>
              <a:rPr lang="en-US" sz="3800" dirty="0"/>
              <a:t> </a:t>
            </a:r>
            <a:r>
              <a:rPr lang="en-US" sz="3800" dirty="0" err="1"/>
              <a:t>relaţionali</a:t>
            </a:r>
            <a:r>
              <a:rPr lang="en-US" sz="3800" dirty="0"/>
              <a:t> </a:t>
            </a:r>
            <a:r>
              <a:rPr lang="en-US" sz="3800" dirty="0" err="1"/>
              <a:t>şi</a:t>
            </a:r>
            <a:r>
              <a:rPr lang="en-US" sz="3800" dirty="0"/>
              <a:t> </a:t>
            </a:r>
            <a:r>
              <a:rPr lang="en-US" sz="3800" dirty="0" err="1"/>
              <a:t>logici</a:t>
            </a:r>
            <a:endParaRPr sz="3800" dirty="0"/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EDD9408F-C6F5-425B-A974-006B0C698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13797"/>
              </p:ext>
            </p:extLst>
          </p:nvPr>
        </p:nvGraphicFramePr>
        <p:xfrm>
          <a:off x="576737" y="3429000"/>
          <a:ext cx="7990525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889">
                  <a:extLst>
                    <a:ext uri="{9D8B030D-6E8A-4147-A177-3AD203B41FA5}">
                      <a16:colId xmlns:a16="http://schemas.microsoft.com/office/drawing/2014/main" val="1812049758"/>
                    </a:ext>
                  </a:extLst>
                </a:gridCol>
                <a:gridCol w="1596159">
                  <a:extLst>
                    <a:ext uri="{9D8B030D-6E8A-4147-A177-3AD203B41FA5}">
                      <a16:colId xmlns:a16="http://schemas.microsoft.com/office/drawing/2014/main" val="103029311"/>
                    </a:ext>
                  </a:extLst>
                </a:gridCol>
                <a:gridCol w="1596159">
                  <a:extLst>
                    <a:ext uri="{9D8B030D-6E8A-4147-A177-3AD203B41FA5}">
                      <a16:colId xmlns:a16="http://schemas.microsoft.com/office/drawing/2014/main" val="4081176441"/>
                    </a:ext>
                  </a:extLst>
                </a:gridCol>
                <a:gridCol w="1596159">
                  <a:extLst>
                    <a:ext uri="{9D8B030D-6E8A-4147-A177-3AD203B41FA5}">
                      <a16:colId xmlns:a16="http://schemas.microsoft.com/office/drawing/2014/main" val="322561147"/>
                    </a:ext>
                  </a:extLst>
                </a:gridCol>
                <a:gridCol w="1596159">
                  <a:extLst>
                    <a:ext uri="{9D8B030D-6E8A-4147-A177-3AD203B41FA5}">
                      <a16:colId xmlns:a16="http://schemas.microsoft.com/office/drawing/2014/main" val="1451389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 &amp;&amp; b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 || b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!a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652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o-RO" sz="2000" b="1" noProof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/>
                        <a:t>0</a:t>
                      </a:r>
                      <a:endParaRPr lang="ro-RO" sz="2000" b="1" noProof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/>
                        <a:t>0</a:t>
                      </a:r>
                      <a:endParaRPr lang="ro-RO" sz="2000" b="1" noProof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/>
                        <a:t>0</a:t>
                      </a:r>
                      <a:endParaRPr lang="ro-RO" sz="2000" b="1" noProof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/>
                        <a:t>1</a:t>
                      </a:r>
                      <a:endParaRPr lang="ro-RO" sz="2000" b="1" noProof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207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0</a:t>
                      </a:r>
                      <a:endParaRPr lang="ro-RO" sz="2000" b="1" noProof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o-RO" sz="2000" b="1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o-RO" sz="2000" b="1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o-RO" sz="2000" b="1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ro-RO" sz="2000" b="1" kern="12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184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o-RO" sz="2000" b="1" noProof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/>
                        <a:t>0</a:t>
                      </a:r>
                      <a:endParaRPr lang="ro-RO" sz="2000" b="1" noProof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/>
                        <a:t>0</a:t>
                      </a:r>
                      <a:endParaRPr lang="ro-RO" sz="2000" b="1" noProof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/>
                        <a:t>1</a:t>
                      </a:r>
                      <a:endParaRPr lang="ro-RO" sz="2000" b="1" noProof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/>
                        <a:t>0</a:t>
                      </a:r>
                      <a:endParaRPr lang="ro-RO" sz="2000" b="1" noProof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569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1</a:t>
                      </a:r>
                      <a:endParaRPr lang="ro-RO" sz="2000" b="1" noProof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/>
                        <a:t>1</a:t>
                      </a:r>
                      <a:endParaRPr lang="ro-RO" sz="2000" b="1" noProof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/>
                        <a:t>1</a:t>
                      </a:r>
                      <a:endParaRPr lang="ro-RO" sz="2000" b="1" noProof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/>
                        <a:t>1</a:t>
                      </a:r>
                      <a:endParaRPr lang="ro-RO" sz="2000" b="1" noProof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noProof="0" dirty="0"/>
                        <a:t>0</a:t>
                      </a:r>
                      <a:endParaRPr lang="ro-RO" sz="2000" b="1" noProof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438072"/>
                  </a:ext>
                </a:extLst>
              </a:tr>
            </a:tbl>
          </a:graphicData>
        </a:graphic>
      </p:graphicFrame>
      <p:sp>
        <p:nvSpPr>
          <p:cNvPr id="8" name="object 4">
            <a:extLst>
              <a:ext uri="{FF2B5EF4-FFF2-40B4-BE49-F238E27FC236}">
                <a16:creationId xmlns:a16="http://schemas.microsoft.com/office/drawing/2014/main" id="{CEA7B95B-2A55-477C-8D38-3A50A4276730}"/>
              </a:ext>
            </a:extLst>
          </p:cNvPr>
          <p:cNvSpPr txBox="1"/>
          <p:nvPr/>
        </p:nvSpPr>
        <p:spPr>
          <a:xfrm>
            <a:off x="0" y="2124027"/>
            <a:ext cx="8763000" cy="6772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5080">
              <a:lnSpc>
                <a:spcPct val="110600"/>
              </a:lnSpc>
              <a:spcBef>
                <a:spcPts val="100"/>
              </a:spcBef>
              <a:spcAft>
                <a:spcPts val="600"/>
              </a:spcAft>
            </a:pPr>
            <a:r>
              <a:rPr lang="en-US" sz="2000" b="1" spc="-5" dirty="0" err="1">
                <a:solidFill>
                  <a:srgbClr val="0000CC"/>
                </a:solidFill>
                <a:latin typeface="DejaVu Sans"/>
                <a:cs typeface="DejaVu Sans"/>
              </a:rPr>
              <a:t>Tabelul</a:t>
            </a:r>
            <a:r>
              <a:rPr lang="en-US"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 de </a:t>
            </a:r>
            <a:r>
              <a:rPr lang="en-US" sz="2000" b="1" spc="-5" dirty="0" err="1">
                <a:solidFill>
                  <a:srgbClr val="0000CC"/>
                </a:solidFill>
                <a:latin typeface="DejaVu Sans"/>
                <a:cs typeface="DejaVu Sans"/>
              </a:rPr>
              <a:t>adevăr</a:t>
            </a:r>
            <a:r>
              <a:rPr lang="en-US"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 </a:t>
            </a:r>
            <a:r>
              <a:rPr lang="en-US" sz="2000" b="1" spc="-5" dirty="0" err="1">
                <a:solidFill>
                  <a:srgbClr val="0000CC"/>
                </a:solidFill>
                <a:latin typeface="DejaVu Sans"/>
                <a:cs typeface="DejaVu Sans"/>
              </a:rPr>
              <a:t>pentru</a:t>
            </a:r>
            <a:r>
              <a:rPr lang="en-US"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 </a:t>
            </a:r>
            <a:r>
              <a:rPr lang="en-US" sz="2000" b="1" spc="-5" dirty="0" err="1">
                <a:solidFill>
                  <a:srgbClr val="0000CC"/>
                </a:solidFill>
                <a:latin typeface="DejaVu Sans"/>
                <a:cs typeface="DejaVu Sans"/>
              </a:rPr>
              <a:t>operatorii</a:t>
            </a:r>
            <a:r>
              <a:rPr lang="en-US"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 </a:t>
            </a:r>
            <a:r>
              <a:rPr lang="en-US" sz="2000" b="1" spc="-5" dirty="0" err="1">
                <a:solidFill>
                  <a:srgbClr val="0000CC"/>
                </a:solidFill>
                <a:latin typeface="DejaVu Sans"/>
                <a:cs typeface="DejaVu Sans"/>
              </a:rPr>
              <a:t>logici</a:t>
            </a:r>
            <a:r>
              <a:rPr lang="en-US"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, </a:t>
            </a:r>
            <a:r>
              <a:rPr lang="en-US" sz="2000" b="1" spc="-5" dirty="0" err="1">
                <a:solidFill>
                  <a:srgbClr val="0000CC"/>
                </a:solidFill>
                <a:latin typeface="DejaVu Sans"/>
                <a:cs typeface="DejaVu Sans"/>
              </a:rPr>
              <a:t>prezentat</a:t>
            </a:r>
            <a:r>
              <a:rPr lang="en-US"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 </a:t>
            </a:r>
            <a:r>
              <a:rPr lang="en-US" sz="2000" b="1" spc="-5" dirty="0" err="1">
                <a:solidFill>
                  <a:srgbClr val="0000CC"/>
                </a:solidFill>
                <a:latin typeface="DejaVu Sans"/>
                <a:cs typeface="DejaVu Sans"/>
              </a:rPr>
              <a:t>folosind</a:t>
            </a:r>
            <a:r>
              <a:rPr lang="en-US"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 </a:t>
            </a:r>
            <a:r>
              <a:rPr lang="en-US" sz="2000" b="1" spc="-5" dirty="0" err="1">
                <a:solidFill>
                  <a:srgbClr val="0000CC"/>
                </a:solidFill>
                <a:latin typeface="DejaVu Sans"/>
                <a:cs typeface="DejaVu Sans"/>
              </a:rPr>
              <a:t>cifrele</a:t>
            </a:r>
            <a:r>
              <a:rPr lang="en-US"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 1 </a:t>
            </a:r>
            <a:r>
              <a:rPr lang="en-US" sz="2000" b="1" spc="-5" dirty="0" err="1">
                <a:solidFill>
                  <a:srgbClr val="0000CC"/>
                </a:solidFill>
                <a:latin typeface="DejaVu Sans"/>
                <a:cs typeface="DejaVu Sans"/>
              </a:rPr>
              <a:t>şi</a:t>
            </a:r>
            <a:r>
              <a:rPr lang="en-US"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 0.</a:t>
            </a:r>
            <a:endParaRPr lang="ro-RO" sz="2000" b="1" spc="-5" dirty="0">
              <a:solidFill>
                <a:srgbClr val="0000CC"/>
              </a:solidFill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6268353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09" y="882650"/>
            <a:ext cx="7252334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800" dirty="0" err="1"/>
              <a:t>Operatori</a:t>
            </a:r>
            <a:r>
              <a:rPr lang="en-US" sz="3800" dirty="0"/>
              <a:t> </a:t>
            </a:r>
            <a:r>
              <a:rPr lang="en-US" sz="3800" dirty="0" err="1"/>
              <a:t>relaţionali</a:t>
            </a:r>
            <a:r>
              <a:rPr lang="en-US" sz="3800" dirty="0"/>
              <a:t> </a:t>
            </a:r>
            <a:r>
              <a:rPr lang="en-US" sz="3800" dirty="0" err="1"/>
              <a:t>şi</a:t>
            </a:r>
            <a:r>
              <a:rPr lang="en-US" sz="3800" dirty="0"/>
              <a:t> </a:t>
            </a:r>
            <a:r>
              <a:rPr lang="en-US" sz="3800" dirty="0" err="1"/>
              <a:t>logici</a:t>
            </a:r>
            <a:endParaRPr sz="3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EB0082-6EDB-4FB6-8019-6460EA6EB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81" y="2654968"/>
            <a:ext cx="7024638" cy="3308350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DF078E3C-6388-42DD-9174-AA151ECA5D19}"/>
              </a:ext>
            </a:extLst>
          </p:cNvPr>
          <p:cNvSpPr txBox="1"/>
          <p:nvPr/>
        </p:nvSpPr>
        <p:spPr>
          <a:xfrm>
            <a:off x="762000" y="2133600"/>
            <a:ext cx="8035291" cy="3313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5080">
              <a:lnSpc>
                <a:spcPct val="110600"/>
              </a:lnSpc>
              <a:spcBef>
                <a:spcPts val="100"/>
              </a:spcBef>
              <a:spcAft>
                <a:spcPts val="600"/>
              </a:spcAft>
            </a:pPr>
            <a:r>
              <a:rPr lang="ro-RO" sz="2000" b="1" spc="-5" dirty="0">
                <a:solidFill>
                  <a:srgbClr val="C00000"/>
                </a:solidFill>
                <a:latin typeface="DejaVu Sans"/>
                <a:cs typeface="DejaVu Sans"/>
              </a:rPr>
              <a:t>Ce va afișa următorul program?</a:t>
            </a:r>
          </a:p>
        </p:txBody>
      </p:sp>
    </p:spTree>
    <p:extLst>
      <p:ext uri="{BB962C8B-B14F-4D97-AF65-F5344CB8AC3E}">
        <p14:creationId xmlns:p14="http://schemas.microsoft.com/office/powerpoint/2010/main" val="791316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09" y="882650"/>
            <a:ext cx="725233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o-RO" sz="3800" spc="-10" dirty="0"/>
              <a:t>Exemple de programe</a:t>
            </a:r>
            <a:endParaRPr sz="3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152400" y="1752600"/>
                <a:ext cx="8991599" cy="235038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000" b="1" spc="-5" dirty="0">
                    <a:solidFill>
                      <a:srgbClr val="C00000"/>
                    </a:solidFill>
                    <a:latin typeface="DejaVu Sans"/>
                    <a:cs typeface="DejaVu Sans"/>
                  </a:rPr>
                  <a:t>Se </a:t>
                </a:r>
                <a:r>
                  <a:rPr lang="en-US" sz="2000" b="1" spc="-5" dirty="0" err="1">
                    <a:solidFill>
                      <a:srgbClr val="C00000"/>
                    </a:solidFill>
                    <a:latin typeface="DejaVu Sans"/>
                    <a:cs typeface="DejaVu Sans"/>
                  </a:rPr>
                  <a:t>citesc</a:t>
                </a:r>
                <a:r>
                  <a:rPr lang="en-US" sz="2000" b="1" spc="-5" dirty="0">
                    <a:solidFill>
                      <a:srgbClr val="C00000"/>
                    </a:solidFill>
                    <a:latin typeface="DejaVu Sans"/>
                    <a:cs typeface="DejaVu Sans"/>
                  </a:rPr>
                  <a:t> </a:t>
                </a:r>
                <a:r>
                  <a:rPr lang="en-US" sz="2000" b="1" spc="-5" dirty="0" err="1">
                    <a:solidFill>
                      <a:srgbClr val="C00000"/>
                    </a:solidFill>
                    <a:latin typeface="DejaVu Sans"/>
                    <a:cs typeface="DejaVu Sans"/>
                  </a:rPr>
                  <a:t>a,b,c</a:t>
                </a:r>
                <a:r>
                  <a:rPr lang="en-US" sz="2000" b="1" spc="-5" dirty="0">
                    <a:solidFill>
                      <a:srgbClr val="C00000"/>
                    </a:solidFill>
                    <a:latin typeface="DejaVu Sans"/>
                    <a:cs typeface="DejaVu Sans"/>
                  </a:rPr>
                  <a:t> </a:t>
                </a:r>
                <a:r>
                  <a:rPr lang="en-US" sz="2000" b="1" spc="-5" dirty="0" err="1">
                    <a:solidFill>
                      <a:srgbClr val="C00000"/>
                    </a:solidFill>
                    <a:latin typeface="DejaVu Sans"/>
                    <a:cs typeface="DejaVu Sans"/>
                  </a:rPr>
                  <a:t>coeficienţii</a:t>
                </a:r>
                <a:r>
                  <a:rPr lang="en-US" sz="2000" b="1" spc="-5" dirty="0">
                    <a:solidFill>
                      <a:srgbClr val="C00000"/>
                    </a:solidFill>
                    <a:latin typeface="DejaVu Sans"/>
                    <a:cs typeface="DejaVu Sans"/>
                  </a:rPr>
                  <a:t> </a:t>
                </a:r>
                <a:r>
                  <a:rPr lang="en-US" sz="2000" b="1" spc="-5" dirty="0" err="1">
                    <a:solidFill>
                      <a:srgbClr val="C00000"/>
                    </a:solidFill>
                    <a:latin typeface="DejaVu Sans"/>
                    <a:cs typeface="DejaVu Sans"/>
                  </a:rPr>
                  <a:t>reali</a:t>
                </a:r>
                <a:r>
                  <a:rPr lang="en-US" sz="2000" b="1" spc="-5" dirty="0">
                    <a:solidFill>
                      <a:srgbClr val="C00000"/>
                    </a:solidFill>
                    <a:latin typeface="DejaVu Sans"/>
                    <a:cs typeface="DejaVu Sans"/>
                  </a:rPr>
                  <a:t> a </a:t>
                </a:r>
                <a:r>
                  <a:rPr lang="en-US" sz="2000" b="1" spc="-5" dirty="0" err="1">
                    <a:solidFill>
                      <a:srgbClr val="C00000"/>
                    </a:solidFill>
                    <a:latin typeface="DejaVu Sans"/>
                    <a:cs typeface="DejaVu Sans"/>
                  </a:rPr>
                  <a:t>unei</a:t>
                </a:r>
                <a:r>
                  <a:rPr lang="en-US" sz="2000" b="1" spc="-5" dirty="0">
                    <a:solidFill>
                      <a:srgbClr val="C00000"/>
                    </a:solidFill>
                    <a:latin typeface="DejaVu Sans"/>
                    <a:cs typeface="DejaVu Sans"/>
                  </a:rPr>
                  <a:t> </a:t>
                </a:r>
                <a:r>
                  <a:rPr lang="en-US" sz="2000" b="1" spc="-5" dirty="0" err="1">
                    <a:solidFill>
                      <a:srgbClr val="C00000"/>
                    </a:solidFill>
                    <a:latin typeface="DejaVu Sans"/>
                    <a:cs typeface="DejaVu Sans"/>
                  </a:rPr>
                  <a:t>ecuaţii</a:t>
                </a:r>
                <a:r>
                  <a:rPr lang="en-US" sz="2000" b="1" spc="-5" dirty="0">
                    <a:solidFill>
                      <a:srgbClr val="C00000"/>
                    </a:solidFill>
                    <a:latin typeface="DejaVu Sans"/>
                    <a:cs typeface="DejaVu Sans"/>
                  </a:rPr>
                  <a:t> de </a:t>
                </a:r>
                <a:r>
                  <a:rPr lang="en-US" sz="2000" b="1" spc="-5" dirty="0" err="1">
                    <a:solidFill>
                      <a:srgbClr val="C00000"/>
                    </a:solidFill>
                    <a:latin typeface="DejaVu Sans"/>
                    <a:cs typeface="DejaVu Sans"/>
                  </a:rPr>
                  <a:t>gradul</a:t>
                </a:r>
                <a:r>
                  <a:rPr lang="en-US" sz="2000" b="1" spc="-5" dirty="0">
                    <a:solidFill>
                      <a:srgbClr val="C00000"/>
                    </a:solidFill>
                    <a:latin typeface="DejaVu Sans"/>
                    <a:cs typeface="DejaVu Sans"/>
                  </a:rPr>
                  <a:t> II. </a:t>
                </a:r>
                <a:r>
                  <a:rPr lang="en-US" sz="2000" b="1" spc="-5" dirty="0" err="1">
                    <a:solidFill>
                      <a:srgbClr val="C00000"/>
                    </a:solidFill>
                    <a:latin typeface="DejaVu Sans"/>
                    <a:cs typeface="DejaVu Sans"/>
                  </a:rPr>
                  <a:t>Să</a:t>
                </a:r>
                <a:r>
                  <a:rPr lang="en-US" sz="2000" b="1" spc="-5" dirty="0">
                    <a:solidFill>
                      <a:srgbClr val="C00000"/>
                    </a:solidFill>
                    <a:latin typeface="DejaVu Sans"/>
                    <a:cs typeface="DejaVu Sans"/>
                  </a:rPr>
                  <a:t> se </a:t>
                </a:r>
                <a:r>
                  <a:rPr lang="en-US" sz="2000" b="1" spc="-5" dirty="0" err="1">
                    <a:solidFill>
                      <a:srgbClr val="C00000"/>
                    </a:solidFill>
                    <a:latin typeface="DejaVu Sans"/>
                    <a:cs typeface="DejaVu Sans"/>
                  </a:rPr>
                  <a:t>afişeze</a:t>
                </a:r>
                <a:r>
                  <a:rPr lang="en-US" sz="2000" b="1" spc="-5" dirty="0">
                    <a:solidFill>
                      <a:srgbClr val="C00000"/>
                    </a:solidFill>
                    <a:latin typeface="DejaVu Sans"/>
                    <a:cs typeface="DejaVu Sans"/>
                  </a:rPr>
                  <a:t> </a:t>
                </a:r>
                <a:r>
                  <a:rPr lang="en-US" sz="2000" b="1" spc="-5" dirty="0" err="1">
                    <a:solidFill>
                      <a:srgbClr val="C00000"/>
                    </a:solidFill>
                    <a:latin typeface="DejaVu Sans"/>
                    <a:cs typeface="DejaVu Sans"/>
                  </a:rPr>
                  <a:t>soluţile</a:t>
                </a:r>
                <a:r>
                  <a:rPr lang="en-US" sz="2000" b="1" spc="-5" dirty="0">
                    <a:solidFill>
                      <a:srgbClr val="C00000"/>
                    </a:solidFill>
                    <a:latin typeface="DejaVu Sans"/>
                    <a:cs typeface="DejaVu Sans"/>
                  </a:rPr>
                  <a:t> </a:t>
                </a:r>
                <a:r>
                  <a:rPr lang="en-US" sz="2000" b="1" spc="-5" dirty="0" err="1">
                    <a:solidFill>
                      <a:srgbClr val="C00000"/>
                    </a:solidFill>
                    <a:latin typeface="DejaVu Sans"/>
                    <a:cs typeface="DejaVu Sans"/>
                  </a:rPr>
                  <a:t>reale</a:t>
                </a:r>
                <a:r>
                  <a:rPr lang="en-US" sz="2000" b="1" spc="-5" dirty="0">
                    <a:solidFill>
                      <a:srgbClr val="C00000"/>
                    </a:solidFill>
                    <a:latin typeface="DejaVu Sans"/>
                    <a:cs typeface="DejaVu Sans"/>
                  </a:rPr>
                  <a:t> ale </a:t>
                </a:r>
                <a:r>
                  <a:rPr lang="en-US" sz="2000" b="1" spc="-5" dirty="0" err="1">
                    <a:solidFill>
                      <a:srgbClr val="C00000"/>
                    </a:solidFill>
                    <a:latin typeface="DejaVu Sans"/>
                    <a:cs typeface="DejaVu Sans"/>
                  </a:rPr>
                  <a:t>ecuaţiei</a:t>
                </a:r>
                <a:r>
                  <a:rPr lang="en-US" sz="2000" b="1" spc="-5" dirty="0">
                    <a:solidFill>
                      <a:srgbClr val="C00000"/>
                    </a:solidFill>
                    <a:latin typeface="DejaVu Sans"/>
                    <a:cs typeface="DejaVu Sans"/>
                  </a:rPr>
                  <a:t>. </a:t>
                </a:r>
                <a:endParaRPr lang="ro-RO" sz="2000" b="1" spc="-5" dirty="0">
                  <a:solidFill>
                    <a:srgbClr val="C00000"/>
                  </a:solidFill>
                  <a:latin typeface="DejaVu Sans"/>
                  <a:cs typeface="DejaVu Sans"/>
                </a:endParaRPr>
              </a:p>
              <a:p>
                <a:endParaRPr lang="en-US" sz="2000" b="1" spc="-5" dirty="0">
                  <a:solidFill>
                    <a:srgbClr val="C00000"/>
                  </a:solidFill>
                  <a:latin typeface="DejaVu Sans"/>
                  <a:cs typeface="DejaVu Sans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000" b="1" spc="-5" dirty="0" err="1">
                    <a:solidFill>
                      <a:srgbClr val="0000CC"/>
                    </a:solidFill>
                    <a:latin typeface="DejaVu Sans"/>
                    <a:cs typeface="DejaVu Sans"/>
                  </a:rPr>
                  <a:t>Descrierea</a:t>
                </a:r>
                <a:r>
                  <a:rPr lang="en-US" sz="2000" b="1" spc="-5" dirty="0">
                    <a:solidFill>
                      <a:srgbClr val="0000CC"/>
                    </a:solidFill>
                    <a:latin typeface="DejaVu Sans"/>
                    <a:cs typeface="DejaVu Sans"/>
                  </a:rPr>
                  <a:t> </a:t>
                </a:r>
                <a:r>
                  <a:rPr lang="en-US" sz="2000" b="1" spc="-5" dirty="0" err="1">
                    <a:solidFill>
                      <a:srgbClr val="0000CC"/>
                    </a:solidFill>
                    <a:latin typeface="DejaVu Sans"/>
                    <a:cs typeface="DejaVu Sans"/>
                  </a:rPr>
                  <a:t>algoritmului</a:t>
                </a:r>
                <a:r>
                  <a:rPr lang="en-US" sz="2000" b="1" spc="-5" dirty="0">
                    <a:solidFill>
                      <a:srgbClr val="0000CC"/>
                    </a:solidFill>
                    <a:latin typeface="DejaVu Sans"/>
                    <a:cs typeface="DejaVu Sans"/>
                  </a:rPr>
                  <a:t>: </a:t>
                </a:r>
              </a:p>
              <a:p>
                <a:pPr>
                  <a:spcAft>
                    <a:spcPts val="600"/>
                  </a:spcAft>
                </a:pPr>
                <a:r>
                  <a:rPr lang="en-US" sz="2000" spc="-5" dirty="0">
                    <a:latin typeface="DejaVu Sans"/>
                    <a:cs typeface="DejaVu Sans"/>
                  </a:rPr>
                  <a:t>- </a:t>
                </a:r>
                <a:r>
                  <a:rPr lang="en-US" sz="2000" spc="-5" dirty="0" err="1">
                    <a:latin typeface="DejaVu Sans"/>
                    <a:cs typeface="DejaVu Sans"/>
                  </a:rPr>
                  <a:t>ecuaţia</a:t>
                </a:r>
                <a:r>
                  <a:rPr lang="en-US" sz="2000" spc="-5" dirty="0">
                    <a:latin typeface="DejaVu Sans"/>
                    <a:cs typeface="DejaVu Sans"/>
                  </a:rPr>
                  <a:t> de </a:t>
                </a:r>
                <a:r>
                  <a:rPr lang="en-US" sz="2000" spc="-5" dirty="0" err="1">
                    <a:latin typeface="DejaVu Sans"/>
                    <a:cs typeface="DejaVu Sans"/>
                  </a:rPr>
                  <a:t>gradul</a:t>
                </a:r>
                <a:r>
                  <a:rPr lang="en-US" sz="2000" spc="-5" dirty="0">
                    <a:latin typeface="DejaVu Sans"/>
                    <a:cs typeface="DejaVu Sans"/>
                  </a:rPr>
                  <a:t> II </a:t>
                </a:r>
                <a:r>
                  <a:rPr lang="en-US" sz="2000" spc="-5" dirty="0" err="1">
                    <a:latin typeface="DejaVu Sans"/>
                    <a:cs typeface="DejaVu Sans"/>
                  </a:rPr>
                  <a:t>este</a:t>
                </a:r>
                <a:r>
                  <a:rPr lang="en-US" sz="2000" spc="-5" dirty="0">
                    <a:latin typeface="DejaVu Sans"/>
                    <a:cs typeface="DejaVu Sans"/>
                  </a:rPr>
                  <a:t> de forma </a:t>
                </a:r>
                <a14:m>
                  <m:oMath xmlns:m="http://schemas.openxmlformats.org/officeDocument/2006/math">
                    <m:r>
                      <a:rPr lang="en-US" sz="2000" spc="-5">
                        <a:latin typeface="DejaVu Sans"/>
                        <a:cs typeface="DejaVu Sans"/>
                      </a:rPr>
                      <m:t>𝑎</m:t>
                    </m:r>
                    <m:sSup>
                      <m:sSupPr>
                        <m:ctrlPr>
                          <a:rPr lang="en-US" sz="2000" i="1" spc="-5">
                            <a:latin typeface="Cambria Math" panose="02040503050406030204" pitchFamily="18" charset="0"/>
                            <a:cs typeface="DejaVu Sans"/>
                          </a:rPr>
                        </m:ctrlPr>
                      </m:sSupPr>
                      <m:e>
                        <m:r>
                          <a:rPr lang="en-US" sz="2000" spc="-5">
                            <a:latin typeface="DejaVu Sans"/>
                            <a:cs typeface="DejaVu Sans"/>
                          </a:rPr>
                          <m:t>𝑥</m:t>
                        </m:r>
                      </m:e>
                      <m:sup>
                        <m:r>
                          <a:rPr lang="ro-RO" sz="2000" b="0" i="0" spc="-5" smtClean="0">
                            <a:latin typeface="Cambria Math" panose="02040503050406030204" pitchFamily="18" charset="0"/>
                            <a:cs typeface="DejaVu Sans"/>
                          </a:rPr>
                          <m:t>2</m:t>
                        </m:r>
                      </m:sup>
                    </m:sSup>
                    <m:r>
                      <a:rPr lang="en-US" sz="2000" spc="-5">
                        <a:latin typeface="DejaVu Sans"/>
                        <a:cs typeface="DejaVu Sans"/>
                      </a:rPr>
                      <m:t>+</m:t>
                    </m:r>
                    <m:r>
                      <a:rPr lang="en-US" sz="2000" spc="-5">
                        <a:latin typeface="DejaVu Sans"/>
                        <a:cs typeface="DejaVu Sans"/>
                      </a:rPr>
                      <m:t>𝑏𝑥</m:t>
                    </m:r>
                    <m:r>
                      <a:rPr lang="en-US" sz="2000" spc="-5">
                        <a:latin typeface="DejaVu Sans"/>
                        <a:cs typeface="DejaVu Sans"/>
                      </a:rPr>
                      <m:t>+</m:t>
                    </m:r>
                    <m:r>
                      <a:rPr lang="en-US" sz="2000" spc="-5">
                        <a:latin typeface="DejaVu Sans"/>
                        <a:cs typeface="DejaVu Sans"/>
                      </a:rPr>
                      <m:t>𝑐</m:t>
                    </m:r>
                    <m:r>
                      <a:rPr lang="en-US" sz="2000" spc="-5">
                        <a:latin typeface="DejaVu Sans"/>
                        <a:cs typeface="DejaVu Sans"/>
                      </a:rPr>
                      <m:t>=0;</m:t>
                    </m:r>
                  </m:oMath>
                </a14:m>
                <a:endParaRPr lang="en-US" sz="2000" spc="-5" dirty="0">
                  <a:latin typeface="DejaVu Sans"/>
                  <a:cs typeface="DejaVu Sans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sz="2000" spc="-5" dirty="0">
                    <a:latin typeface="DejaVu Sans"/>
                    <a:cs typeface="DejaVu Sans"/>
                  </a:rPr>
                  <a:t>-</a:t>
                </a:r>
                <a:r>
                  <a:rPr lang="en-US" sz="2000" spc="-5" dirty="0" err="1">
                    <a:latin typeface="DejaVu Sans"/>
                    <a:cs typeface="DejaVu Sans"/>
                  </a:rPr>
                  <a:t>presupun</a:t>
                </a:r>
                <a:r>
                  <a:rPr lang="ro-RO" sz="2000" spc="-5" dirty="0">
                    <a:latin typeface="DejaVu Sans"/>
                    <a:cs typeface="DejaVu Sans"/>
                  </a:rPr>
                  <a:t>â</a:t>
                </a:r>
                <a:r>
                  <a:rPr lang="en-US" sz="2000" spc="-5" dirty="0" err="1">
                    <a:latin typeface="DejaVu Sans"/>
                    <a:cs typeface="DejaVu Sans"/>
                  </a:rPr>
                  <a:t>nd</a:t>
                </a:r>
                <a:r>
                  <a:rPr lang="en-US" sz="2000" spc="-5" dirty="0">
                    <a:latin typeface="DejaVu Sans"/>
                    <a:cs typeface="DejaVu Sans"/>
                  </a:rPr>
                  <a:t> </a:t>
                </a:r>
                <a:r>
                  <a:rPr lang="en-US" sz="2000" spc="-5" dirty="0" err="1">
                    <a:latin typeface="DejaVu Sans"/>
                    <a:cs typeface="DejaVu Sans"/>
                  </a:rPr>
                  <a:t>că</a:t>
                </a:r>
                <a:r>
                  <a:rPr lang="en-US" sz="2000" spc="-5" dirty="0">
                    <a:latin typeface="DejaVu Sans"/>
                    <a:cs typeface="DejaVu Sans"/>
                  </a:rPr>
                  <a:t> </a:t>
                </a:r>
                <a:r>
                  <a:rPr lang="en-US" sz="2000" spc="-5" dirty="0">
                    <a:solidFill>
                      <a:srgbClr val="0000CC"/>
                    </a:solidFill>
                    <a:latin typeface="DejaVu Sans"/>
                    <a:cs typeface="DejaVu Sans"/>
                  </a:rPr>
                  <a:t>a </a:t>
                </a:r>
                <a:r>
                  <a:rPr lang="ro-RO" sz="2000" spc="-5" dirty="0">
                    <a:solidFill>
                      <a:srgbClr val="0000CC"/>
                    </a:solidFill>
                    <a:latin typeface="DejaVu Sans"/>
                    <a:cs typeface="DejaVu Sans"/>
                  </a:rPr>
                  <a:t>!=</a:t>
                </a:r>
                <a:r>
                  <a:rPr lang="en-US" sz="2000" spc="-5" dirty="0">
                    <a:solidFill>
                      <a:srgbClr val="0000CC"/>
                    </a:solidFill>
                    <a:latin typeface="DejaVu Sans"/>
                    <a:cs typeface="DejaVu Sans"/>
                  </a:rPr>
                  <a:t> 0 </a:t>
                </a:r>
                <a:r>
                  <a:rPr lang="ro-RO" sz="2000" spc="-5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jaVu Sans"/>
                    <a:cs typeface="DejaVu Sans"/>
                  </a:rPr>
                  <a:t>(</a:t>
                </a:r>
                <a:r>
                  <a:rPr lang="en-US" sz="2000" spc="-5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jaVu Sans"/>
                    <a:cs typeface="DejaVu Sans"/>
                  </a:rPr>
                  <a:t>a&lt;&gt;0</a:t>
                </a:r>
                <a:r>
                  <a:rPr lang="ro-RO" sz="2000" spc="-5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jaVu Sans"/>
                    <a:cs typeface="DejaVu Sans"/>
                  </a:rPr>
                  <a:t>)</a:t>
                </a:r>
                <a:r>
                  <a:rPr lang="en-US" sz="2000" spc="-5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DejaVu Sans"/>
                    <a:cs typeface="DejaVu Sans"/>
                  </a:rPr>
                  <a:t>,</a:t>
                </a:r>
                <a:r>
                  <a:rPr lang="en-US" sz="2000" spc="-5" dirty="0" err="1">
                    <a:latin typeface="DejaVu Sans"/>
                    <a:cs typeface="DejaVu Sans"/>
                  </a:rPr>
                  <a:t>calculăm</a:t>
                </a:r>
                <a:r>
                  <a:rPr lang="en-US" sz="2000" spc="-5" dirty="0">
                    <a:latin typeface="DejaVu Sans"/>
                    <a:cs typeface="DejaVu Sans"/>
                  </a:rPr>
                  <a:t> </a:t>
                </a:r>
                <a:r>
                  <a:rPr lang="en-US" sz="2000" spc="-5" dirty="0" err="1">
                    <a:latin typeface="DejaVu Sans"/>
                    <a:cs typeface="DejaVu Sans"/>
                  </a:rPr>
                  <a:t>determinantul</a:t>
                </a:r>
                <a:r>
                  <a:rPr lang="en-US" sz="2000" spc="-5" dirty="0">
                    <a:latin typeface="DejaVu Sans"/>
                    <a:cs typeface="DejaVu Sans"/>
                  </a:rPr>
                  <a:t> </a:t>
                </a:r>
                <a:r>
                  <a:rPr lang="en-US" sz="2000" spc="-5" dirty="0" err="1">
                    <a:latin typeface="DejaVu Sans"/>
                    <a:cs typeface="DejaVu Sans"/>
                  </a:rPr>
                  <a:t>ecuatiei</a:t>
                </a:r>
                <a:r>
                  <a:rPr lang="en-US" sz="2000" spc="-5" dirty="0">
                    <a:latin typeface="DejaVu Sans"/>
                    <a:cs typeface="DejaVu Sans"/>
                  </a:rPr>
                  <a:t> </a:t>
                </a:r>
                <a:r>
                  <a:rPr lang="en-US" sz="2000" spc="-5" dirty="0">
                    <a:solidFill>
                      <a:srgbClr val="0000CC"/>
                    </a:solidFill>
                    <a:latin typeface="DejaVu Sans"/>
                    <a:cs typeface="DejaVu Sans"/>
                  </a:rPr>
                  <a:t>delta=b*b-4*a*c;</a:t>
                </a: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752600"/>
                <a:ext cx="8991599" cy="2350387"/>
              </a:xfrm>
              <a:prstGeom prst="rect">
                <a:avLst/>
              </a:prstGeom>
              <a:blipFill>
                <a:blip r:embed="rId2"/>
                <a:stretch>
                  <a:fillRect l="-1695" t="-2857" r="-136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AF70FC4-CC8F-472C-94A8-5B8D22382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4113" y="4123040"/>
            <a:ext cx="4185287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321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09" y="882650"/>
            <a:ext cx="725233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o-RO" sz="3800" spc="-10" dirty="0"/>
              <a:t>Exemple de programe</a:t>
            </a:r>
            <a:endParaRPr sz="3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3E30E2-CCBF-4F8E-B1B5-8CC3EEC62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600199"/>
            <a:ext cx="8915400" cy="46854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9937978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09" y="882650"/>
            <a:ext cx="7252334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o-RO" sz="3800" spc="-10" dirty="0"/>
              <a:t>Probleme spre rezolvare</a:t>
            </a:r>
            <a:endParaRPr sz="3800" dirty="0"/>
          </a:p>
        </p:txBody>
      </p:sp>
      <p:sp>
        <p:nvSpPr>
          <p:cNvPr id="4" name="object 4"/>
          <p:cNvSpPr txBox="1"/>
          <p:nvPr/>
        </p:nvSpPr>
        <p:spPr>
          <a:xfrm>
            <a:off x="152400" y="1752600"/>
            <a:ext cx="8991599" cy="4629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000" b="1" spc="-5" dirty="0">
                <a:solidFill>
                  <a:srgbClr val="C00000"/>
                </a:solidFill>
                <a:latin typeface="DejaVu Sans"/>
                <a:cs typeface="DejaVu Sans"/>
              </a:rPr>
              <a:t>S</a:t>
            </a:r>
            <a:r>
              <a:rPr lang="ro-RO" sz="2000" b="1" spc="-5" dirty="0">
                <a:solidFill>
                  <a:srgbClr val="C00000"/>
                </a:solidFill>
                <a:latin typeface="DejaVu Sans"/>
                <a:cs typeface="DejaVu Sans"/>
              </a:rPr>
              <a:t>e consideră două numere întregi distincte. Să se scrie un program care determină numărul mai mare.</a:t>
            </a:r>
          </a:p>
          <a:p>
            <a:pPr marL="457200" indent="-457200">
              <a:buAutoNum type="arabicPeriod"/>
            </a:pPr>
            <a:r>
              <a:rPr lang="ro-RO"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Se consideră un cerc de raza </a:t>
            </a:r>
            <a:r>
              <a:rPr lang="ro-RO" sz="2000" b="1" i="1" spc="-5" dirty="0">
                <a:solidFill>
                  <a:srgbClr val="0000CC"/>
                </a:solidFill>
                <a:latin typeface="DejaVu Sans"/>
                <a:cs typeface="DejaVu Sans"/>
              </a:rPr>
              <a:t>R</a:t>
            </a:r>
            <a:r>
              <a:rPr lang="ro-RO"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 și un pătrat cu latura </a:t>
            </a:r>
            <a:r>
              <a:rPr lang="ro-RO" sz="2000" b="1" i="1" spc="-5" dirty="0">
                <a:solidFill>
                  <a:srgbClr val="0000CC"/>
                </a:solidFill>
                <a:latin typeface="DejaVu Sans"/>
                <a:cs typeface="DejaVu Sans"/>
              </a:rPr>
              <a:t>a</a:t>
            </a:r>
            <a:r>
              <a:rPr lang="ro-RO"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. Să se scrie un program care determină dacă cercul încape în pătrat.</a:t>
            </a:r>
          </a:p>
          <a:p>
            <a:pPr marL="457200" indent="-457200">
              <a:buAutoNum type="arabicPeriod"/>
            </a:pPr>
            <a:r>
              <a:rPr lang="ro-RO" sz="2000" b="1" spc="-5" dirty="0">
                <a:solidFill>
                  <a:srgbClr val="C00000"/>
                </a:solidFill>
                <a:latin typeface="DejaVu Sans"/>
                <a:cs typeface="DejaVu Sans"/>
              </a:rPr>
              <a:t>Se consideră un număr natural citit de la tastatură. Să se scrie un program care afișează la ecran dacă numărul este par sau impar.</a:t>
            </a:r>
          </a:p>
          <a:p>
            <a:pPr marL="457200" indent="-457200">
              <a:buAutoNum type="arabicPeriod"/>
            </a:pPr>
            <a:r>
              <a:rPr lang="ro-RO"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Se consideră trei numere reale. Să se scrie un program care determină dacă aceste numere reprezintă lungimile laturilor unui triunghi și, în caz afirmativ, să se: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o-RO"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Calculeze perimetrul triunghiului;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ro-RO" sz="2000" b="1" spc="-5" dirty="0">
                <a:solidFill>
                  <a:srgbClr val="0000CC"/>
                </a:solidFill>
                <a:latin typeface="DejaVu Sans"/>
                <a:cs typeface="DejaVu Sans"/>
              </a:rPr>
              <a:t>Determine natura triunghiului în dependență de lungimile laturilor(isoscel, echilateral, scalen).</a:t>
            </a:r>
          </a:p>
          <a:p>
            <a:endParaRPr lang="en-US" sz="2000" b="1" spc="-5" dirty="0">
              <a:solidFill>
                <a:srgbClr val="C00000"/>
              </a:solidFill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82841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09" y="943609"/>
            <a:ext cx="74866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Prezentare generală </a:t>
            </a:r>
            <a:r>
              <a:rPr dirty="0"/>
              <a:t>a </a:t>
            </a:r>
            <a:r>
              <a:rPr spc="-10" dirty="0"/>
              <a:t>limbajului</a:t>
            </a:r>
            <a:r>
              <a:rPr dirty="0"/>
              <a:t> 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3890" y="1791970"/>
            <a:ext cx="17462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30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890" y="2404109"/>
            <a:ext cx="17462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30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890" y="3564890"/>
            <a:ext cx="17462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30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890" y="4451350"/>
            <a:ext cx="174625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130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130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3789" y="1756409"/>
            <a:ext cx="7320280" cy="4189608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 marR="147955" algn="just">
              <a:lnSpc>
                <a:spcPts val="2160"/>
              </a:lnSpc>
              <a:spcBef>
                <a:spcPts val="370"/>
              </a:spcBef>
            </a:pPr>
            <a:r>
              <a:rPr sz="2000" dirty="0">
                <a:latin typeface="DejaVu Sans"/>
                <a:cs typeface="DejaVu Sans"/>
              </a:rPr>
              <a:t>C </a:t>
            </a:r>
            <a:r>
              <a:rPr sz="2000" spc="-5" dirty="0">
                <a:latin typeface="DejaVu Sans"/>
                <a:cs typeface="DejaVu Sans"/>
              </a:rPr>
              <a:t>este </a:t>
            </a:r>
            <a:r>
              <a:rPr sz="2000" dirty="0">
                <a:latin typeface="DejaVu Sans"/>
                <a:cs typeface="DejaVu Sans"/>
              </a:rPr>
              <a:t>un </a:t>
            </a:r>
            <a:r>
              <a:rPr sz="2000" spc="-5" dirty="0">
                <a:latin typeface="DejaVu Sans"/>
                <a:cs typeface="DejaVu Sans"/>
              </a:rPr>
              <a:t>limbaj de programare </a:t>
            </a:r>
            <a:r>
              <a:rPr sz="2000" dirty="0">
                <a:latin typeface="DejaVu Sans"/>
                <a:cs typeface="DejaVu Sans"/>
              </a:rPr>
              <a:t>creat </a:t>
            </a:r>
            <a:r>
              <a:rPr sz="2000" spc="-5" dirty="0">
                <a:latin typeface="DejaVu Sans"/>
                <a:cs typeface="DejaVu Sans"/>
              </a:rPr>
              <a:t>la începutul anilor  ’70 (1969 </a:t>
            </a:r>
            <a:r>
              <a:rPr sz="2000" dirty="0">
                <a:latin typeface="DejaVu Sans"/>
                <a:cs typeface="DejaVu Sans"/>
              </a:rPr>
              <a:t>- </a:t>
            </a:r>
            <a:r>
              <a:rPr sz="2000" spc="-5" dirty="0">
                <a:latin typeface="DejaVu Sans"/>
                <a:cs typeface="DejaVu Sans"/>
              </a:rPr>
              <a:t>1973) de </a:t>
            </a:r>
            <a:r>
              <a:rPr sz="2000" spc="-5" dirty="0" err="1">
                <a:latin typeface="DejaVu Sans"/>
                <a:cs typeface="DejaVu Sans"/>
              </a:rPr>
              <a:t>către</a:t>
            </a:r>
            <a:r>
              <a:rPr sz="2000" spc="-5" dirty="0">
                <a:latin typeface="DejaVu Sans"/>
                <a:cs typeface="DejaVu Sans"/>
              </a:rPr>
              <a:t> </a:t>
            </a:r>
            <a:r>
              <a:rPr lang="en-US" sz="2000" spc="-5" dirty="0">
                <a:latin typeface="DejaVu Sans"/>
                <a:cs typeface="DejaVu Sans"/>
              </a:rPr>
              <a:t>Ken Thompson </a:t>
            </a:r>
            <a:r>
              <a:rPr lang="ro-RO" sz="2000" spc="-5" dirty="0">
                <a:latin typeface="DejaVu Sans"/>
                <a:cs typeface="DejaVu Sans"/>
              </a:rPr>
              <a:t>și </a:t>
            </a:r>
            <a:r>
              <a:rPr sz="2000" dirty="0">
                <a:latin typeface="DejaVu Sans"/>
                <a:cs typeface="DejaVu Sans"/>
              </a:rPr>
              <a:t>Dennis</a:t>
            </a:r>
            <a:r>
              <a:rPr sz="2000" spc="-5" dirty="0">
                <a:latin typeface="DejaVu Sans"/>
                <a:cs typeface="DejaVu Sans"/>
              </a:rPr>
              <a:t> Ritchie;</a:t>
            </a:r>
            <a:endParaRPr sz="2000" dirty="0">
              <a:latin typeface="DejaVu Sans"/>
              <a:cs typeface="DejaVu Sans"/>
            </a:endParaRPr>
          </a:p>
          <a:p>
            <a:pPr marL="12700" marR="34290" algn="just">
              <a:lnSpc>
                <a:spcPts val="2160"/>
              </a:lnSpc>
              <a:spcBef>
                <a:spcPts val="500"/>
              </a:spcBef>
            </a:pPr>
            <a:r>
              <a:rPr sz="2000" dirty="0">
                <a:latin typeface="DejaVu Sans"/>
                <a:cs typeface="DejaVu Sans"/>
              </a:rPr>
              <a:t>Deși </a:t>
            </a:r>
            <a:r>
              <a:rPr sz="2000" spc="-5" dirty="0">
                <a:latin typeface="DejaVu Sans"/>
                <a:cs typeface="DejaVu Sans"/>
              </a:rPr>
              <a:t>este </a:t>
            </a:r>
            <a:r>
              <a:rPr sz="2000" spc="5" dirty="0">
                <a:latin typeface="DejaVu Sans"/>
                <a:cs typeface="DejaVu Sans"/>
              </a:rPr>
              <a:t>un </a:t>
            </a:r>
            <a:r>
              <a:rPr sz="2000" spc="-5" dirty="0">
                <a:latin typeface="DejaVu Sans"/>
                <a:cs typeface="DejaVu Sans"/>
              </a:rPr>
              <a:t>limbaj de </a:t>
            </a:r>
            <a:r>
              <a:rPr sz="2000" dirty="0">
                <a:latin typeface="DejaVu Sans"/>
                <a:cs typeface="DejaVu Sans"/>
              </a:rPr>
              <a:t>nivel </a:t>
            </a:r>
            <a:r>
              <a:rPr sz="2000" spc="-5" dirty="0">
                <a:latin typeface="DejaVu Sans"/>
                <a:cs typeface="DejaVu Sans"/>
              </a:rPr>
              <a:t>înalt, </a:t>
            </a:r>
            <a:r>
              <a:rPr sz="2000" dirty="0">
                <a:latin typeface="DejaVu Sans"/>
                <a:cs typeface="DejaVu Sans"/>
              </a:rPr>
              <a:t>care </a:t>
            </a:r>
            <a:r>
              <a:rPr sz="2000" spc="-5" dirty="0">
                <a:latin typeface="DejaVu Sans"/>
                <a:cs typeface="DejaVu Sans"/>
              </a:rPr>
              <a:t>respectă  principiile programării structurate, arhitectura sa conține  elemente foarte </a:t>
            </a:r>
            <a:r>
              <a:rPr sz="2000" spc="-5" dirty="0" err="1">
                <a:latin typeface="DejaVu Sans"/>
                <a:cs typeface="DejaVu Sans"/>
              </a:rPr>
              <a:t>asemănătoare</a:t>
            </a:r>
            <a:r>
              <a:rPr sz="2000" spc="10" dirty="0">
                <a:latin typeface="DejaVu Sans"/>
                <a:cs typeface="DejaVu Sans"/>
              </a:rPr>
              <a:t> </a:t>
            </a:r>
            <a:r>
              <a:rPr sz="2000" spc="-5" dirty="0" err="1">
                <a:latin typeface="DejaVu Sans"/>
                <a:cs typeface="DejaVu Sans"/>
              </a:rPr>
              <a:t>instrucțiunilor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cod-</a:t>
            </a:r>
            <a:r>
              <a:rPr sz="2000" spc="-5" dirty="0" err="1">
                <a:latin typeface="DejaVu Sans"/>
                <a:cs typeface="DejaVu Sans"/>
              </a:rPr>
              <a:t>mașină</a:t>
            </a:r>
            <a:r>
              <a:rPr sz="2000" spc="-5" dirty="0">
                <a:latin typeface="DejaVu Sans"/>
                <a:cs typeface="DejaVu Sans"/>
              </a:rPr>
              <a:t>;</a:t>
            </a:r>
            <a:endParaRPr sz="2000" dirty="0">
              <a:latin typeface="DejaVu Sans"/>
              <a:cs typeface="DejaVu Sans"/>
            </a:endParaRPr>
          </a:p>
          <a:p>
            <a:pPr marL="12700" marR="399415" algn="just">
              <a:lnSpc>
                <a:spcPts val="2160"/>
              </a:lnSpc>
              <a:spcBef>
                <a:spcPts val="535"/>
              </a:spcBef>
            </a:pPr>
            <a:r>
              <a:rPr sz="2000" spc="-5" dirty="0">
                <a:latin typeface="DejaVu Sans"/>
                <a:cs typeface="DejaVu Sans"/>
              </a:rPr>
              <a:t>Această proprietate </a:t>
            </a:r>
            <a:r>
              <a:rPr sz="2000" dirty="0">
                <a:latin typeface="DejaVu Sans"/>
                <a:cs typeface="DejaVu Sans"/>
              </a:rPr>
              <a:t>a </a:t>
            </a:r>
            <a:r>
              <a:rPr sz="2000" spc="-5" dirty="0">
                <a:latin typeface="DejaVu Sans"/>
                <a:cs typeface="DejaVu Sans"/>
              </a:rPr>
              <a:t>făcut ca </a:t>
            </a:r>
            <a:r>
              <a:rPr sz="2000" dirty="0">
                <a:latin typeface="DejaVu Sans"/>
                <a:cs typeface="DejaVu Sans"/>
              </a:rPr>
              <a:t>C </a:t>
            </a:r>
            <a:r>
              <a:rPr sz="2000" spc="-5" dirty="0">
                <a:latin typeface="DejaVu Sans"/>
                <a:cs typeface="DejaVu Sans"/>
              </a:rPr>
              <a:t>să fie folosit </a:t>
            </a:r>
            <a:r>
              <a:rPr sz="2000" dirty="0">
                <a:latin typeface="DejaVu Sans"/>
                <a:cs typeface="DejaVu Sans"/>
              </a:rPr>
              <a:t>pe </a:t>
            </a:r>
            <a:r>
              <a:rPr sz="2000" spc="-5" dirty="0">
                <a:latin typeface="DejaVu Sans"/>
                <a:cs typeface="DejaVu Sans"/>
              </a:rPr>
              <a:t>scară  largă </a:t>
            </a:r>
            <a:r>
              <a:rPr sz="2000" dirty="0">
                <a:latin typeface="DejaVu Sans"/>
                <a:cs typeface="DejaVu Sans"/>
              </a:rPr>
              <a:t>pentru </a:t>
            </a:r>
            <a:r>
              <a:rPr sz="2000" spc="-5" dirty="0">
                <a:latin typeface="DejaVu Sans"/>
                <a:cs typeface="DejaVu Sans"/>
              </a:rPr>
              <a:t>crearea </a:t>
            </a:r>
            <a:r>
              <a:rPr sz="2000" dirty="0">
                <a:latin typeface="DejaVu Sans"/>
                <a:cs typeface="DejaVu Sans"/>
              </a:rPr>
              <a:t>de </a:t>
            </a:r>
            <a:r>
              <a:rPr sz="2000" spc="-5" dirty="0">
                <a:latin typeface="DejaVu Sans"/>
                <a:cs typeface="DejaVu Sans"/>
              </a:rPr>
              <a:t>software de bază, incluzând  sisteme de operare, </a:t>
            </a:r>
            <a:r>
              <a:rPr sz="2000" dirty="0">
                <a:latin typeface="DejaVu Sans"/>
                <a:cs typeface="DejaVu Sans"/>
              </a:rPr>
              <a:t>browsere, </a:t>
            </a:r>
            <a:r>
              <a:rPr sz="2000" spc="-5" dirty="0">
                <a:latin typeface="DejaVu Sans"/>
                <a:cs typeface="DejaVu Sans"/>
              </a:rPr>
              <a:t>drivere</a:t>
            </a:r>
            <a:r>
              <a:rPr sz="2000" spc="5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etc.;</a:t>
            </a:r>
            <a:endParaRPr sz="2000" dirty="0">
              <a:latin typeface="DejaVu Sans"/>
              <a:cs typeface="DejaVu Sans"/>
            </a:endParaRPr>
          </a:p>
          <a:p>
            <a:pPr marL="12700" marR="5080" algn="just">
              <a:lnSpc>
                <a:spcPts val="2160"/>
              </a:lnSpc>
              <a:spcBef>
                <a:spcPts val="489"/>
              </a:spcBef>
            </a:pPr>
            <a:r>
              <a:rPr sz="2000" dirty="0">
                <a:latin typeface="DejaVu Sans"/>
                <a:cs typeface="DejaVu Sans"/>
              </a:rPr>
              <a:t>C nu </a:t>
            </a:r>
            <a:r>
              <a:rPr sz="2000" spc="-5" dirty="0">
                <a:latin typeface="DejaVu Sans"/>
                <a:cs typeface="DejaVu Sans"/>
              </a:rPr>
              <a:t>este numai </a:t>
            </a:r>
            <a:r>
              <a:rPr sz="2000" dirty="0">
                <a:latin typeface="DejaVu Sans"/>
                <a:cs typeface="DejaVu Sans"/>
              </a:rPr>
              <a:t>unul </a:t>
            </a:r>
            <a:r>
              <a:rPr sz="2000" spc="-5" dirty="0">
                <a:latin typeface="DejaVu Sans"/>
                <a:cs typeface="DejaVu Sans"/>
              </a:rPr>
              <a:t>dintre cele mai folosite limbaje de  programare din toate timpurile, ci și </a:t>
            </a:r>
            <a:r>
              <a:rPr sz="2000" dirty="0">
                <a:latin typeface="DejaVu Sans"/>
                <a:cs typeface="DejaVu Sans"/>
              </a:rPr>
              <a:t>cel </a:t>
            </a:r>
            <a:r>
              <a:rPr sz="2000" spc="-5" dirty="0">
                <a:latin typeface="DejaVu Sans"/>
                <a:cs typeface="DejaVu Sans"/>
              </a:rPr>
              <a:t>mai influent: </a:t>
            </a:r>
            <a:r>
              <a:rPr sz="2000" dirty="0">
                <a:latin typeface="DejaVu Sans"/>
                <a:cs typeface="DejaVu Sans"/>
              </a:rPr>
              <a:t>C#,  </a:t>
            </a:r>
            <a:r>
              <a:rPr sz="2000" spc="-5" dirty="0">
                <a:latin typeface="DejaVu Sans"/>
                <a:cs typeface="DejaVu Sans"/>
              </a:rPr>
              <a:t>Java, Objective </a:t>
            </a:r>
            <a:r>
              <a:rPr sz="2000" dirty="0">
                <a:latin typeface="DejaVu Sans"/>
                <a:cs typeface="DejaVu Sans"/>
              </a:rPr>
              <a:t>C, PHP, Python </a:t>
            </a:r>
            <a:r>
              <a:rPr sz="2000" spc="-5" dirty="0">
                <a:latin typeface="DejaVu Sans"/>
                <a:cs typeface="DejaVu Sans"/>
              </a:rPr>
              <a:t>și multe alte limbaje au  preluat construcțiile sale </a:t>
            </a:r>
            <a:r>
              <a:rPr sz="2000" dirty="0">
                <a:latin typeface="DejaVu Sans"/>
                <a:cs typeface="DejaVu Sans"/>
              </a:rPr>
              <a:t>de</a:t>
            </a:r>
            <a:r>
              <a:rPr sz="2000" spc="5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bază.</a:t>
            </a:r>
            <a:endParaRPr sz="2000" dirty="0">
              <a:latin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68288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09" y="943609"/>
            <a:ext cx="71418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Etapele </a:t>
            </a:r>
            <a:r>
              <a:rPr spc="-5" dirty="0"/>
              <a:t>realizării </a:t>
            </a:r>
            <a:r>
              <a:rPr spc="-10" dirty="0"/>
              <a:t>unui program</a:t>
            </a:r>
            <a:r>
              <a:rPr spc="-30" dirty="0"/>
              <a:t> </a:t>
            </a:r>
            <a:r>
              <a:rPr dirty="0"/>
              <a:t>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43890" y="1755140"/>
            <a:ext cx="21971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75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1700" dirty="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934" y="2921030"/>
            <a:ext cx="21971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75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1700" dirty="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890" y="4137659"/>
            <a:ext cx="21971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75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170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890" y="5170168"/>
            <a:ext cx="219710" cy="2832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175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1700" dirty="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13789" y="1706879"/>
            <a:ext cx="7323455" cy="4251292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507365">
              <a:lnSpc>
                <a:spcPct val="80000"/>
              </a:lnSpc>
              <a:spcBef>
                <a:spcPts val="725"/>
              </a:spcBef>
            </a:pPr>
            <a:r>
              <a:rPr sz="2000" spc="-5" dirty="0">
                <a:latin typeface="DejaVu Sans"/>
                <a:cs typeface="DejaVu Sans"/>
              </a:rPr>
              <a:t>Limbajul </a:t>
            </a:r>
            <a:r>
              <a:rPr sz="2000" dirty="0">
                <a:latin typeface="DejaVu Sans"/>
                <a:cs typeface="DejaVu Sans"/>
              </a:rPr>
              <a:t>C </a:t>
            </a:r>
            <a:r>
              <a:rPr sz="2000" spc="-5" dirty="0">
                <a:latin typeface="DejaVu Sans"/>
                <a:cs typeface="DejaVu Sans"/>
              </a:rPr>
              <a:t>este </a:t>
            </a:r>
            <a:r>
              <a:rPr sz="2000" dirty="0">
                <a:latin typeface="DejaVu Sans"/>
                <a:cs typeface="DejaVu Sans"/>
              </a:rPr>
              <a:t>unul </a:t>
            </a:r>
            <a:r>
              <a:rPr sz="2000" spc="-5" dirty="0">
                <a:latin typeface="DejaVu Sans"/>
                <a:cs typeface="DejaVu Sans"/>
              </a:rPr>
              <a:t>compilat, adică  programatorul scrie instrucțiuni specifice  într-un fișier text, numit fișier sursă, cu  extensia</a:t>
            </a:r>
            <a:r>
              <a:rPr sz="2000" spc="-10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.c;</a:t>
            </a:r>
            <a:endParaRPr lang="en-US" sz="2000" spc="-5" dirty="0">
              <a:latin typeface="DejaVu Sans"/>
              <a:cs typeface="DejaVu Sans"/>
            </a:endParaRPr>
          </a:p>
          <a:p>
            <a:pPr marL="12700" marR="507365">
              <a:lnSpc>
                <a:spcPct val="80000"/>
              </a:lnSpc>
              <a:spcBef>
                <a:spcPts val="725"/>
              </a:spcBef>
            </a:pPr>
            <a:endParaRPr sz="2000" dirty="0">
              <a:latin typeface="DejaVu Sans"/>
              <a:cs typeface="DejaVu Sans"/>
            </a:endParaRPr>
          </a:p>
          <a:p>
            <a:pPr marL="12700" marR="935990" algn="just">
              <a:lnSpc>
                <a:spcPct val="80000"/>
              </a:lnSpc>
              <a:spcBef>
                <a:spcPts val="640"/>
              </a:spcBef>
            </a:pPr>
            <a:r>
              <a:rPr sz="2000" dirty="0">
                <a:latin typeface="DejaVu Sans"/>
                <a:cs typeface="DejaVu Sans"/>
              </a:rPr>
              <a:t>Apoi un </a:t>
            </a:r>
            <a:r>
              <a:rPr sz="2000" spc="-5" dirty="0">
                <a:latin typeface="DejaVu Sans"/>
                <a:cs typeface="DejaVu Sans"/>
              </a:rPr>
              <a:t>alt program, numit compilator  ”traduce” textul respectiv (numit ”cod  sursă”, sau </a:t>
            </a:r>
            <a:r>
              <a:rPr sz="2000" dirty="0">
                <a:latin typeface="DejaVu Sans"/>
                <a:cs typeface="DejaVu Sans"/>
              </a:rPr>
              <a:t>pur și </a:t>
            </a:r>
            <a:r>
              <a:rPr sz="2000" spc="-5" dirty="0">
                <a:latin typeface="DejaVu Sans"/>
                <a:cs typeface="DejaVu Sans"/>
              </a:rPr>
              <a:t>simplu</a:t>
            </a:r>
            <a:r>
              <a:rPr sz="2000" spc="-25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”</a:t>
            </a:r>
            <a:r>
              <a:rPr sz="2000" spc="-5" dirty="0" err="1">
                <a:latin typeface="DejaVu Sans"/>
                <a:cs typeface="DejaVu Sans"/>
              </a:rPr>
              <a:t>sursă</a:t>
            </a:r>
            <a:r>
              <a:rPr sz="2000" spc="-5" dirty="0">
                <a:latin typeface="DejaVu Sans"/>
                <a:cs typeface="DejaVu Sans"/>
              </a:rPr>
              <a:t>”);</a:t>
            </a:r>
            <a:endParaRPr lang="en-US" sz="2000" spc="-5" dirty="0">
              <a:latin typeface="DejaVu Sans"/>
              <a:cs typeface="DejaVu Sans"/>
            </a:endParaRPr>
          </a:p>
          <a:p>
            <a:pPr marL="12700" marR="935990" algn="just">
              <a:lnSpc>
                <a:spcPct val="80000"/>
              </a:lnSpc>
              <a:spcBef>
                <a:spcPts val="640"/>
              </a:spcBef>
            </a:pPr>
            <a:endParaRPr sz="2000" dirty="0">
              <a:latin typeface="DejaVu Sans"/>
              <a:cs typeface="DejaVu Sans"/>
            </a:endParaRPr>
          </a:p>
          <a:p>
            <a:pPr marL="12700" marR="5080">
              <a:lnSpc>
                <a:spcPts val="2500"/>
              </a:lnSpc>
              <a:spcBef>
                <a:spcPts val="620"/>
              </a:spcBef>
            </a:pPr>
            <a:r>
              <a:rPr sz="2000" spc="-5" dirty="0">
                <a:latin typeface="DejaVu Sans"/>
                <a:cs typeface="DejaVu Sans"/>
              </a:rPr>
              <a:t>Se obține </a:t>
            </a:r>
            <a:r>
              <a:rPr sz="2000" dirty="0">
                <a:latin typeface="DejaVu Sans"/>
                <a:cs typeface="DejaVu Sans"/>
              </a:rPr>
              <a:t>un </a:t>
            </a:r>
            <a:r>
              <a:rPr sz="2000" spc="-5" dirty="0">
                <a:latin typeface="DejaVu Sans"/>
                <a:cs typeface="DejaVu Sans"/>
              </a:rPr>
              <a:t>alt fișier care poate fi înțeles și  executat de către sistemul </a:t>
            </a:r>
            <a:r>
              <a:rPr sz="2000" dirty="0">
                <a:latin typeface="DejaVu Sans"/>
                <a:cs typeface="DejaVu Sans"/>
              </a:rPr>
              <a:t>de</a:t>
            </a:r>
            <a:r>
              <a:rPr sz="2000" spc="-10" dirty="0">
                <a:latin typeface="DejaVu Sans"/>
                <a:cs typeface="DejaVu Sans"/>
              </a:rPr>
              <a:t> </a:t>
            </a:r>
            <a:r>
              <a:rPr sz="2000" dirty="0" err="1">
                <a:latin typeface="DejaVu Sans"/>
                <a:cs typeface="DejaVu Sans"/>
              </a:rPr>
              <a:t>operare</a:t>
            </a:r>
            <a:r>
              <a:rPr sz="2000" dirty="0">
                <a:latin typeface="DejaVu Sans"/>
                <a:cs typeface="DejaVu Sans"/>
              </a:rPr>
              <a:t>;</a:t>
            </a:r>
            <a:endParaRPr lang="en-US" sz="2000" dirty="0">
              <a:latin typeface="DejaVu Sans"/>
              <a:cs typeface="DejaVu Sans"/>
            </a:endParaRPr>
          </a:p>
          <a:p>
            <a:pPr marL="12700" marR="5080">
              <a:lnSpc>
                <a:spcPts val="2500"/>
              </a:lnSpc>
              <a:spcBef>
                <a:spcPts val="620"/>
              </a:spcBef>
            </a:pPr>
            <a:endParaRPr sz="2000" dirty="0">
              <a:latin typeface="DejaVu Sans"/>
              <a:cs typeface="DejaVu Sans"/>
            </a:endParaRPr>
          </a:p>
          <a:p>
            <a:pPr marL="12700" marR="294005">
              <a:lnSpc>
                <a:spcPct val="80000"/>
              </a:lnSpc>
              <a:spcBef>
                <a:spcPts val="665"/>
              </a:spcBef>
            </a:pPr>
            <a:r>
              <a:rPr sz="2000" spc="-5" dirty="0">
                <a:latin typeface="DejaVu Sans"/>
                <a:cs typeface="DejaVu Sans"/>
              </a:rPr>
              <a:t>Nu orice </a:t>
            </a:r>
            <a:r>
              <a:rPr sz="2000" dirty="0">
                <a:latin typeface="DejaVu Sans"/>
                <a:cs typeface="DejaVu Sans"/>
              </a:rPr>
              <a:t>cod </a:t>
            </a:r>
            <a:r>
              <a:rPr sz="2000" spc="-5" dirty="0">
                <a:latin typeface="DejaVu Sans"/>
                <a:cs typeface="DejaVu Sans"/>
              </a:rPr>
              <a:t>sursă compilat poate fi  executat; există fișiere cu extensia .c care  </a:t>
            </a:r>
            <a:r>
              <a:rPr sz="2000" dirty="0">
                <a:latin typeface="DejaVu Sans"/>
                <a:cs typeface="DejaVu Sans"/>
              </a:rPr>
              <a:t>sunt doar </a:t>
            </a:r>
            <a:r>
              <a:rPr sz="2000" spc="-5" dirty="0">
                <a:latin typeface="DejaVu Sans"/>
                <a:cs typeface="DejaVu Sans"/>
              </a:rPr>
              <a:t>folosite </a:t>
            </a:r>
            <a:r>
              <a:rPr sz="2000" dirty="0">
                <a:latin typeface="DejaVu Sans"/>
                <a:cs typeface="DejaVu Sans"/>
              </a:rPr>
              <a:t>de </a:t>
            </a:r>
            <a:r>
              <a:rPr sz="2000" spc="-5" dirty="0">
                <a:latin typeface="DejaVu Sans"/>
                <a:cs typeface="DejaVu Sans"/>
              </a:rPr>
              <a:t>către alte fișiere</a:t>
            </a:r>
            <a:r>
              <a:rPr sz="2000" spc="-35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.c.</a:t>
            </a:r>
            <a:endParaRPr sz="2000" dirty="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09" y="882650"/>
            <a:ext cx="619061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40095" algn="l"/>
              </a:tabLst>
            </a:pPr>
            <a:r>
              <a:rPr sz="3800" spc="-10" dirty="0"/>
              <a:t>Structur</a:t>
            </a:r>
            <a:r>
              <a:rPr sz="3800" dirty="0"/>
              <a:t>a</a:t>
            </a:r>
            <a:r>
              <a:rPr sz="3800" spc="-10" dirty="0"/>
              <a:t> </a:t>
            </a:r>
            <a:r>
              <a:rPr sz="3800" spc="-5" dirty="0"/>
              <a:t>unu</a:t>
            </a:r>
            <a:r>
              <a:rPr sz="3800" dirty="0"/>
              <a:t>i</a:t>
            </a:r>
            <a:r>
              <a:rPr sz="3800" spc="-5" dirty="0"/>
              <a:t> p</a:t>
            </a:r>
            <a:r>
              <a:rPr sz="3800" dirty="0"/>
              <a:t>r</a:t>
            </a:r>
            <a:r>
              <a:rPr sz="3800" spc="-5" dirty="0"/>
              <a:t>o</a:t>
            </a:r>
            <a:r>
              <a:rPr sz="3800" dirty="0"/>
              <a:t>g</a:t>
            </a:r>
            <a:r>
              <a:rPr sz="3800" spc="-5" dirty="0"/>
              <a:t>ra</a:t>
            </a:r>
            <a:r>
              <a:rPr sz="3800" dirty="0"/>
              <a:t>m	C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643890" y="1769110"/>
            <a:ext cx="137160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75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95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3313" y="2392361"/>
            <a:ext cx="137160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75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950" dirty="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3313" y="3481074"/>
            <a:ext cx="137160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75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950" dirty="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3313" y="4667779"/>
            <a:ext cx="137160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75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950" dirty="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1741170"/>
            <a:ext cx="7787639" cy="2681247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369570">
              <a:lnSpc>
                <a:spcPct val="79400"/>
              </a:lnSpc>
              <a:spcBef>
                <a:spcPts val="470"/>
              </a:spcBef>
            </a:pPr>
            <a:r>
              <a:rPr sz="2000" dirty="0">
                <a:latin typeface="DejaVu Sans"/>
                <a:cs typeface="DejaVu Sans"/>
              </a:rPr>
              <a:t>Prin ”program C” vom înțelege un  fișier sursă care poate fi executat;</a:t>
            </a:r>
          </a:p>
          <a:p>
            <a:pPr marL="12700" marR="357505">
              <a:lnSpc>
                <a:spcPct val="79800"/>
              </a:lnSpc>
              <a:spcBef>
                <a:spcPts val="384"/>
              </a:spcBef>
            </a:pPr>
            <a:r>
              <a:rPr sz="2000" dirty="0">
                <a:latin typeface="DejaVu Sans"/>
                <a:cs typeface="DejaVu Sans"/>
              </a:rPr>
              <a:t>În general programele C conțin o  primă zonă, cu așa numitele  instrucțiuni de ”precompilare” – în  cazul programului alăturat:</a:t>
            </a:r>
          </a:p>
          <a:p>
            <a:pPr marL="455295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DejaVu Sans"/>
                <a:cs typeface="DejaVu Sans"/>
              </a:rPr>
              <a:t>#include</a:t>
            </a:r>
            <a:r>
              <a:rPr sz="2000" b="1" dirty="0">
                <a:latin typeface="DejaVu Sans"/>
                <a:cs typeface="DejaVu Sans"/>
              </a:rPr>
              <a:t> </a:t>
            </a:r>
            <a:r>
              <a:rPr sz="2000" b="1" spc="-5" dirty="0">
                <a:latin typeface="DejaVu Sans"/>
                <a:cs typeface="DejaVu Sans"/>
              </a:rPr>
              <a:t>&lt;stdio.h&gt;</a:t>
            </a:r>
            <a:endParaRPr sz="2000" dirty="0">
              <a:latin typeface="DejaVu Sans"/>
              <a:cs typeface="DejaVu Sans"/>
            </a:endParaRPr>
          </a:p>
          <a:p>
            <a:pPr marL="12700" marR="8890">
              <a:lnSpc>
                <a:spcPct val="79900"/>
              </a:lnSpc>
              <a:spcBef>
                <a:spcPts val="370"/>
              </a:spcBef>
            </a:pPr>
            <a:r>
              <a:rPr sz="2000" spc="-5" dirty="0">
                <a:latin typeface="DejaVu Sans"/>
                <a:cs typeface="DejaVu Sans"/>
              </a:rPr>
              <a:t>Aceste instrucțiuni indică secvențe de  cod care vor fi inserate </a:t>
            </a:r>
            <a:r>
              <a:rPr sz="2000" dirty="0">
                <a:latin typeface="DejaVu Sans"/>
                <a:cs typeface="DejaVu Sans"/>
              </a:rPr>
              <a:t>în </a:t>
            </a:r>
            <a:r>
              <a:rPr sz="2000" spc="-5" dirty="0">
                <a:latin typeface="DejaVu Sans"/>
                <a:cs typeface="DejaVu Sans"/>
              </a:rPr>
              <a:t>codul </a:t>
            </a:r>
            <a:r>
              <a:rPr sz="2000" spc="-10" dirty="0">
                <a:latin typeface="DejaVu Sans"/>
                <a:cs typeface="DejaVu Sans"/>
              </a:rPr>
              <a:t>sursă  </a:t>
            </a:r>
            <a:r>
              <a:rPr sz="2000" spc="-5" dirty="0">
                <a:latin typeface="DejaVu Sans"/>
                <a:cs typeface="DejaVu Sans"/>
              </a:rPr>
              <a:t>(fără </a:t>
            </a:r>
            <a:r>
              <a:rPr sz="2000" dirty="0">
                <a:latin typeface="DejaVu Sans"/>
                <a:cs typeface="DejaVu Sans"/>
              </a:rPr>
              <a:t>ca </a:t>
            </a:r>
            <a:r>
              <a:rPr sz="2000" spc="-5" dirty="0">
                <a:latin typeface="DejaVu Sans"/>
                <a:cs typeface="DejaVu Sans"/>
              </a:rPr>
              <a:t>programatorul să vadă </a:t>
            </a:r>
            <a:r>
              <a:rPr sz="2000" spc="-10" dirty="0">
                <a:latin typeface="DejaVu Sans"/>
                <a:cs typeface="DejaVu Sans"/>
              </a:rPr>
              <a:t>codul  </a:t>
            </a:r>
            <a:r>
              <a:rPr sz="2000" spc="-5" dirty="0">
                <a:latin typeface="DejaVu Sans"/>
                <a:cs typeface="DejaVu Sans"/>
              </a:rPr>
              <a:t>inserat) sau înlocuiri care urmează să  fie făcute </a:t>
            </a:r>
            <a:r>
              <a:rPr sz="2000" dirty="0">
                <a:latin typeface="DejaVu Sans"/>
                <a:cs typeface="DejaVu Sans"/>
              </a:rPr>
              <a:t>în </a:t>
            </a:r>
            <a:r>
              <a:rPr sz="2000" spc="-5" dirty="0">
                <a:latin typeface="DejaVu Sans"/>
                <a:cs typeface="DejaVu Sans"/>
              </a:rPr>
              <a:t>etapa de</a:t>
            </a:r>
            <a:r>
              <a:rPr sz="2000" dirty="0">
                <a:latin typeface="DejaVu Sans"/>
                <a:cs typeface="DejaVu Sans"/>
              </a:rPr>
              <a:t> </a:t>
            </a:r>
            <a:r>
              <a:rPr sz="2000" spc="-5" dirty="0" err="1">
                <a:latin typeface="DejaVu Sans"/>
                <a:cs typeface="DejaVu Sans"/>
              </a:rPr>
              <a:t>compilare</a:t>
            </a:r>
            <a:r>
              <a:rPr sz="2000" spc="-5" dirty="0">
                <a:latin typeface="DejaVu Sans"/>
                <a:cs typeface="DejaVu Sans"/>
              </a:rPr>
              <a:t>;</a:t>
            </a:r>
            <a:endParaRPr sz="2000" dirty="0">
              <a:latin typeface="DejaVu Sans"/>
              <a:cs typeface="DejaVu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44816" y="4235766"/>
            <a:ext cx="3467100" cy="1922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82F073C6-09F8-48BA-A753-0A3F7A7C045B}"/>
              </a:ext>
            </a:extLst>
          </p:cNvPr>
          <p:cNvSpPr txBox="1"/>
          <p:nvPr/>
        </p:nvSpPr>
        <p:spPr>
          <a:xfrm>
            <a:off x="974559" y="4572000"/>
            <a:ext cx="4511842" cy="153837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5080">
              <a:lnSpc>
                <a:spcPct val="79900"/>
              </a:lnSpc>
              <a:spcBef>
                <a:spcPts val="370"/>
              </a:spcBef>
            </a:pPr>
            <a:r>
              <a:rPr sz="2000" spc="-5" dirty="0" err="1">
                <a:latin typeface="DejaVu Sans"/>
                <a:cs typeface="DejaVu Sans"/>
              </a:rPr>
              <a:t>Biblioteca</a:t>
            </a:r>
            <a:r>
              <a:rPr sz="2000" spc="-5" dirty="0">
                <a:latin typeface="DejaVu Sans"/>
                <a:cs typeface="DejaVu Sans"/>
              </a:rPr>
              <a:t> stdio.h conține funcții  speciale pentru citirea și afișarea  datelor </a:t>
            </a:r>
            <a:r>
              <a:rPr sz="2000" dirty="0">
                <a:latin typeface="DejaVu Sans"/>
                <a:cs typeface="DejaVu Sans"/>
              </a:rPr>
              <a:t>– </a:t>
            </a:r>
            <a:r>
              <a:rPr sz="2000" spc="-5" dirty="0">
                <a:latin typeface="DejaVu Sans"/>
                <a:cs typeface="DejaVu Sans"/>
              </a:rPr>
              <a:t>prin urmare instrucțiunea de  includere </a:t>
            </a:r>
            <a:r>
              <a:rPr sz="2000" dirty="0">
                <a:latin typeface="DejaVu Sans"/>
                <a:cs typeface="DejaVu Sans"/>
              </a:rPr>
              <a:t>a </a:t>
            </a:r>
            <a:r>
              <a:rPr sz="2000" spc="-5" dirty="0">
                <a:latin typeface="DejaVu Sans"/>
                <a:cs typeface="DejaVu Sans"/>
              </a:rPr>
              <a:t>acesteia </a:t>
            </a:r>
            <a:r>
              <a:rPr sz="2000" dirty="0">
                <a:latin typeface="DejaVu Sans"/>
                <a:cs typeface="DejaVu Sans"/>
              </a:rPr>
              <a:t>va </a:t>
            </a:r>
            <a:r>
              <a:rPr sz="2000" spc="-5" dirty="0">
                <a:latin typeface="DejaVu Sans"/>
                <a:cs typeface="DejaVu Sans"/>
              </a:rPr>
              <a:t>fi practic  prezentă </a:t>
            </a:r>
            <a:r>
              <a:rPr sz="2000" dirty="0">
                <a:latin typeface="DejaVu Sans"/>
                <a:cs typeface="DejaVu Sans"/>
              </a:rPr>
              <a:t>în </a:t>
            </a:r>
            <a:r>
              <a:rPr sz="2000" spc="-5" dirty="0">
                <a:latin typeface="DejaVu Sans"/>
                <a:cs typeface="DejaVu Sans"/>
              </a:rPr>
              <a:t>orice program pe care </a:t>
            </a:r>
            <a:r>
              <a:rPr sz="2000" dirty="0">
                <a:latin typeface="DejaVu Sans"/>
                <a:cs typeface="DejaVu Sans"/>
              </a:rPr>
              <a:t>îl  </a:t>
            </a:r>
            <a:r>
              <a:rPr sz="2000" spc="-5" dirty="0">
                <a:latin typeface="DejaVu Sans"/>
                <a:cs typeface="DejaVu Sans"/>
              </a:rPr>
              <a:t>vom scrie </a:t>
            </a:r>
            <a:r>
              <a:rPr sz="2000" spc="5" dirty="0">
                <a:latin typeface="DejaVu Sans"/>
                <a:cs typeface="DejaVu Sans"/>
              </a:rPr>
              <a:t>în</a:t>
            </a:r>
            <a:r>
              <a:rPr sz="2000" spc="-15" dirty="0">
                <a:latin typeface="DejaVu Sans"/>
                <a:cs typeface="DejaVu Sans"/>
              </a:rPr>
              <a:t> </a:t>
            </a:r>
            <a:r>
              <a:rPr sz="2000" dirty="0">
                <a:latin typeface="DejaVu Sans"/>
                <a:cs typeface="DejaVu Sans"/>
              </a:rPr>
              <a:t>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09" y="882650"/>
            <a:ext cx="619061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40095" algn="l"/>
              </a:tabLst>
            </a:pPr>
            <a:r>
              <a:rPr sz="3800" spc="-10" dirty="0"/>
              <a:t>Structur</a:t>
            </a:r>
            <a:r>
              <a:rPr sz="3800" dirty="0"/>
              <a:t>a</a:t>
            </a:r>
            <a:r>
              <a:rPr sz="3800" spc="-10" dirty="0"/>
              <a:t> </a:t>
            </a:r>
            <a:r>
              <a:rPr sz="3800" spc="-5" dirty="0"/>
              <a:t>unu</a:t>
            </a:r>
            <a:r>
              <a:rPr sz="3800" dirty="0"/>
              <a:t>i</a:t>
            </a:r>
            <a:r>
              <a:rPr sz="3800" spc="-5" dirty="0"/>
              <a:t> p</a:t>
            </a:r>
            <a:r>
              <a:rPr sz="3800" dirty="0"/>
              <a:t>r</a:t>
            </a:r>
            <a:r>
              <a:rPr sz="3800" spc="-5" dirty="0"/>
              <a:t>o</a:t>
            </a:r>
            <a:r>
              <a:rPr sz="3800" dirty="0"/>
              <a:t>g</a:t>
            </a:r>
            <a:r>
              <a:rPr sz="3800" spc="-5" dirty="0"/>
              <a:t>ra</a:t>
            </a:r>
            <a:r>
              <a:rPr sz="3800" dirty="0"/>
              <a:t>m	C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643890" y="1769110"/>
            <a:ext cx="137160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75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95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1509" y="4059853"/>
            <a:ext cx="137160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75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950" dirty="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3313" y="4995208"/>
            <a:ext cx="137160" cy="161583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75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950" dirty="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1741170"/>
            <a:ext cx="7787639" cy="1660711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455295">
              <a:lnSpc>
                <a:spcPct val="100000"/>
              </a:lnSpc>
              <a:spcBef>
                <a:spcPts val="10"/>
              </a:spcBef>
            </a:pPr>
            <a:r>
              <a:rPr sz="2000" b="1" spc="-5" dirty="0">
                <a:latin typeface="DejaVu Sans"/>
                <a:cs typeface="DejaVu Sans"/>
              </a:rPr>
              <a:t>#include</a:t>
            </a:r>
            <a:r>
              <a:rPr sz="2000" b="1" dirty="0">
                <a:latin typeface="DejaVu Sans"/>
                <a:cs typeface="DejaVu Sans"/>
              </a:rPr>
              <a:t> </a:t>
            </a:r>
            <a:r>
              <a:rPr sz="2000" b="1" spc="-5" dirty="0">
                <a:latin typeface="DejaVu Sans"/>
                <a:cs typeface="DejaVu Sans"/>
              </a:rPr>
              <a:t>&lt;</a:t>
            </a:r>
            <a:r>
              <a:rPr sz="2000" b="1" spc="-5" dirty="0" err="1">
                <a:latin typeface="DejaVu Sans"/>
                <a:cs typeface="DejaVu Sans"/>
              </a:rPr>
              <a:t>stdio.h</a:t>
            </a:r>
            <a:r>
              <a:rPr sz="2000" b="1" spc="-5" dirty="0">
                <a:latin typeface="DejaVu Sans"/>
                <a:cs typeface="DejaVu Sans"/>
              </a:rPr>
              <a:t>&gt;</a:t>
            </a:r>
            <a:endParaRPr lang="ro-RO" sz="2000" b="1" spc="-5" dirty="0">
              <a:latin typeface="DejaVu Sans"/>
              <a:cs typeface="DejaVu Sans"/>
            </a:endParaRPr>
          </a:p>
          <a:p>
            <a:pPr marL="455295">
              <a:lnSpc>
                <a:spcPct val="100000"/>
              </a:lnSpc>
              <a:spcBef>
                <a:spcPts val="10"/>
              </a:spcBef>
            </a:pPr>
            <a:endParaRPr lang="ro-RO" sz="2000" b="1" spc="-5" dirty="0">
              <a:latin typeface="DejaVu Sans"/>
              <a:cs typeface="DejaVu Sans"/>
            </a:endParaRPr>
          </a:p>
          <a:p>
            <a:pPr marL="455295">
              <a:lnSpc>
                <a:spcPct val="100000"/>
              </a:lnSpc>
              <a:spcBef>
                <a:spcPts val="10"/>
              </a:spcBef>
            </a:pPr>
            <a:endParaRPr lang="ro-RO" sz="2000" b="1" spc="-5" dirty="0">
              <a:latin typeface="DejaVu Sans"/>
              <a:cs typeface="DejaVu Sans"/>
            </a:endParaRPr>
          </a:p>
          <a:p>
            <a:pPr marL="455295">
              <a:lnSpc>
                <a:spcPct val="100000"/>
              </a:lnSpc>
              <a:spcBef>
                <a:spcPts val="10"/>
              </a:spcBef>
            </a:pPr>
            <a:endParaRPr lang="ro-RO" sz="2000" b="1" spc="-5" dirty="0">
              <a:latin typeface="DejaVu Sans"/>
              <a:cs typeface="DejaVu Sans"/>
            </a:endParaRPr>
          </a:p>
          <a:p>
            <a:pPr marL="455295">
              <a:lnSpc>
                <a:spcPct val="100000"/>
              </a:lnSpc>
              <a:spcBef>
                <a:spcPts val="10"/>
              </a:spcBef>
            </a:pPr>
            <a:r>
              <a:rPr lang="ro-RO" sz="2400" b="1" spc="-5" dirty="0">
                <a:solidFill>
                  <a:srgbClr val="C00000"/>
                </a:solidFill>
                <a:latin typeface="DejaVu Sans"/>
                <a:cs typeface="DejaVu Sans"/>
              </a:rPr>
              <a:t>Ce biblioteci (librării) standart cunoașteți?</a:t>
            </a:r>
            <a:endParaRPr sz="2400" dirty="0">
              <a:solidFill>
                <a:srgbClr val="C00000"/>
              </a:solidFill>
              <a:latin typeface="DejaVu Sans"/>
              <a:cs typeface="DejaVu San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912FAA-F433-4726-BC52-9FC0B6F1B093}"/>
              </a:ext>
            </a:extLst>
          </p:cNvPr>
          <p:cNvSpPr/>
          <p:nvPr/>
        </p:nvSpPr>
        <p:spPr>
          <a:xfrm>
            <a:off x="1371600" y="3928408"/>
            <a:ext cx="5540171" cy="20005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spc="-5" dirty="0">
                <a:latin typeface="DejaVu Sans"/>
                <a:cs typeface="DejaVu Sans"/>
              </a:rPr>
              <a:t>#include "</a:t>
            </a:r>
            <a:r>
              <a:rPr lang="en-US" sz="2000" b="1" spc="-5" dirty="0" err="1">
                <a:latin typeface="DejaVu Sans"/>
                <a:cs typeface="DejaVu Sans"/>
              </a:rPr>
              <a:t>nume_fisier.c</a:t>
            </a:r>
            <a:r>
              <a:rPr lang="en-US" sz="2000" b="1" spc="-5" dirty="0">
                <a:latin typeface="DejaVu Sans"/>
                <a:cs typeface="DejaVu Sans"/>
              </a:rPr>
              <a:t>„</a:t>
            </a:r>
            <a:endParaRPr lang="ro-RO" sz="2000" b="1" spc="-5" dirty="0">
              <a:latin typeface="DejaVu Sans"/>
              <a:cs typeface="DejaVu Sans"/>
            </a:endParaRPr>
          </a:p>
          <a:p>
            <a:endParaRPr lang="ro-RO" sz="2000" b="1" spc="-5" dirty="0">
              <a:latin typeface="DejaVu Sans"/>
              <a:cs typeface="DejaVu Sans"/>
            </a:endParaRPr>
          </a:p>
          <a:p>
            <a:endParaRPr lang="ro-RO" sz="2000" b="1" spc="-5" dirty="0">
              <a:latin typeface="DejaVu Sans"/>
              <a:cs typeface="DejaVu Sans"/>
            </a:endParaRPr>
          </a:p>
          <a:p>
            <a:r>
              <a:rPr lang="ro-RO" sz="2400" b="1" spc="-5" dirty="0">
                <a:solidFill>
                  <a:srgbClr val="C00000"/>
                </a:solidFill>
                <a:latin typeface="DejaVu Sans"/>
                <a:cs typeface="DejaVu Sans"/>
              </a:rPr>
              <a:t>Exemple:</a:t>
            </a:r>
            <a:r>
              <a:rPr lang="ro-RO" sz="2400" b="1" spc="-5" dirty="0">
                <a:latin typeface="DejaVu Sans"/>
                <a:cs typeface="DejaVu Sans"/>
              </a:rPr>
              <a:t> </a:t>
            </a:r>
          </a:p>
          <a:p>
            <a:r>
              <a:rPr lang="en-US" sz="2000" b="1" spc="-5" dirty="0">
                <a:latin typeface="DejaVu Sans"/>
                <a:cs typeface="DejaVu Sans"/>
              </a:rPr>
              <a:t># include "</a:t>
            </a:r>
            <a:r>
              <a:rPr lang="en-US" sz="2000" b="1" spc="-5" dirty="0" err="1">
                <a:latin typeface="DejaVu Sans"/>
                <a:cs typeface="DejaVu Sans"/>
              </a:rPr>
              <a:t>factorial.c</a:t>
            </a:r>
            <a:r>
              <a:rPr lang="en-US" sz="2000" b="1" spc="-5" dirty="0">
                <a:latin typeface="DejaVu Sans"/>
                <a:cs typeface="DejaVu Sans"/>
              </a:rPr>
              <a:t>" </a:t>
            </a:r>
            <a:endParaRPr lang="ro-RO" sz="2000" b="1" spc="-5" dirty="0">
              <a:latin typeface="DejaVu Sans"/>
              <a:cs typeface="DejaVu Sans"/>
            </a:endParaRPr>
          </a:p>
          <a:p>
            <a:r>
              <a:rPr lang="en-US" sz="2000" b="1" spc="-5" dirty="0">
                <a:latin typeface="DejaVu Sans"/>
                <a:cs typeface="DejaVu Sans"/>
              </a:rPr>
              <a:t># include "</a:t>
            </a:r>
            <a:r>
              <a:rPr lang="ro-RO" sz="2000" b="1" spc="-5" dirty="0">
                <a:latin typeface="DejaVu Sans"/>
                <a:cs typeface="DejaVu Sans"/>
              </a:rPr>
              <a:t>D</a:t>
            </a:r>
            <a:r>
              <a:rPr lang="en-US" sz="2000" b="1" spc="-5" dirty="0">
                <a:latin typeface="DejaVu Sans"/>
                <a:cs typeface="DejaVu Sans"/>
              </a:rPr>
              <a:t>:\\</a:t>
            </a:r>
            <a:r>
              <a:rPr lang="ro-RO" sz="2000" b="1" spc="-5" dirty="0">
                <a:latin typeface="DejaVu Sans"/>
                <a:cs typeface="DejaVu Sans"/>
              </a:rPr>
              <a:t>Code-Blocks</a:t>
            </a:r>
            <a:r>
              <a:rPr lang="en-US" sz="2000" b="1" spc="-5" dirty="0">
                <a:latin typeface="DejaVu Sans"/>
                <a:cs typeface="DejaVu Sans"/>
              </a:rPr>
              <a:t>\\</a:t>
            </a:r>
            <a:r>
              <a:rPr lang="ro-RO" sz="2000" b="1" spc="-5" dirty="0">
                <a:latin typeface="DejaVu Sans"/>
                <a:cs typeface="DejaVu Sans"/>
              </a:rPr>
              <a:t>nrPare</a:t>
            </a:r>
            <a:r>
              <a:rPr lang="en-US" sz="2000" b="1" spc="-5" dirty="0">
                <a:latin typeface="DejaVu Sans"/>
                <a:cs typeface="DejaVu Sans"/>
              </a:rPr>
              <a:t>.c"</a:t>
            </a:r>
          </a:p>
        </p:txBody>
      </p:sp>
    </p:spTree>
    <p:extLst>
      <p:ext uri="{BB962C8B-B14F-4D97-AF65-F5344CB8AC3E}">
        <p14:creationId xmlns:p14="http://schemas.microsoft.com/office/powerpoint/2010/main" val="107204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09" y="882650"/>
            <a:ext cx="619061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40095" algn="l"/>
              </a:tabLst>
            </a:pPr>
            <a:r>
              <a:rPr sz="3800" spc="-10" dirty="0"/>
              <a:t>Structur</a:t>
            </a:r>
            <a:r>
              <a:rPr sz="3800" dirty="0"/>
              <a:t>a</a:t>
            </a:r>
            <a:r>
              <a:rPr sz="3800" spc="-10" dirty="0"/>
              <a:t> </a:t>
            </a:r>
            <a:r>
              <a:rPr sz="3800" spc="-5" dirty="0"/>
              <a:t>unu</a:t>
            </a:r>
            <a:r>
              <a:rPr sz="3800" dirty="0"/>
              <a:t>i</a:t>
            </a:r>
            <a:r>
              <a:rPr sz="3800" spc="-5" dirty="0"/>
              <a:t> p</a:t>
            </a:r>
            <a:r>
              <a:rPr sz="3800" dirty="0"/>
              <a:t>r</a:t>
            </a:r>
            <a:r>
              <a:rPr sz="3800" spc="-5" dirty="0"/>
              <a:t>o</a:t>
            </a:r>
            <a:r>
              <a:rPr sz="3800" dirty="0"/>
              <a:t>g</a:t>
            </a:r>
            <a:r>
              <a:rPr sz="3800" spc="-5" dirty="0"/>
              <a:t>ra</a:t>
            </a:r>
            <a:r>
              <a:rPr sz="3800" dirty="0"/>
              <a:t>m	C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651507" y="1835022"/>
            <a:ext cx="137160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75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950" dirty="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3313" y="2392361"/>
            <a:ext cx="137160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75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950" dirty="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3313" y="3481074"/>
            <a:ext cx="137160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75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950" dirty="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3313" y="4667779"/>
            <a:ext cx="137160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75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950" dirty="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4575" y="1723626"/>
            <a:ext cx="7696199" cy="36804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455295">
              <a:lnSpc>
                <a:spcPct val="100000"/>
              </a:lnSpc>
              <a:spcBef>
                <a:spcPts val="10"/>
              </a:spcBef>
            </a:pPr>
            <a:r>
              <a:rPr lang="ro-RO" sz="2000" b="1" spc="-5" dirty="0">
                <a:latin typeface="DejaVu Sans"/>
                <a:cs typeface="DejaVu Sans"/>
              </a:rPr>
              <a:t>Sintaxa generală </a:t>
            </a:r>
            <a:r>
              <a:rPr sz="2000" b="1" spc="-5" dirty="0">
                <a:latin typeface="DejaVu Sans"/>
                <a:cs typeface="DejaVu Sans"/>
              </a:rPr>
              <a:t>#include</a:t>
            </a:r>
            <a:r>
              <a:rPr sz="2000" b="1" dirty="0">
                <a:latin typeface="DejaVu Sans"/>
                <a:cs typeface="DejaVu Sans"/>
              </a:rPr>
              <a:t> </a:t>
            </a:r>
            <a:r>
              <a:rPr sz="2000" b="1" spc="-5" dirty="0">
                <a:latin typeface="DejaVu Sans"/>
                <a:cs typeface="DejaVu Sans"/>
              </a:rPr>
              <a:t>&lt;</a:t>
            </a:r>
            <a:r>
              <a:rPr lang="ro-RO" sz="2000" dirty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ro-RO" sz="2000" b="1" spc="-5" dirty="0">
                <a:latin typeface="DejaVu Sans"/>
                <a:cs typeface="DejaVu Sans"/>
              </a:rPr>
              <a:t>nume_fisier_antet.h</a:t>
            </a:r>
            <a:r>
              <a:rPr sz="2000" b="1" spc="-5" dirty="0">
                <a:latin typeface="DejaVu Sans"/>
                <a:cs typeface="DejaVu Sans"/>
              </a:rPr>
              <a:t>&gt;</a:t>
            </a:r>
          </a:p>
        </p:txBody>
      </p:sp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582E339E-3FED-4957-A206-934D3BF3B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106133"/>
              </p:ext>
            </p:extLst>
          </p:nvPr>
        </p:nvGraphicFramePr>
        <p:xfrm>
          <a:off x="496501" y="2847656"/>
          <a:ext cx="8305801" cy="307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519">
                  <a:extLst>
                    <a:ext uri="{9D8B030D-6E8A-4147-A177-3AD203B41FA5}">
                      <a16:colId xmlns:a16="http://schemas.microsoft.com/office/drawing/2014/main" val="1812049758"/>
                    </a:ext>
                  </a:extLst>
                </a:gridCol>
                <a:gridCol w="6107282">
                  <a:extLst>
                    <a:ext uri="{9D8B030D-6E8A-4147-A177-3AD203B41FA5}">
                      <a16:colId xmlns:a16="http://schemas.microsoft.com/office/drawing/2014/main" val="1030293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Nume fișier antet</a:t>
                      </a:r>
                      <a:endParaRPr lang="en-US" sz="2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o-RO" sz="2000" dirty="0"/>
                        <a:t>Descrierea</a:t>
                      </a:r>
                      <a:endParaRPr lang="en-US" sz="2000" dirty="0"/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5652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o-RO" sz="2000" b="1" kern="1200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stddef.h</a:t>
                      </a:r>
                      <a:endParaRPr lang="ro-RO" sz="2000" b="1" noProof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definește mai multe tipuri și macro-uri utile;</a:t>
                      </a:r>
                      <a:endParaRPr lang="ro-RO" sz="2000" noProof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32074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o-RO" sz="2000" b="1" kern="1200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stdint.h </a:t>
                      </a:r>
                      <a:endParaRPr lang="ro-RO" sz="2000" b="1" noProof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o-RO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definește tipurile de întregi exacte de lățime;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1847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o-RO" sz="2000" b="1" kern="1200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stdio.h </a:t>
                      </a:r>
                      <a:endParaRPr lang="ro-RO" sz="2000" b="1" noProof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definește funcțiile de intrare și ieșire de bază; </a:t>
                      </a:r>
                      <a:endParaRPr lang="ro-RO" sz="2000" noProof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569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o-RO" sz="2000" b="1" kern="1200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stdlib.h </a:t>
                      </a:r>
                      <a:endParaRPr lang="ro-RO" sz="2000" b="1" noProof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definește funcțiile de conversie numerică, generatorul de rețea pseudo-aleatoriu, răspunde de alocarea memoriei; </a:t>
                      </a:r>
                      <a:endParaRPr lang="ro-RO" sz="2000" noProof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438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o-RO" sz="2000" b="1" kern="1200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string.h </a:t>
                      </a:r>
                      <a:endParaRPr lang="ro-RO" sz="2000" b="1" noProof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definește funcțiile de manipulare a șirurilor;</a:t>
                      </a:r>
                      <a:endParaRPr lang="ro-RO" sz="2000" noProof="0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7313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o-RO" sz="2000" b="1" kern="1200" noProof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math.h</a:t>
                      </a:r>
                      <a:endParaRPr lang="ro-RO" sz="2000" b="1" noProof="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o-RO" sz="200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definește funcțiile matematice comune. </a:t>
                      </a:r>
                      <a:endParaRPr lang="ro-RO" sz="2000" noProof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502989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1DD444A6-297F-498B-8684-EFE3D6A30868}"/>
              </a:ext>
            </a:extLst>
          </p:cNvPr>
          <p:cNvSpPr/>
          <p:nvPr/>
        </p:nvSpPr>
        <p:spPr>
          <a:xfrm>
            <a:off x="880481" y="2294372"/>
            <a:ext cx="4203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o-RO" b="1" spc="-5" dirty="0">
                <a:latin typeface="DejaVu Sans"/>
                <a:cs typeface="DejaVu Sans"/>
              </a:rPr>
              <a:t>Exemplu:  #include </a:t>
            </a:r>
            <a:r>
              <a:rPr lang="en-US" b="1" spc="-5" dirty="0">
                <a:latin typeface="DejaVu Sans"/>
                <a:cs typeface="DejaVu Sans"/>
              </a:rPr>
              <a:t>&lt; </a:t>
            </a:r>
            <a:r>
              <a:rPr lang="en-US" b="1" spc="-5" dirty="0" err="1">
                <a:latin typeface="DejaVu Sans"/>
                <a:cs typeface="DejaVu Sans"/>
              </a:rPr>
              <a:t>stdio.h</a:t>
            </a:r>
            <a:r>
              <a:rPr lang="en-US" b="1" spc="-5" dirty="0">
                <a:latin typeface="DejaVu Sans"/>
                <a:cs typeface="DejaVu Sans"/>
              </a:rPr>
              <a:t> &gt;</a:t>
            </a:r>
          </a:p>
        </p:txBody>
      </p:sp>
    </p:spTree>
    <p:extLst>
      <p:ext uri="{BB962C8B-B14F-4D97-AF65-F5344CB8AC3E}">
        <p14:creationId xmlns:p14="http://schemas.microsoft.com/office/powerpoint/2010/main" val="267350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09" y="882650"/>
            <a:ext cx="619061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40095" algn="l"/>
              </a:tabLst>
            </a:pPr>
            <a:r>
              <a:rPr sz="3800" spc="-10" dirty="0"/>
              <a:t>Structur</a:t>
            </a:r>
            <a:r>
              <a:rPr sz="3800" dirty="0"/>
              <a:t>a</a:t>
            </a:r>
            <a:r>
              <a:rPr sz="3800" spc="-10" dirty="0"/>
              <a:t> </a:t>
            </a:r>
            <a:r>
              <a:rPr sz="3800" spc="-5" dirty="0"/>
              <a:t>unu</a:t>
            </a:r>
            <a:r>
              <a:rPr sz="3800" dirty="0"/>
              <a:t>i</a:t>
            </a:r>
            <a:r>
              <a:rPr sz="3800" spc="-5" dirty="0"/>
              <a:t> p</a:t>
            </a:r>
            <a:r>
              <a:rPr sz="3800" dirty="0"/>
              <a:t>r</a:t>
            </a:r>
            <a:r>
              <a:rPr sz="3800" spc="-5" dirty="0"/>
              <a:t>o</a:t>
            </a:r>
            <a:r>
              <a:rPr sz="3800" dirty="0"/>
              <a:t>g</a:t>
            </a:r>
            <a:r>
              <a:rPr sz="3800" spc="-5" dirty="0"/>
              <a:t>ra</a:t>
            </a:r>
            <a:r>
              <a:rPr sz="3800" dirty="0"/>
              <a:t>m	C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643890" y="1769110"/>
            <a:ext cx="137160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75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950" dirty="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1509" y="2450215"/>
            <a:ext cx="137160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75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950" dirty="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890" y="3078865"/>
            <a:ext cx="137160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75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950" dirty="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1509" y="3861436"/>
            <a:ext cx="137160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75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950" dirty="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3890" y="4331970"/>
            <a:ext cx="137160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75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950">
              <a:latin typeface="UnDotum"/>
              <a:cs typeface="UnDotum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3890" y="4926329"/>
            <a:ext cx="137160" cy="1733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50" spc="-75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950">
              <a:latin typeface="UnDotum"/>
              <a:cs typeface="UnDotum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50759" y="1741170"/>
            <a:ext cx="7788442" cy="3147784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165100">
              <a:lnSpc>
                <a:spcPct val="79800"/>
              </a:lnSpc>
              <a:spcBef>
                <a:spcPts val="459"/>
              </a:spcBef>
              <a:spcAft>
                <a:spcPts val="600"/>
              </a:spcAft>
            </a:pPr>
            <a:r>
              <a:rPr sz="2000" spc="-5" dirty="0">
                <a:latin typeface="DejaVu Sans"/>
                <a:cs typeface="DejaVu Sans"/>
              </a:rPr>
              <a:t>Orice </a:t>
            </a:r>
            <a:r>
              <a:rPr sz="2000" spc="-10" dirty="0">
                <a:latin typeface="DejaVu Sans"/>
                <a:cs typeface="DejaVu Sans"/>
              </a:rPr>
              <a:t>program </a:t>
            </a:r>
            <a:r>
              <a:rPr sz="2000" dirty="0">
                <a:latin typeface="DejaVu Sans"/>
                <a:cs typeface="DejaVu Sans"/>
              </a:rPr>
              <a:t>C </a:t>
            </a:r>
            <a:r>
              <a:rPr sz="2000" spc="-5" dirty="0">
                <a:latin typeface="DejaVu Sans"/>
                <a:cs typeface="DejaVu Sans"/>
              </a:rPr>
              <a:t>este </a:t>
            </a:r>
            <a:r>
              <a:rPr sz="2000" spc="-10" dirty="0">
                <a:latin typeface="DejaVu Sans"/>
                <a:cs typeface="DejaVu Sans"/>
              </a:rPr>
              <a:t>de </a:t>
            </a:r>
            <a:r>
              <a:rPr sz="2000" spc="-5" dirty="0">
                <a:latin typeface="DejaVu Sans"/>
                <a:cs typeface="DejaVu Sans"/>
              </a:rPr>
              <a:t>fapt </a:t>
            </a:r>
            <a:r>
              <a:rPr sz="2000" dirty="0">
                <a:latin typeface="DejaVu Sans"/>
                <a:cs typeface="DejaVu Sans"/>
              </a:rPr>
              <a:t>o  </a:t>
            </a:r>
            <a:r>
              <a:rPr sz="2000" spc="-5" dirty="0">
                <a:latin typeface="DejaVu Sans"/>
                <a:cs typeface="DejaVu Sans"/>
              </a:rPr>
              <a:t>colecție de module, numite ”funcții”  sau ”subprograme” care  </a:t>
            </a:r>
            <a:r>
              <a:rPr sz="2000" spc="-5" dirty="0" err="1">
                <a:latin typeface="DejaVu Sans"/>
                <a:cs typeface="DejaVu Sans"/>
              </a:rPr>
              <a:t>interacționează</a:t>
            </a:r>
            <a:r>
              <a:rPr sz="2000" spc="-5" dirty="0">
                <a:latin typeface="DejaVu Sans"/>
                <a:cs typeface="DejaVu Sans"/>
              </a:rPr>
              <a:t>;</a:t>
            </a:r>
            <a:endParaRPr sz="2000" dirty="0">
              <a:latin typeface="DejaVu Sans"/>
              <a:cs typeface="DejaVu Sans"/>
            </a:endParaRPr>
          </a:p>
          <a:p>
            <a:pPr marL="12700" marR="5080">
              <a:lnSpc>
                <a:spcPct val="79700"/>
              </a:lnSpc>
              <a:spcBef>
                <a:spcPts val="375"/>
              </a:spcBef>
              <a:spcAft>
                <a:spcPts val="600"/>
              </a:spcAft>
            </a:pPr>
            <a:r>
              <a:rPr sz="2000" spc="-5" dirty="0">
                <a:latin typeface="DejaVu Sans"/>
                <a:cs typeface="DejaVu Sans"/>
              </a:rPr>
              <a:t>Fiecare funcție este formată din antet  și blocul de instrucțiuni, delimitat de  acolade;</a:t>
            </a:r>
            <a:endParaRPr sz="2000" dirty="0">
              <a:latin typeface="DejaVu Sans"/>
              <a:cs typeface="DejaVu Sans"/>
            </a:endParaRPr>
          </a:p>
          <a:p>
            <a:pPr marL="12700" marR="497205" algn="just">
              <a:lnSpc>
                <a:spcPct val="79800"/>
              </a:lnSpc>
              <a:spcBef>
                <a:spcPts val="385"/>
              </a:spcBef>
              <a:spcAft>
                <a:spcPts val="600"/>
              </a:spcAft>
            </a:pPr>
            <a:r>
              <a:rPr sz="2000" spc="-5" dirty="0">
                <a:latin typeface="DejaVu Sans"/>
                <a:cs typeface="DejaVu Sans"/>
              </a:rPr>
              <a:t>Antetul conține tipul rezultatului  </a:t>
            </a:r>
            <a:r>
              <a:rPr sz="2000" spc="-10" dirty="0">
                <a:latin typeface="DejaVu Sans"/>
                <a:cs typeface="DejaVu Sans"/>
              </a:rPr>
              <a:t>returnat, </a:t>
            </a:r>
            <a:r>
              <a:rPr sz="2000" spc="-5" dirty="0">
                <a:latin typeface="DejaVu Sans"/>
                <a:cs typeface="DejaVu Sans"/>
              </a:rPr>
              <a:t>numele funcției și lista  parametrilor (care poate fi vidă),  delimitată </a:t>
            </a:r>
            <a:r>
              <a:rPr sz="2000" spc="-10" dirty="0">
                <a:latin typeface="DejaVu Sans"/>
                <a:cs typeface="DejaVu Sans"/>
              </a:rPr>
              <a:t>de</a:t>
            </a:r>
            <a:r>
              <a:rPr sz="2000" spc="10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paranteze;</a:t>
            </a:r>
            <a:endParaRPr sz="2000" dirty="0">
              <a:latin typeface="DejaVu Sans"/>
              <a:cs typeface="DejaVu Sans"/>
            </a:endParaRPr>
          </a:p>
          <a:p>
            <a:pPr marL="12700" marR="258445">
              <a:lnSpc>
                <a:spcPts val="1440"/>
              </a:lnSpc>
              <a:spcBef>
                <a:spcPts val="360"/>
              </a:spcBef>
              <a:spcAft>
                <a:spcPts val="600"/>
              </a:spcAft>
            </a:pPr>
            <a:r>
              <a:rPr sz="2000" spc="-5" dirty="0">
                <a:latin typeface="DejaVu Sans"/>
                <a:cs typeface="DejaVu Sans"/>
              </a:rPr>
              <a:t>Funcția </a:t>
            </a:r>
            <a:r>
              <a:rPr sz="2000" b="1" spc="-5" dirty="0">
                <a:latin typeface="DejaVu Sans"/>
                <a:cs typeface="DejaVu Sans"/>
              </a:rPr>
              <a:t>int main() </a:t>
            </a:r>
            <a:r>
              <a:rPr sz="2000" spc="-5" dirty="0">
                <a:latin typeface="DejaVu Sans"/>
                <a:cs typeface="DejaVu Sans"/>
              </a:rPr>
              <a:t>este punctul de  </a:t>
            </a:r>
            <a:r>
              <a:rPr sz="2000" spc="-10" dirty="0">
                <a:latin typeface="DejaVu Sans"/>
                <a:cs typeface="DejaVu Sans"/>
              </a:rPr>
              <a:t>pornire </a:t>
            </a:r>
            <a:r>
              <a:rPr sz="2000" dirty="0">
                <a:latin typeface="DejaVu Sans"/>
                <a:cs typeface="DejaVu Sans"/>
              </a:rPr>
              <a:t>al </a:t>
            </a:r>
            <a:r>
              <a:rPr sz="2000" spc="-5" dirty="0">
                <a:latin typeface="DejaVu Sans"/>
                <a:cs typeface="DejaVu Sans"/>
              </a:rPr>
              <a:t>oricărui</a:t>
            </a:r>
            <a:r>
              <a:rPr sz="2000" spc="-10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program;</a:t>
            </a:r>
            <a:endParaRPr sz="2000" dirty="0">
              <a:latin typeface="DejaVu Sans"/>
              <a:cs typeface="DejaVu Sans"/>
            </a:endParaRPr>
          </a:p>
          <a:p>
            <a:pPr marL="12700" marR="22860">
              <a:lnSpc>
                <a:spcPct val="79700"/>
              </a:lnSpc>
              <a:spcBef>
                <a:spcPts val="385"/>
              </a:spcBef>
              <a:spcAft>
                <a:spcPts val="600"/>
              </a:spcAft>
            </a:pPr>
            <a:r>
              <a:rPr sz="2000" spc="-5" dirty="0">
                <a:latin typeface="DejaVu Sans"/>
                <a:cs typeface="DejaVu Sans"/>
              </a:rPr>
              <a:t>În lipsa acesteia, compilarea fișierului  sursă nu are ca efect obținerea </a:t>
            </a:r>
            <a:r>
              <a:rPr sz="2000" spc="-10" dirty="0">
                <a:latin typeface="DejaVu Sans"/>
                <a:cs typeface="DejaVu Sans"/>
              </a:rPr>
              <a:t>unui  program</a:t>
            </a:r>
            <a:r>
              <a:rPr sz="2000" dirty="0">
                <a:latin typeface="DejaVu Sans"/>
                <a:cs typeface="DejaVu Sans"/>
              </a:rPr>
              <a:t> </a:t>
            </a:r>
            <a:r>
              <a:rPr sz="2000" spc="-5" dirty="0" err="1">
                <a:latin typeface="DejaVu Sans"/>
                <a:cs typeface="DejaVu Sans"/>
              </a:rPr>
              <a:t>executabil</a:t>
            </a:r>
            <a:r>
              <a:rPr sz="2000" spc="-5" dirty="0">
                <a:latin typeface="DejaVu Sans"/>
                <a:cs typeface="DejaVu Sans"/>
              </a:rPr>
              <a:t>;</a:t>
            </a:r>
            <a:endParaRPr sz="2000" dirty="0">
              <a:latin typeface="DejaVu Sans"/>
              <a:cs typeface="DejaVu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600700" y="4738370"/>
            <a:ext cx="3467100" cy="1922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7">
            <a:extLst>
              <a:ext uri="{FF2B5EF4-FFF2-40B4-BE49-F238E27FC236}">
                <a16:creationId xmlns:a16="http://schemas.microsoft.com/office/drawing/2014/main" id="{668CB3BC-2D61-4091-9450-2463896CE03A}"/>
              </a:ext>
            </a:extLst>
          </p:cNvPr>
          <p:cNvSpPr txBox="1"/>
          <p:nvPr/>
        </p:nvSpPr>
        <p:spPr>
          <a:xfrm>
            <a:off x="1050758" y="4910287"/>
            <a:ext cx="4511842" cy="1045927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 marR="73660">
              <a:lnSpc>
                <a:spcPct val="79800"/>
              </a:lnSpc>
              <a:spcBef>
                <a:spcPts val="375"/>
              </a:spcBef>
            </a:pPr>
            <a:r>
              <a:rPr lang="en-US" sz="2000" spc="-5" dirty="0" err="1">
                <a:latin typeface="DejaVu Sans"/>
                <a:cs typeface="DejaVu Sans"/>
              </a:rPr>
              <a:t>Prin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urmare</a:t>
            </a:r>
            <a:r>
              <a:rPr lang="en-US" sz="2000" spc="-5" dirty="0">
                <a:latin typeface="DejaVu Sans"/>
                <a:cs typeface="DejaVu Sans"/>
              </a:rPr>
              <a:t>, </a:t>
            </a:r>
            <a:r>
              <a:rPr lang="en-US" sz="2000" spc="-5" dirty="0" err="1">
                <a:latin typeface="DejaVu Sans"/>
                <a:cs typeface="DejaVu Sans"/>
              </a:rPr>
              <a:t>fiecare</a:t>
            </a:r>
            <a:r>
              <a:rPr lang="en-US" sz="2000" spc="-5" dirty="0">
                <a:latin typeface="DejaVu Sans"/>
                <a:cs typeface="DejaVu Sans"/>
              </a:rPr>
              <a:t> program pe care  </a:t>
            </a:r>
            <a:r>
              <a:rPr lang="en-US" sz="2000" dirty="0" err="1">
                <a:latin typeface="DejaVu Sans"/>
                <a:cs typeface="DejaVu Sans"/>
              </a:rPr>
              <a:t>îl</a:t>
            </a:r>
            <a:r>
              <a:rPr lang="en-US" sz="2000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vom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scrie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dirty="0" err="1">
                <a:latin typeface="DejaVu Sans"/>
                <a:cs typeface="DejaVu Sans"/>
              </a:rPr>
              <a:t>va</a:t>
            </a:r>
            <a:r>
              <a:rPr lang="en-US" sz="2000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conține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funcția</a:t>
            </a:r>
            <a:r>
              <a:rPr lang="en-US" sz="2000" spc="-5" dirty="0">
                <a:latin typeface="DejaVu Sans"/>
                <a:cs typeface="DejaVu Sans"/>
              </a:rPr>
              <a:t> </a:t>
            </a:r>
            <a:r>
              <a:rPr lang="en-US" sz="2000" b="1" spc="-5" dirty="0">
                <a:latin typeface="DejaVu Sans"/>
                <a:cs typeface="DejaVu Sans"/>
              </a:rPr>
              <a:t>int  main() </a:t>
            </a:r>
            <a:r>
              <a:rPr lang="en-US" sz="2000" dirty="0" err="1">
                <a:latin typeface="DejaVu Sans"/>
                <a:cs typeface="DejaVu Sans"/>
              </a:rPr>
              <a:t>și</a:t>
            </a:r>
            <a:r>
              <a:rPr lang="en-US" sz="2000" dirty="0">
                <a:latin typeface="DejaVu Sans"/>
                <a:cs typeface="DejaVu Sans"/>
              </a:rPr>
              <a:t> </a:t>
            </a:r>
            <a:r>
              <a:rPr lang="en-US" sz="2000" spc="-5" dirty="0" err="1">
                <a:latin typeface="DejaVu Sans"/>
                <a:cs typeface="DejaVu Sans"/>
              </a:rPr>
              <a:t>blocul</a:t>
            </a:r>
            <a:r>
              <a:rPr lang="en-US" sz="2000" spc="-5" dirty="0">
                <a:latin typeface="DejaVu Sans"/>
                <a:cs typeface="DejaVu Sans"/>
              </a:rPr>
              <a:t> de </a:t>
            </a:r>
            <a:r>
              <a:rPr lang="en-US" sz="2000" spc="-5" dirty="0" err="1">
                <a:latin typeface="DejaVu Sans"/>
                <a:cs typeface="DejaVu Sans"/>
              </a:rPr>
              <a:t>instrucțiuni</a:t>
            </a:r>
            <a:r>
              <a:rPr lang="en-US" sz="2000" spc="-5" dirty="0">
                <a:latin typeface="DejaVu Sans"/>
                <a:cs typeface="DejaVu Sans"/>
              </a:rPr>
              <a:t>  </a:t>
            </a:r>
            <a:r>
              <a:rPr lang="en-US" sz="2000" spc="-5" dirty="0" err="1">
                <a:latin typeface="DejaVu Sans"/>
                <a:cs typeface="DejaVu Sans"/>
              </a:rPr>
              <a:t>corespunzător</a:t>
            </a:r>
            <a:r>
              <a:rPr lang="en-US" sz="2000" spc="-5" dirty="0">
                <a:latin typeface="DejaVu Sans"/>
                <a:cs typeface="DejaVu Sans"/>
              </a:rPr>
              <a:t>.</a:t>
            </a:r>
            <a:endParaRPr lang="en-US" sz="2000" dirty="0">
              <a:latin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1509" y="882650"/>
            <a:ext cx="6190615" cy="604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40095" algn="l"/>
              </a:tabLst>
            </a:pPr>
            <a:r>
              <a:rPr sz="3800" spc="-10" dirty="0"/>
              <a:t>Structur</a:t>
            </a:r>
            <a:r>
              <a:rPr sz="3800" dirty="0"/>
              <a:t>a</a:t>
            </a:r>
            <a:r>
              <a:rPr sz="3800" spc="-10" dirty="0"/>
              <a:t> </a:t>
            </a:r>
            <a:r>
              <a:rPr sz="3800" spc="-5" dirty="0"/>
              <a:t>unu</a:t>
            </a:r>
            <a:r>
              <a:rPr sz="3800" dirty="0"/>
              <a:t>i</a:t>
            </a:r>
            <a:r>
              <a:rPr sz="3800" spc="-5" dirty="0"/>
              <a:t> p</a:t>
            </a:r>
            <a:r>
              <a:rPr sz="3800" dirty="0"/>
              <a:t>r</a:t>
            </a:r>
            <a:r>
              <a:rPr sz="3800" spc="-5" dirty="0"/>
              <a:t>o</a:t>
            </a:r>
            <a:r>
              <a:rPr sz="3800" dirty="0"/>
              <a:t>g</a:t>
            </a:r>
            <a:r>
              <a:rPr sz="3800" spc="-5" dirty="0"/>
              <a:t>ra</a:t>
            </a:r>
            <a:r>
              <a:rPr sz="3800" dirty="0"/>
              <a:t>m	C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643890" y="1765300"/>
            <a:ext cx="1530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100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1100">
              <a:latin typeface="UnDotum"/>
              <a:cs typeface="UnDotum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3890" y="2167255"/>
            <a:ext cx="1530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100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1100" dirty="0">
              <a:latin typeface="UnDotum"/>
              <a:cs typeface="UnDotum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890" y="3810000"/>
            <a:ext cx="1530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100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1100" dirty="0">
              <a:latin typeface="UnDotum"/>
              <a:cs typeface="UnDotum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3890" y="4419600"/>
            <a:ext cx="153035" cy="1949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100" spc="-100" dirty="0">
                <a:solidFill>
                  <a:srgbClr val="CC0000"/>
                </a:solidFill>
                <a:latin typeface="UnDotum"/>
                <a:cs typeface="UnDotum"/>
              </a:rPr>
              <a:t></a:t>
            </a:r>
            <a:endParaRPr sz="1100" dirty="0">
              <a:latin typeface="UnDotum"/>
              <a:cs typeface="UnDotum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90600" y="1734820"/>
            <a:ext cx="7848599" cy="309264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 marR="132080">
              <a:lnSpc>
                <a:spcPct val="79900"/>
              </a:lnSpc>
              <a:spcBef>
                <a:spcPts val="509"/>
              </a:spcBef>
              <a:spcAft>
                <a:spcPts val="600"/>
              </a:spcAft>
            </a:pPr>
            <a:r>
              <a:rPr sz="2000" spc="-5" dirty="0">
                <a:latin typeface="DejaVu Sans"/>
                <a:cs typeface="DejaVu Sans"/>
              </a:rPr>
              <a:t>Programul alăturat conține două  instrucțiuni;</a:t>
            </a:r>
            <a:endParaRPr sz="20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spcAft>
                <a:spcPts val="600"/>
              </a:spcAft>
            </a:pPr>
            <a:r>
              <a:rPr sz="2000" spc="-5" dirty="0">
                <a:latin typeface="DejaVu Sans"/>
                <a:cs typeface="DejaVu Sans"/>
              </a:rPr>
              <a:t>Prima dintre</a:t>
            </a:r>
            <a:r>
              <a:rPr sz="2000" spc="-20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ele:</a:t>
            </a:r>
            <a:endParaRPr sz="2000" dirty="0">
              <a:latin typeface="DejaVu Sans"/>
              <a:cs typeface="DejaVu Sans"/>
            </a:endParaRPr>
          </a:p>
          <a:p>
            <a:pPr marL="12700" indent="443230">
              <a:lnSpc>
                <a:spcPct val="100000"/>
              </a:lnSpc>
              <a:spcBef>
                <a:spcPts val="10"/>
              </a:spcBef>
              <a:spcAft>
                <a:spcPts val="600"/>
              </a:spcAft>
            </a:pPr>
            <a:r>
              <a:rPr sz="2000" b="1" dirty="0">
                <a:latin typeface="DejaVu Sans"/>
                <a:cs typeface="DejaVu Sans"/>
              </a:rPr>
              <a:t>printf(”Hello</a:t>
            </a:r>
            <a:r>
              <a:rPr sz="2000" b="1" spc="-15" dirty="0">
                <a:latin typeface="DejaVu Sans"/>
                <a:cs typeface="DejaVu Sans"/>
              </a:rPr>
              <a:t> </a:t>
            </a:r>
            <a:r>
              <a:rPr sz="2000" b="1" dirty="0">
                <a:latin typeface="DejaVu Sans"/>
                <a:cs typeface="DejaVu Sans"/>
              </a:rPr>
              <a:t>world!\n”);</a:t>
            </a:r>
            <a:endParaRPr sz="2000" dirty="0">
              <a:latin typeface="DejaVu Sans"/>
              <a:cs typeface="DejaVu Sans"/>
            </a:endParaRPr>
          </a:p>
          <a:p>
            <a:pPr marL="12700" marR="56515">
              <a:lnSpc>
                <a:spcPct val="80000"/>
              </a:lnSpc>
              <a:spcBef>
                <a:spcPts val="425"/>
              </a:spcBef>
              <a:spcAft>
                <a:spcPts val="600"/>
              </a:spcAft>
            </a:pPr>
            <a:r>
              <a:rPr sz="2000" spc="-5" dirty="0">
                <a:latin typeface="DejaVu Sans"/>
                <a:cs typeface="DejaVu Sans"/>
              </a:rPr>
              <a:t>are </a:t>
            </a:r>
            <a:r>
              <a:rPr sz="2000" dirty="0">
                <a:latin typeface="DejaVu Sans"/>
                <a:cs typeface="DejaVu Sans"/>
              </a:rPr>
              <a:t>ca </a:t>
            </a:r>
            <a:r>
              <a:rPr sz="2000" spc="-5" dirty="0">
                <a:latin typeface="DejaVu Sans"/>
                <a:cs typeface="DejaVu Sans"/>
              </a:rPr>
              <a:t>efect afișarea pe ecran </a:t>
            </a:r>
            <a:r>
              <a:rPr sz="2000" dirty="0">
                <a:latin typeface="DejaVu Sans"/>
                <a:cs typeface="DejaVu Sans"/>
              </a:rPr>
              <a:t>a  </a:t>
            </a:r>
            <a:r>
              <a:rPr sz="2000" spc="-5" dirty="0">
                <a:latin typeface="DejaVu Sans"/>
                <a:cs typeface="DejaVu Sans"/>
              </a:rPr>
              <a:t>mesajului de </a:t>
            </a:r>
            <a:r>
              <a:rPr sz="2000" spc="-5" dirty="0" err="1">
                <a:latin typeface="DejaVu Sans"/>
                <a:cs typeface="DejaVu Sans"/>
              </a:rPr>
              <a:t>salut</a:t>
            </a:r>
            <a:r>
              <a:rPr sz="2000" spc="-5" dirty="0">
                <a:latin typeface="DejaVu Sans"/>
                <a:cs typeface="DejaVu Sans"/>
              </a:rPr>
              <a:t> </a:t>
            </a:r>
            <a:r>
              <a:rPr sz="2000" spc="-5" dirty="0" err="1">
                <a:latin typeface="DejaVu Sans"/>
                <a:cs typeface="DejaVu Sans"/>
              </a:rPr>
              <a:t>corespunzător</a:t>
            </a:r>
            <a:r>
              <a:rPr sz="2000" spc="-5" dirty="0">
                <a:latin typeface="DejaVu Sans"/>
                <a:cs typeface="DejaVu Sans"/>
              </a:rPr>
              <a:t>;</a:t>
            </a:r>
            <a:endParaRPr sz="2000" dirty="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  <a:spcAft>
                <a:spcPts val="600"/>
              </a:spcAft>
            </a:pPr>
            <a:r>
              <a:rPr sz="2000" dirty="0">
                <a:latin typeface="DejaVu Sans"/>
                <a:cs typeface="DejaVu Sans"/>
              </a:rPr>
              <a:t>A </a:t>
            </a:r>
            <a:r>
              <a:rPr sz="2000" spc="-5" dirty="0">
                <a:latin typeface="DejaVu Sans"/>
                <a:cs typeface="DejaVu Sans"/>
              </a:rPr>
              <a:t>doua instrucțiune:</a:t>
            </a:r>
            <a:endParaRPr sz="2000" dirty="0">
              <a:latin typeface="DejaVu Sans"/>
              <a:cs typeface="DejaVu Sans"/>
            </a:endParaRPr>
          </a:p>
          <a:p>
            <a:pPr marL="455295">
              <a:lnSpc>
                <a:spcPct val="100000"/>
              </a:lnSpc>
              <a:spcBef>
                <a:spcPts val="10"/>
              </a:spcBef>
              <a:spcAft>
                <a:spcPts val="600"/>
              </a:spcAft>
            </a:pPr>
            <a:r>
              <a:rPr sz="2000" b="1" spc="-5" dirty="0">
                <a:latin typeface="DejaVu Sans"/>
                <a:cs typeface="DejaVu Sans"/>
              </a:rPr>
              <a:t>return</a:t>
            </a:r>
            <a:r>
              <a:rPr sz="2000" b="1" spc="-15" dirty="0">
                <a:latin typeface="DejaVu Sans"/>
                <a:cs typeface="DejaVu Sans"/>
              </a:rPr>
              <a:t> </a:t>
            </a:r>
            <a:r>
              <a:rPr sz="2000" b="1" spc="-5" dirty="0">
                <a:latin typeface="DejaVu Sans"/>
                <a:cs typeface="DejaVu Sans"/>
              </a:rPr>
              <a:t>0;</a:t>
            </a:r>
            <a:endParaRPr sz="2000" dirty="0">
              <a:latin typeface="DejaVu Sans"/>
              <a:cs typeface="DejaVu Sans"/>
            </a:endParaRPr>
          </a:p>
          <a:p>
            <a:pPr marL="12700" marR="5080">
              <a:lnSpc>
                <a:spcPct val="79900"/>
              </a:lnSpc>
              <a:spcBef>
                <a:spcPts val="430"/>
              </a:spcBef>
              <a:spcAft>
                <a:spcPts val="600"/>
              </a:spcAft>
            </a:pPr>
            <a:r>
              <a:rPr sz="2000" spc="-5" dirty="0">
                <a:latin typeface="DejaVu Sans"/>
                <a:cs typeface="DejaVu Sans"/>
              </a:rPr>
              <a:t>este obligatorie la sfârșitul  funcției </a:t>
            </a:r>
            <a:r>
              <a:rPr sz="2000" b="1" dirty="0">
                <a:latin typeface="DejaVu Sans"/>
                <a:cs typeface="DejaVu Sans"/>
              </a:rPr>
              <a:t>int main()</a:t>
            </a:r>
            <a:r>
              <a:rPr sz="2000" dirty="0">
                <a:latin typeface="DejaVu Sans"/>
                <a:cs typeface="DejaVu Sans"/>
              </a:rPr>
              <a:t>, </a:t>
            </a:r>
            <a:r>
              <a:rPr sz="2000" spc="-10" dirty="0">
                <a:latin typeface="DejaVu Sans"/>
                <a:cs typeface="DejaVu Sans"/>
              </a:rPr>
              <a:t>prin </a:t>
            </a:r>
            <a:r>
              <a:rPr sz="2000" spc="-5" dirty="0">
                <a:latin typeface="DejaVu Sans"/>
                <a:cs typeface="DejaVu Sans"/>
              </a:rPr>
              <a:t>urmare  </a:t>
            </a:r>
            <a:r>
              <a:rPr sz="2000" dirty="0">
                <a:latin typeface="DejaVu Sans"/>
                <a:cs typeface="DejaVu Sans"/>
              </a:rPr>
              <a:t>va </a:t>
            </a:r>
            <a:r>
              <a:rPr sz="2000" spc="-5" dirty="0">
                <a:latin typeface="DejaVu Sans"/>
                <a:cs typeface="DejaVu Sans"/>
              </a:rPr>
              <a:t>apărea în </a:t>
            </a:r>
            <a:r>
              <a:rPr sz="2000" dirty="0">
                <a:latin typeface="DejaVu Sans"/>
                <a:cs typeface="DejaVu Sans"/>
              </a:rPr>
              <a:t>toate </a:t>
            </a:r>
            <a:r>
              <a:rPr sz="2000" spc="-5" dirty="0">
                <a:latin typeface="DejaVu Sans"/>
                <a:cs typeface="DejaVu Sans"/>
              </a:rPr>
              <a:t>programele</a:t>
            </a:r>
            <a:r>
              <a:rPr sz="2000" spc="-80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pe  care urmează </a:t>
            </a:r>
            <a:r>
              <a:rPr sz="2000" dirty="0">
                <a:latin typeface="DejaVu Sans"/>
                <a:cs typeface="DejaVu Sans"/>
              </a:rPr>
              <a:t>să </a:t>
            </a:r>
            <a:r>
              <a:rPr sz="2000" spc="-5" dirty="0">
                <a:latin typeface="DejaVu Sans"/>
                <a:cs typeface="DejaVu Sans"/>
              </a:rPr>
              <a:t>le</a:t>
            </a:r>
            <a:r>
              <a:rPr sz="2000" spc="-25" dirty="0">
                <a:latin typeface="DejaVu Sans"/>
                <a:cs typeface="DejaVu Sans"/>
              </a:rPr>
              <a:t> </a:t>
            </a:r>
            <a:r>
              <a:rPr sz="2000" spc="-5" dirty="0">
                <a:latin typeface="DejaVu Sans"/>
                <a:cs typeface="DejaVu Sans"/>
              </a:rPr>
              <a:t>scriem.</a:t>
            </a:r>
            <a:endParaRPr sz="2000" dirty="0">
              <a:latin typeface="DejaVu Sans"/>
              <a:cs typeface="DejaVu San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667000" y="4876800"/>
            <a:ext cx="3467100" cy="19227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393</TotalTime>
  <Words>1643</Words>
  <Application>Microsoft Office PowerPoint</Application>
  <PresentationFormat>On-screen Show (4:3)</PresentationFormat>
  <Paragraphs>284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Cambria Math</vt:lpstr>
      <vt:lpstr>DejaVu Sans</vt:lpstr>
      <vt:lpstr>UnDotum</vt:lpstr>
      <vt:lpstr>Office Theme</vt:lpstr>
      <vt:lpstr>Programarea calculatoarelor</vt:lpstr>
      <vt:lpstr>Noţiuni fundamentale de programare </vt:lpstr>
      <vt:lpstr>Prezentare generală a limbajului C</vt:lpstr>
      <vt:lpstr>Etapele realizării unui program C</vt:lpstr>
      <vt:lpstr>Structura unui program C</vt:lpstr>
      <vt:lpstr>Structura unui program C</vt:lpstr>
      <vt:lpstr>Structura unui program C</vt:lpstr>
      <vt:lpstr>Structura unui program C</vt:lpstr>
      <vt:lpstr>Structura unui program C</vt:lpstr>
      <vt:lpstr>Citirea datelor în C</vt:lpstr>
      <vt:lpstr>Afișarea datelor în C</vt:lpstr>
      <vt:lpstr>Declararea variabilelor în C</vt:lpstr>
      <vt:lpstr>Instrucțiunea de atribuire în C</vt:lpstr>
      <vt:lpstr>Operatorii aritmetici în C</vt:lpstr>
      <vt:lpstr>Operatorii aritmetici în C</vt:lpstr>
      <vt:lpstr>Operatorii aritmetici în C</vt:lpstr>
      <vt:lpstr>Operatorii aritmetici în C</vt:lpstr>
      <vt:lpstr>Operatorii aritmetici în C</vt:lpstr>
      <vt:lpstr>Operatorii aritmetici în C</vt:lpstr>
      <vt:lpstr>Operatorii aritmetici în C</vt:lpstr>
      <vt:lpstr>Operatorii aritmetici în C</vt:lpstr>
      <vt:lpstr>Operatori relaţionali şi logici</vt:lpstr>
      <vt:lpstr>Operatori relaţionali şi logici</vt:lpstr>
      <vt:lpstr>Operatori relaţionali şi logici</vt:lpstr>
      <vt:lpstr>Operatori relaţionali şi logici</vt:lpstr>
      <vt:lpstr>Exemple de programe</vt:lpstr>
      <vt:lpstr>Exemple de programe</vt:lpstr>
      <vt:lpstr>Probleme spre rezolvare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</dc:creator>
  <cp:lastModifiedBy>User</cp:lastModifiedBy>
  <cp:revision>30</cp:revision>
  <dcterms:created xsi:type="dcterms:W3CDTF">2020-09-04T18:18:39Z</dcterms:created>
  <dcterms:modified xsi:type="dcterms:W3CDTF">2020-09-05T00:53:35Z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2014-01-07T00:00:00Z</vt:filetime>
  </property>
  <property fmtid="{D5CDD505-2E9C-101B-9397-08002B2CF9AE}" pid="3" name="Creator">
    <vt:lpwstr>Impress</vt:lpwstr>
  </property>
  <property fmtid="{D5CDD505-2E9C-101B-9397-08002B2CF9AE}" pid="4" name="LastSaved">
    <vt:filetime>2020-09-04T00:00:00Z</vt:filetime>
  </property>
</Properties>
</file>