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3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859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0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57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971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96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850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0986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521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55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489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728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411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6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42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724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76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3437BE-909D-449F-934A-E4B33F6E805F}" type="datetimeFigureOut">
              <a:rPr lang="de-CH" smtClean="0"/>
              <a:t>16.07.2020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527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n-US" cap="none" dirty="0"/>
              <a:t>MessageVortex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r>
              <a:rPr lang="en-US" dirty="0" err="1"/>
              <a:t>Unlinkable</a:t>
            </a:r>
            <a:r>
              <a:rPr lang="en-US"/>
              <a:t>, censorship-resistant communication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nhaltsplatzhalter 6">
            <a:extLst>
              <a:ext uri="{FF2B5EF4-FFF2-40B4-BE49-F238E27FC236}">
                <a16:creationId xmlns:a16="http://schemas.microsoft.com/office/drawing/2014/main" id="{C8736E42-8776-4D40-8FF6-99F93DA45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87" r="55562" b="53641"/>
          <a:stretch/>
        </p:blipFill>
        <p:spPr>
          <a:xfrm>
            <a:off x="270588" y="685800"/>
            <a:ext cx="4432238" cy="51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3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de-CH" sz="5200" dirty="0" err="1"/>
              <a:t>Some</a:t>
            </a:r>
            <a:r>
              <a:rPr lang="de-CH" sz="5200" dirty="0"/>
              <a:t> </a:t>
            </a:r>
            <a:r>
              <a:rPr lang="de-CH" sz="5200" dirty="0" err="1"/>
              <a:t>catchy</a:t>
            </a:r>
            <a:r>
              <a:rPr lang="de-CH" sz="5200" dirty="0"/>
              <a:t> </a:t>
            </a:r>
            <a:r>
              <a:rPr lang="de-CH" sz="5200" dirty="0" err="1"/>
              <a:t>intro</a:t>
            </a:r>
            <a:endParaRPr lang="de-CH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1"/>
                </a:solidFill>
              </a:rPr>
              <a:t>Anon.penet.fi ?</a:t>
            </a:r>
          </a:p>
          <a:p>
            <a:r>
              <a:rPr lang="de-CH" dirty="0">
                <a:solidFill>
                  <a:schemeClr val="tx1"/>
                </a:solidFill>
              </a:rPr>
              <a:t>Chinese </a:t>
            </a:r>
            <a:r>
              <a:rPr lang="de-CH" dirty="0" err="1">
                <a:solidFill>
                  <a:schemeClr val="tx1"/>
                </a:solidFill>
              </a:rPr>
              <a:t>great</a:t>
            </a:r>
            <a:r>
              <a:rPr lang="de-CH" dirty="0">
                <a:solidFill>
                  <a:schemeClr val="tx1"/>
                </a:solidFill>
              </a:rPr>
              <a:t> wall</a:t>
            </a:r>
          </a:p>
          <a:p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8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E89D346-FD24-4FBA-A956-3200CC175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4926" y="5092700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</a:t>
            </a:r>
          </a:p>
        </p:txBody>
      </p:sp>
      <p:sp useBgFill="1">
        <p:nvSpPr>
          <p:cNvPr id="21" name="Snip Diagonal Corner Rectangle 18">
            <a:extLst>
              <a:ext uri="{FF2B5EF4-FFF2-40B4-BE49-F238E27FC236}">
                <a16:creationId xmlns:a16="http://schemas.microsoft.com/office/drawing/2014/main" id="{9F1E6C01-CE56-48FB-B0C1-482CC243D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11486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F2AA14E-BD9E-40F5-B3B6-395BFF3E3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87" r="55562" b="53641"/>
          <a:stretch/>
        </p:blipFill>
        <p:spPr>
          <a:xfrm>
            <a:off x="1270501" y="1412961"/>
            <a:ext cx="3697098" cy="4313101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5C025D-8425-4169-A8DA-DA6662324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01424" y="618066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rgbClr val="0F496F"/>
                </a:solidFill>
              </a:rPr>
              <a:t>Predecessor technologies</a:t>
            </a:r>
          </a:p>
          <a:p>
            <a:r>
              <a:rPr lang="en-US" sz="1800" dirty="0">
                <a:solidFill>
                  <a:srgbClr val="0F496F"/>
                </a:solidFill>
              </a:rPr>
              <a:t>What are the problems?</a:t>
            </a:r>
          </a:p>
          <a:p>
            <a:r>
              <a:rPr lang="en-US" sz="1800" dirty="0">
                <a:solidFill>
                  <a:srgbClr val="0F496F"/>
                </a:solidFill>
              </a:rPr>
              <a:t>MessageVortex</a:t>
            </a:r>
          </a:p>
          <a:p>
            <a:pPr lvl="1"/>
            <a:r>
              <a:rPr lang="en-US" dirty="0">
                <a:solidFill>
                  <a:srgbClr val="0F496F"/>
                </a:solidFill>
              </a:rPr>
              <a:t>Why do we need it</a:t>
            </a:r>
          </a:p>
          <a:p>
            <a:pPr lvl="1"/>
            <a:r>
              <a:rPr lang="en-US" dirty="0">
                <a:solidFill>
                  <a:srgbClr val="0F496F"/>
                </a:solidFill>
              </a:rPr>
              <a:t>Why are old solutions not good enough</a:t>
            </a:r>
          </a:p>
          <a:p>
            <a:pPr lvl="1"/>
            <a:r>
              <a:rPr lang="en-US" dirty="0">
                <a:solidFill>
                  <a:srgbClr val="0F496F"/>
                </a:solidFill>
              </a:rPr>
              <a:t>How does it work</a:t>
            </a:r>
          </a:p>
          <a:p>
            <a:pPr lvl="1"/>
            <a:r>
              <a:rPr lang="en-US" dirty="0">
                <a:solidFill>
                  <a:srgbClr val="0F496F"/>
                </a:solidFill>
              </a:rPr>
              <a:t>What are its benefits</a:t>
            </a:r>
          </a:p>
          <a:p>
            <a:endParaRPr lang="en-US" sz="1800" dirty="0">
              <a:solidFill>
                <a:srgbClr val="0F496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392D60-45E0-40B9-8C90-AAD5DEEB2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B80EDE-F871-46B0-9AB3-412881E85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F6E8A3-EBC1-40F1-8FCE-A53865BFE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F26AFFD-8905-47E9-9486-204700228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824390-77F4-4ADA-9D04-2E69B3784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9EDA7C-6260-4723-836A-6AB7804A1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0784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technologies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685800"/>
            <a:ext cx="4429326" cy="3615267"/>
          </a:xfrm>
        </p:spPr>
        <p:txBody>
          <a:bodyPr/>
          <a:lstStyle/>
          <a:p>
            <a:r>
              <a:rPr lang="de-DE" dirty="0" err="1"/>
              <a:t>Remailers</a:t>
            </a:r>
            <a:r>
              <a:rPr lang="de-DE" dirty="0"/>
              <a:t> (0-III)</a:t>
            </a:r>
          </a:p>
          <a:p>
            <a:pPr lvl="1"/>
            <a:r>
              <a:rPr lang="de-DE" dirty="0" err="1"/>
              <a:t>Nym</a:t>
            </a:r>
            <a:r>
              <a:rPr lang="de-DE" dirty="0"/>
              <a:t> </a:t>
            </a:r>
            <a:r>
              <a:rPr lang="de-DE" dirty="0" err="1"/>
              <a:t>Remailers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Cypherpunk</a:t>
            </a:r>
            <a:endParaRPr lang="de-DE" dirty="0"/>
          </a:p>
          <a:p>
            <a:pPr lvl="1"/>
            <a:r>
              <a:rPr lang="de-DE" dirty="0"/>
              <a:t>Mixmaster</a:t>
            </a:r>
          </a:p>
          <a:p>
            <a:pPr lvl="1"/>
            <a:r>
              <a:rPr lang="de-DE" dirty="0" err="1"/>
              <a:t>Mixminion</a:t>
            </a:r>
            <a:endParaRPr lang="de-CH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6F6D1D9-9B3E-4605-81AD-8ED998FE19B1}"/>
              </a:ext>
            </a:extLst>
          </p:cNvPr>
          <p:cNvSpPr txBox="1">
            <a:spLocks/>
          </p:cNvSpPr>
          <p:nvPr/>
        </p:nvSpPr>
        <p:spPr>
          <a:xfrm>
            <a:off x="5495278" y="685800"/>
            <a:ext cx="5656555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Onion</a:t>
            </a:r>
            <a:r>
              <a:rPr lang="de-DE" dirty="0"/>
              <a:t> Routing (SOR, Tor I2P…)</a:t>
            </a:r>
          </a:p>
          <a:p>
            <a:r>
              <a:rPr lang="de-CH" dirty="0"/>
              <a:t>DHT (Salsa, Tarzan,…)</a:t>
            </a:r>
          </a:p>
          <a:p>
            <a:r>
              <a:rPr lang="de-CH" dirty="0"/>
              <a:t>DC-Nets (Herbivore, </a:t>
            </a:r>
            <a:r>
              <a:rPr lang="de-CH" dirty="0" err="1"/>
              <a:t>Dissent</a:t>
            </a:r>
            <a:r>
              <a:rPr lang="de-CH" dirty="0"/>
              <a:t>)</a:t>
            </a:r>
          </a:p>
          <a:p>
            <a:r>
              <a:rPr lang="de-CH" dirty="0"/>
              <a:t>Broadcast (</a:t>
            </a:r>
            <a:r>
              <a:rPr lang="de-CH" dirty="0" err="1"/>
              <a:t>Hordes</a:t>
            </a:r>
            <a:r>
              <a:rPr lang="de-CH" dirty="0"/>
              <a:t>)</a:t>
            </a:r>
          </a:p>
          <a:p>
            <a:r>
              <a:rPr lang="de-CH" dirty="0"/>
              <a:t>Distributed Storages (</a:t>
            </a:r>
            <a:r>
              <a:rPr lang="de-CH" dirty="0" err="1"/>
              <a:t>Freenet,Guntella</a:t>
            </a:r>
            <a:r>
              <a:rPr lang="de-CH" dirty="0"/>
              <a:t>(2))</a:t>
            </a:r>
          </a:p>
        </p:txBody>
      </p:sp>
    </p:spTree>
    <p:extLst>
      <p:ext uri="{BB962C8B-B14F-4D97-AF65-F5344CB8AC3E}">
        <p14:creationId xmlns:p14="http://schemas.microsoft.com/office/powerpoint/2010/main" val="172445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for Anonymity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1" y="685800"/>
            <a:ext cx="5716589" cy="361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Distribute data</a:t>
            </a:r>
          </a:p>
          <a:p>
            <a:pPr lvl="1"/>
            <a:r>
              <a:rPr lang="en-US" dirty="0"/>
              <a:t>Across multiple nodes</a:t>
            </a:r>
          </a:p>
          <a:p>
            <a:r>
              <a:rPr lang="en-US" dirty="0"/>
              <a:t>Hide Data</a:t>
            </a:r>
          </a:p>
          <a:p>
            <a:pPr lvl="1"/>
            <a:r>
              <a:rPr lang="en-US" dirty="0"/>
              <a:t>Steganography</a:t>
            </a:r>
          </a:p>
          <a:p>
            <a:pPr lvl="1"/>
            <a:r>
              <a:rPr lang="en-US" dirty="0"/>
              <a:t>Mimicking of traffic (content and size wise)</a:t>
            </a:r>
          </a:p>
          <a:p>
            <a:pPr lvl="1"/>
            <a:r>
              <a:rPr lang="en-US" dirty="0"/>
              <a:t>Side Channel Transmission</a:t>
            </a:r>
          </a:p>
          <a:p>
            <a:r>
              <a:rPr lang="en-US" dirty="0"/>
              <a:t>Outcurve Censorship </a:t>
            </a:r>
            <a:r>
              <a:rPr lang="en-US" dirty="0" err="1"/>
              <a:t>Measurments</a:t>
            </a:r>
            <a:endParaRPr lang="en-US" dirty="0"/>
          </a:p>
          <a:p>
            <a:pPr lvl="1"/>
            <a:r>
              <a:rPr lang="en-US" dirty="0"/>
              <a:t>Use modified TCP stacks </a:t>
            </a:r>
          </a:p>
          <a:p>
            <a:pPr lvl="1"/>
            <a:r>
              <a:rPr lang="en-US" dirty="0"/>
              <a:t>Use UDP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6F6D1D9-9B3E-4605-81AD-8ED998FE19B1}"/>
              </a:ext>
            </a:extLst>
          </p:cNvPr>
          <p:cNvSpPr txBox="1">
            <a:spLocks/>
          </p:cNvSpPr>
          <p:nvPr/>
        </p:nvSpPr>
        <p:spPr>
          <a:xfrm>
            <a:off x="6722507" y="685800"/>
            <a:ext cx="442932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1D83747-6DFC-47C5-8F70-C18D14386E07}"/>
              </a:ext>
            </a:extLst>
          </p:cNvPr>
          <p:cNvSpPr/>
          <p:nvPr/>
        </p:nvSpPr>
        <p:spPr>
          <a:xfrm rot="2315520">
            <a:off x="4688588" y="1693558"/>
            <a:ext cx="6627134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…but</a:t>
            </a:r>
          </a:p>
          <a:p>
            <a:pPr algn="ctr"/>
            <a:r>
              <a:rPr lang="de-DE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Traffic </a:t>
            </a:r>
            <a:r>
              <a:rPr lang="de-DE" sz="28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may</a:t>
            </a:r>
            <a:r>
              <a:rPr lang="de-DE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28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</a:t>
            </a:r>
            <a:r>
              <a:rPr lang="de-DE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28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observed</a:t>
            </a:r>
            <a:r>
              <a:rPr lang="de-DE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at </a:t>
            </a:r>
            <a:r>
              <a:rPr lang="de-DE" sz="28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any</a:t>
            </a:r>
            <a:r>
              <a:rPr lang="de-DE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28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point</a:t>
            </a:r>
            <a:endParaRPr lang="de-CH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067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MessageVortex </a:t>
            </a:r>
            <a:br>
              <a:rPr lang="de-CH" dirty="0"/>
            </a:br>
            <a:r>
              <a:rPr lang="de-CH" sz="1800" dirty="0" err="1"/>
              <a:t>Why</a:t>
            </a:r>
            <a:r>
              <a:rPr lang="de-CH" sz="1800" dirty="0"/>
              <a:t> do </a:t>
            </a:r>
            <a:r>
              <a:rPr lang="de-CH" sz="1800" dirty="0" err="1"/>
              <a:t>we</a:t>
            </a:r>
            <a:r>
              <a:rPr lang="de-CH" sz="1800" dirty="0"/>
              <a:t> </a:t>
            </a:r>
            <a:r>
              <a:rPr lang="de-CH" sz="1800" dirty="0" err="1"/>
              <a:t>need</a:t>
            </a:r>
            <a:r>
              <a:rPr lang="de-CH" sz="1800" dirty="0"/>
              <a:t> </a:t>
            </a:r>
            <a:r>
              <a:rPr lang="de-CH" sz="1800" dirty="0" err="1"/>
              <a:t>it</a:t>
            </a:r>
            <a:r>
              <a:rPr lang="de-CH" sz="1800" dirty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Anonymity is essential</a:t>
            </a:r>
          </a:p>
          <a:p>
            <a:r>
              <a:rPr lang="en-US" dirty="0"/>
              <a:t>Censoring of Anonymity technology happens today</a:t>
            </a:r>
          </a:p>
          <a:p>
            <a:pPr lvl="1"/>
            <a:r>
              <a:rPr lang="en-US" dirty="0"/>
              <a:t>China (blocks Tor, calculate citizen score)</a:t>
            </a:r>
          </a:p>
          <a:p>
            <a:pPr lvl="1"/>
            <a:r>
              <a:rPr lang="en-US" dirty="0"/>
              <a:t>Turkey (VPNs banned, Websites censored)</a:t>
            </a:r>
          </a:p>
          <a:p>
            <a:pPr lvl="1"/>
            <a:r>
              <a:rPr lang="en-US" dirty="0"/>
              <a:t>United Arab Emirates (VPN is illegal for illegal activities ;-))</a:t>
            </a:r>
          </a:p>
          <a:p>
            <a:pPr lvl="1"/>
            <a:r>
              <a:rPr lang="en-US" dirty="0"/>
              <a:t>Iran (Only Government approved VPNs are legal)</a:t>
            </a:r>
          </a:p>
          <a:p>
            <a:pPr lvl="1"/>
            <a:r>
              <a:rPr lang="en-US" dirty="0"/>
              <a:t>Egypt (Website censorship, working on banning VPNs)</a:t>
            </a:r>
          </a:p>
          <a:p>
            <a:pPr lvl="1"/>
            <a:r>
              <a:rPr lang="en-US" dirty="0"/>
              <a:t>And more … (Bahrain, Ethiopia…)</a:t>
            </a:r>
          </a:p>
          <a:p>
            <a:r>
              <a:rPr lang="en-US" dirty="0"/>
              <a:t>This is not necessarily (officially) used for censorship. It is to…</a:t>
            </a:r>
          </a:p>
          <a:p>
            <a:pPr lvl="1"/>
            <a:r>
              <a:rPr lang="en-US" dirty="0"/>
              <a:t>fight „terrorism.“</a:t>
            </a:r>
          </a:p>
          <a:p>
            <a:pPr lvl="1"/>
            <a:r>
              <a:rPr lang="en-US" dirty="0"/>
              <a:t>fight „state decomposing elements.“</a:t>
            </a:r>
          </a:p>
          <a:p>
            <a:pPr lvl="1"/>
            <a:r>
              <a:rPr lang="en-US" dirty="0"/>
              <a:t>stopping “immoral or anti-religious works.”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F04330F-FC3F-4C9E-9D5F-590EA27DF881}"/>
              </a:ext>
            </a:extLst>
          </p:cNvPr>
          <p:cNvSpPr/>
          <p:nvPr/>
        </p:nvSpPr>
        <p:spPr>
          <a:xfrm rot="18851785">
            <a:off x="4930065" y="2936557"/>
            <a:ext cx="804908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Agreement: </a:t>
            </a:r>
            <a:r>
              <a:rPr 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Censorship</a:t>
            </a:r>
            <a:r>
              <a:rPr lang="de-DE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4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exists</a:t>
            </a:r>
            <a:r>
              <a:rPr lang="de-DE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‘</a:t>
            </a:r>
          </a:p>
          <a:p>
            <a:pPr algn="ctr"/>
            <a:r>
              <a:rPr lang="de-DE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its</a:t>
            </a:r>
            <a:r>
              <a:rPr lang="de-D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GB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</a:t>
            </a:r>
            <a:r>
              <a:rPr lang="de-D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may</a:t>
            </a:r>
            <a:r>
              <a:rPr lang="de-D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</a:t>
            </a:r>
            <a:r>
              <a:rPr lang="de-D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questionable</a:t>
            </a:r>
            <a:endParaRPr lang="de-CH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26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was </a:t>
            </a:r>
            <a:r>
              <a:rPr lang="de-CH" dirty="0" err="1"/>
              <a:t>tested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analyzed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64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findings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analysis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Slide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embedded</a:t>
            </a:r>
            <a:r>
              <a:rPr lang="de-CH" dirty="0"/>
              <a:t> </a:t>
            </a:r>
            <a:r>
              <a:rPr lang="de-CH" dirty="0" err="1"/>
              <a:t>entropy</a:t>
            </a:r>
            <a:endParaRPr lang="de-CH" dirty="0"/>
          </a:p>
          <a:p>
            <a:pPr lvl="1"/>
            <a:r>
              <a:rPr lang="de-CH" dirty="0" err="1"/>
              <a:t>Findings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ent</a:t>
            </a:r>
            <a:endParaRPr lang="de-CH" dirty="0"/>
          </a:p>
          <a:p>
            <a:r>
              <a:rPr lang="de-CH" dirty="0"/>
              <a:t>Slide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network</a:t>
            </a:r>
            <a:r>
              <a:rPr lang="de-CH" dirty="0"/>
              <a:t> </a:t>
            </a:r>
            <a:r>
              <a:rPr lang="de-CH" dirty="0" err="1"/>
              <a:t>discovery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866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1768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Segment</vt:lpstr>
      <vt:lpstr>MessageVortex</vt:lpstr>
      <vt:lpstr>Some catchy intro</vt:lpstr>
      <vt:lpstr>Content</vt:lpstr>
      <vt:lpstr>Predecessor technologies</vt:lpstr>
      <vt:lpstr>Technologies for Anonymity</vt:lpstr>
      <vt:lpstr>MessageVortex  Why do we need it?</vt:lpstr>
      <vt:lpstr>What was tested and analyzed</vt:lpstr>
      <vt:lpstr>Document findings of analysis</vt:lpstr>
      <vt:lpstr>Future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Gwerder Martin</dc:creator>
  <cp:lastModifiedBy>Gwerder Martin</cp:lastModifiedBy>
  <cp:revision>12</cp:revision>
  <dcterms:created xsi:type="dcterms:W3CDTF">2020-07-16T18:11:08Z</dcterms:created>
  <dcterms:modified xsi:type="dcterms:W3CDTF">2020-07-16T19:50:04Z</dcterms:modified>
</cp:coreProperties>
</file>