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8" r:id="rId2"/>
    <p:sldId id="292" r:id="rId3"/>
    <p:sldId id="403" r:id="rId4"/>
    <p:sldId id="373" r:id="rId5"/>
    <p:sldId id="414" r:id="rId6"/>
    <p:sldId id="374" r:id="rId7"/>
    <p:sldId id="415" r:id="rId8"/>
    <p:sldId id="381" r:id="rId9"/>
    <p:sldId id="399" r:id="rId10"/>
    <p:sldId id="416" r:id="rId11"/>
    <p:sldId id="417" r:id="rId12"/>
    <p:sldId id="418" r:id="rId13"/>
    <p:sldId id="401" r:id="rId14"/>
    <p:sldId id="354" r:id="rId15"/>
    <p:sldId id="407" r:id="rId16"/>
    <p:sldId id="406" r:id="rId17"/>
    <p:sldId id="408" r:id="rId18"/>
    <p:sldId id="409" r:id="rId19"/>
    <p:sldId id="410" r:id="rId20"/>
    <p:sldId id="412" r:id="rId21"/>
    <p:sldId id="413" r:id="rId22"/>
    <p:sldId id="400" r:id="rId23"/>
    <p:sldId id="385" r:id="rId24"/>
    <p:sldId id="405" r:id="rId25"/>
    <p:sldId id="402" r:id="rId26"/>
    <p:sldId id="353" r:id="rId27"/>
    <p:sldId id="344" r:id="rId28"/>
    <p:sldId id="404" r:id="rId29"/>
    <p:sldId id="30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hew Wildermuth" initials="MW" lastIdx="1" clrIdx="0">
    <p:extLst>
      <p:ext uri="{19B8F6BF-5375-455C-9EA6-DF929625EA0E}">
        <p15:presenceInfo xmlns:p15="http://schemas.microsoft.com/office/powerpoint/2012/main" userId="ab9b38cac39dd6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20C3"/>
    <a:srgbClr val="1022D2"/>
    <a:srgbClr val="0E1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5401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DEE85-ED71-4F2F-ACF9-AA8FC297E40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85464-21BE-4FF4-AA54-615872742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39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7153-4211-475A-A468-A80964813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DCCC5-17CA-4621-93C1-49B22559B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0C76E-9352-468B-8EAB-1E8727632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9A0E3-A0D5-49CE-8F7D-B6B16D1D8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1D3CD-4C8F-4864-B59D-61A614C8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6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E7C2-A8F2-47E2-96D7-095ADB28E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F2E0D-2AF7-4273-81D7-D6E076E58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77427-4A37-4DA5-AB63-26F64D4C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40E50-06A6-4D54-A4A9-B6BD3D38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4A83A-BEE0-4587-96C0-5790B363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62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1A63AA-D3C9-45A5-8A66-5DEA94422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D3CFB-CB16-4A06-99C3-EE2CAB38E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3DC4B-C81C-4551-82B1-494D81DC3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2FFAB-62AB-4D7E-8EF1-3E753905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BE4A8-3DFF-4B63-95A6-F222DDE98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494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1C540-4DCB-4D63-A361-BD163CD5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49CF1-F05A-4F08-9426-F12F6304D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B8F4C-4F55-4302-BC77-749CD215E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F4735-7BA3-48B0-9278-7C15A6F6C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254C6-3728-46B3-B92C-B0A17A59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75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E3333-122F-4EA6-A4CC-8D12B594E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5FBE0-EE60-4379-A939-9E85911FA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07E9A-E1BC-4E35-A47B-F6F2CBF8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7A8EC-5EFD-430F-B020-9444BA87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9A8D8-F9D7-48BE-9C24-B5C602EF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28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F0FA2-4C36-429C-8AF1-8ABD779E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5B7F7-A7CF-4CFD-8D93-A98170BF6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AC13C-76D4-40F4-A94B-A60776A5B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FB599-5865-4C19-915E-9314FC6B0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A0D6A-6B25-4E6A-9B3A-342205A73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23CB8-46B4-4CD8-B10D-679AD754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88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A17B-8D75-4773-8068-628BD1702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FD7F1-04EE-4684-A991-90DA231D2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6E45F-39C3-4777-A054-1016996D6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2DE6B-3C31-4570-9ED2-D795F7E95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5C2EF-22B1-4F06-BC89-869CC3918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34808-1047-4535-BC2C-0B06218B6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F2DB82-C1A4-4B4E-A9FF-02639831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B55F5-686F-4BEA-84D2-D42E63707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73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FA707-F36E-4303-B855-B2B67DF54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91F0E8-C68E-448F-9DDC-FAB36077A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F3CF6-AABD-4F50-8403-E50BBDFE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94E00-8067-456F-9E88-875589F3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14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15B630-A13B-40AF-81F4-0B975936D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98E060-9D4A-493D-9DC4-E79272DBF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96393-B3E5-4743-94E8-A4E42C8F4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8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0A989-44C6-4674-9228-959FF2A62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38FB1-A17C-4D21-B23E-6917EE447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828D1-B33B-495F-929F-9BBC440DB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A2B9F-B23F-49AA-B806-2D67C529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429D8-7C81-4817-A6C7-A665A016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E72D2-1728-4999-A5AF-1226C710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797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5D4D2-0EE3-497B-AE3A-B9F079813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64FC0D-F14E-4258-97D2-A714AC256B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6B044-7912-4522-85EB-F103BA8CA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E57BE-C3CC-4644-818A-94BC3291B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459F4-2412-49EB-8D47-BBE86DDB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C4ABD-2069-4065-A206-376A430C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51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20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BE14B1-821D-49E5-A9B0-9ACCB327A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B84CA-D395-43B4-84AD-58583670E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AE72D-2E61-4A84-A283-CD07E9BD6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D8B30-1B71-45A1-8314-D59C86F581E1}" type="datetime1">
              <a:rPr lang="en-US" smtClean="0"/>
              <a:pPr/>
              <a:t>2/24/2021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08D92-BC0F-4A14-914F-A57445835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DDDD6-10D0-4DB2-AB33-EB0AB86BF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3430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texperience.net/file-extensions-file-explorer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tutor.com/c.html#code=%23include%20%3Cstdlib.h%3E%0A%23include%20%3Cstdio.h%3E%0A%0Aint%20main%28%29%20%7B%0A%20%20%0A%20%20//%20File%20was%20to%20large%20to%20get%20a%20public%20link%20here%0A%20%20//%20Paste%20from%20remove_styles%20file%20on%20github%20to%20see%20the%20visualization%0A%20%20%20%20//%20https%3A//github.com/mgwildermuth/449-Recitation-Content%0A%0A%20%20return%200%3B%0A%7D&amp;mode=edit&amp;origin=opt-frontend.js&amp;py=c_gcc9.3.0&amp;rawInputLstJSON=%5B%5D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radescop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2216AB-E4F1-4776-B57D-C798D2A75277}"/>
              </a:ext>
            </a:extLst>
          </p:cNvPr>
          <p:cNvSpPr txBox="1"/>
          <p:nvPr/>
        </p:nvSpPr>
        <p:spPr>
          <a:xfrm>
            <a:off x="4556619" y="5905850"/>
            <a:ext cx="307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Good Morning!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7E4D63-88D7-4DF0-B018-280D4A094B47}"/>
              </a:ext>
            </a:extLst>
          </p:cNvPr>
          <p:cNvSpPr txBox="1"/>
          <p:nvPr/>
        </p:nvSpPr>
        <p:spPr>
          <a:xfrm>
            <a:off x="0" y="6488668"/>
            <a:ext cx="3777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Content inspired by Jarrett Billingsley’s 449 notes</a:t>
            </a:r>
          </a:p>
        </p:txBody>
      </p:sp>
      <p:pic>
        <p:nvPicPr>
          <p:cNvPr id="6" name="Picture 5" descr="A picture containing linedrawing&#10;&#10;Description automatically generated">
            <a:extLst>
              <a:ext uri="{FF2B5EF4-FFF2-40B4-BE49-F238E27FC236}">
                <a16:creationId xmlns:a16="http://schemas.microsoft.com/office/drawing/2014/main" id="{EF06FFFD-97D1-4DCF-9F60-54E057548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529" y="1081529"/>
            <a:ext cx="4694941" cy="469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16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Making new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Type def essentially allows you to create a new conveniently-named type from/for other types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Called ‘type aliasing’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AE248A2-321B-48EB-9158-9D325D799F5D}"/>
              </a:ext>
            </a:extLst>
          </p:cNvPr>
          <p:cNvSpPr/>
          <p:nvPr/>
        </p:nvSpPr>
        <p:spPr>
          <a:xfrm>
            <a:off x="838200" y="3741490"/>
            <a:ext cx="10024844" cy="2357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1CDC25-2D0B-411B-9F40-6DB4CFAFDF9C}"/>
              </a:ext>
            </a:extLst>
          </p:cNvPr>
          <p:cNvSpPr txBox="1"/>
          <p:nvPr/>
        </p:nvSpPr>
        <p:spPr>
          <a:xfrm>
            <a:off x="3778541" y="4365814"/>
            <a:ext cx="4144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FF0000"/>
                </a:solidFill>
              </a:rPr>
              <a:t>typdef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int</a:t>
            </a:r>
            <a:r>
              <a:rPr lang="en-US" sz="2800" dirty="0">
                <a:solidFill>
                  <a:schemeClr val="bg1"/>
                </a:solidFill>
              </a:rPr>
              <a:t> NAME;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70803B-786C-49A3-89C5-C6A4C749AA4C}"/>
              </a:ext>
            </a:extLst>
          </p:cNvPr>
          <p:cNvSpPr txBox="1"/>
          <p:nvPr/>
        </p:nvSpPr>
        <p:spPr>
          <a:xfrm>
            <a:off x="3778541" y="5023971"/>
            <a:ext cx="4144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NAME x; </a:t>
            </a:r>
            <a:r>
              <a:rPr lang="en-US" sz="2800" dirty="0">
                <a:solidFill>
                  <a:schemeClr val="accent6"/>
                </a:solidFill>
              </a:rPr>
              <a:t>// same as int 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DD213D-733B-434F-AA8B-023B8BB6E13A}"/>
              </a:ext>
            </a:extLst>
          </p:cNvPr>
          <p:cNvSpPr txBox="1"/>
          <p:nvPr/>
        </p:nvSpPr>
        <p:spPr>
          <a:xfrm>
            <a:off x="4036503" y="6311900"/>
            <a:ext cx="4118994" cy="383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Useful w/ function pointers</a:t>
            </a:r>
          </a:p>
        </p:txBody>
      </p:sp>
    </p:spTree>
    <p:extLst>
      <p:ext uri="{BB962C8B-B14F-4D97-AF65-F5344CB8AC3E}">
        <p14:creationId xmlns:p14="http://schemas.microsoft.com/office/powerpoint/2010/main" val="424271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0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Making new types –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845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can do the same w/ structs – what you see in the lab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AE248A2-321B-48EB-9158-9D325D799F5D}"/>
              </a:ext>
            </a:extLst>
          </p:cNvPr>
          <p:cNvSpPr/>
          <p:nvPr/>
        </p:nvSpPr>
        <p:spPr>
          <a:xfrm>
            <a:off x="1083578" y="2509021"/>
            <a:ext cx="10024844" cy="2357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1CDC25-2D0B-411B-9F40-6DB4CFAFDF9C}"/>
              </a:ext>
            </a:extLst>
          </p:cNvPr>
          <p:cNvSpPr txBox="1"/>
          <p:nvPr/>
        </p:nvSpPr>
        <p:spPr>
          <a:xfrm>
            <a:off x="4023919" y="2905780"/>
            <a:ext cx="4144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FF0000"/>
                </a:solidFill>
              </a:rPr>
              <a:t>typdef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struct</a:t>
            </a:r>
            <a:r>
              <a:rPr lang="en-US" sz="2800" dirty="0">
                <a:solidFill>
                  <a:schemeClr val="bg1"/>
                </a:solidFill>
              </a:rPr>
              <a:t> Food </a:t>
            </a:r>
            <a:r>
              <a:rPr lang="en-US" sz="2800" dirty="0" err="1">
                <a:solidFill>
                  <a:schemeClr val="bg1"/>
                </a:solidFill>
              </a:rPr>
              <a:t>Food</a:t>
            </a:r>
            <a:r>
              <a:rPr lang="en-US" sz="28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70803B-786C-49A3-89C5-C6A4C749AA4C}"/>
              </a:ext>
            </a:extLst>
          </p:cNvPr>
          <p:cNvSpPr txBox="1"/>
          <p:nvPr/>
        </p:nvSpPr>
        <p:spPr>
          <a:xfrm>
            <a:off x="3699545" y="3563937"/>
            <a:ext cx="4792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Food x; </a:t>
            </a:r>
            <a:r>
              <a:rPr lang="en-US" sz="2800" dirty="0">
                <a:solidFill>
                  <a:schemeClr val="accent6"/>
                </a:solidFill>
              </a:rPr>
              <a:t>// same as struct Food 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5D9A70-A19C-4C40-84F6-84416ACD615F}"/>
              </a:ext>
            </a:extLst>
          </p:cNvPr>
          <p:cNvSpPr txBox="1"/>
          <p:nvPr/>
        </p:nvSpPr>
        <p:spPr>
          <a:xfrm>
            <a:off x="3461856" y="3960484"/>
            <a:ext cx="5268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Food* p; </a:t>
            </a:r>
            <a:r>
              <a:rPr lang="en-US" sz="2800" dirty="0">
                <a:solidFill>
                  <a:schemeClr val="accent6"/>
                </a:solidFill>
              </a:rPr>
              <a:t>// same as struct Food* p</a:t>
            </a:r>
          </a:p>
        </p:txBody>
      </p:sp>
    </p:spTree>
    <p:extLst>
      <p:ext uri="{BB962C8B-B14F-4D97-AF65-F5344CB8AC3E}">
        <p14:creationId xmlns:p14="http://schemas.microsoft.com/office/powerpoint/2010/main" val="185284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0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Struct one-line typedef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845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 structs the following are equivalent: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AE248A2-321B-48EB-9158-9D325D799F5D}"/>
              </a:ext>
            </a:extLst>
          </p:cNvPr>
          <p:cNvSpPr/>
          <p:nvPr/>
        </p:nvSpPr>
        <p:spPr>
          <a:xfrm>
            <a:off x="1747007" y="2509020"/>
            <a:ext cx="8697985" cy="20462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1CDC25-2D0B-411B-9F40-6DB4CFAFDF9C}"/>
              </a:ext>
            </a:extLst>
          </p:cNvPr>
          <p:cNvSpPr txBox="1"/>
          <p:nvPr/>
        </p:nvSpPr>
        <p:spPr>
          <a:xfrm>
            <a:off x="4900114" y="2642313"/>
            <a:ext cx="247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typdef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 Food </a:t>
            </a:r>
            <a:r>
              <a:rPr lang="en-US" dirty="0" err="1">
                <a:solidFill>
                  <a:schemeClr val="bg1"/>
                </a:solidFill>
              </a:rPr>
              <a:t>Food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19963BD-D446-438B-BEDF-D78C38D99D1C}"/>
              </a:ext>
            </a:extLst>
          </p:cNvPr>
          <p:cNvSpPr/>
          <p:nvPr/>
        </p:nvSpPr>
        <p:spPr>
          <a:xfrm>
            <a:off x="1747007" y="4707474"/>
            <a:ext cx="8697985" cy="1964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3D93504-1C48-41CC-8DBC-F53881846B71}"/>
              </a:ext>
            </a:extLst>
          </p:cNvPr>
          <p:cNvSpPr/>
          <p:nvPr/>
        </p:nvSpPr>
        <p:spPr>
          <a:xfrm rot="10800000">
            <a:off x="5740887" y="6123170"/>
            <a:ext cx="611408" cy="21740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C3947B-387E-462B-B9CD-15D49EB812E1}"/>
              </a:ext>
            </a:extLst>
          </p:cNvPr>
          <p:cNvSpPr txBox="1"/>
          <p:nvPr/>
        </p:nvSpPr>
        <p:spPr>
          <a:xfrm>
            <a:off x="6575473" y="6055960"/>
            <a:ext cx="264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Don’t forget about the ‘;’!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61696A-8060-4EEC-A884-B1F3B07D3805}"/>
              </a:ext>
            </a:extLst>
          </p:cNvPr>
          <p:cNvSpPr txBox="1"/>
          <p:nvPr/>
        </p:nvSpPr>
        <p:spPr>
          <a:xfrm>
            <a:off x="4900114" y="2961916"/>
            <a:ext cx="26420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 Food {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char</a:t>
            </a:r>
            <a:r>
              <a:rPr lang="en-US" dirty="0">
                <a:solidFill>
                  <a:schemeClr val="bg1"/>
                </a:solidFill>
              </a:rPr>
              <a:t> name[10];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double</a:t>
            </a:r>
            <a:r>
              <a:rPr lang="en-US" dirty="0">
                <a:solidFill>
                  <a:schemeClr val="bg1"/>
                </a:solidFill>
              </a:rPr>
              <a:t> price;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stock;</a:t>
            </a:r>
          </a:p>
          <a:p>
            <a:r>
              <a:rPr lang="en-US" dirty="0">
                <a:solidFill>
                  <a:schemeClr val="bg1"/>
                </a:solidFill>
              </a:rPr>
              <a:t>};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58BD4A-CC17-465F-A15D-EE0E686C2637}"/>
              </a:ext>
            </a:extLst>
          </p:cNvPr>
          <p:cNvSpPr txBox="1"/>
          <p:nvPr/>
        </p:nvSpPr>
        <p:spPr>
          <a:xfrm>
            <a:off x="4900114" y="4947964"/>
            <a:ext cx="26420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typedef struct</a:t>
            </a:r>
            <a:r>
              <a:rPr lang="en-US" dirty="0">
                <a:solidFill>
                  <a:schemeClr val="bg1"/>
                </a:solidFill>
              </a:rPr>
              <a:t> Food {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char</a:t>
            </a:r>
            <a:r>
              <a:rPr lang="en-US" dirty="0">
                <a:solidFill>
                  <a:schemeClr val="bg1"/>
                </a:solidFill>
              </a:rPr>
              <a:t> name[10];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double</a:t>
            </a:r>
            <a:r>
              <a:rPr lang="en-US" dirty="0">
                <a:solidFill>
                  <a:schemeClr val="bg1"/>
                </a:solidFill>
              </a:rPr>
              <a:t> price;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stock;</a:t>
            </a:r>
          </a:p>
          <a:p>
            <a:r>
              <a:rPr lang="en-US" dirty="0">
                <a:solidFill>
                  <a:schemeClr val="bg1"/>
                </a:solidFill>
              </a:rPr>
              <a:t>} Food;</a:t>
            </a:r>
          </a:p>
        </p:txBody>
      </p:sp>
    </p:spTree>
    <p:extLst>
      <p:ext uri="{BB962C8B-B14F-4D97-AF65-F5344CB8AC3E}">
        <p14:creationId xmlns:p14="http://schemas.microsoft.com/office/powerpoint/2010/main" val="419023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4" grpId="0" animBg="1"/>
      <p:bldP spid="16" grpId="0" animBg="1"/>
      <p:bldP spid="17" grpId="0"/>
      <p:bldP spid="18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996377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</a:rPr>
              <a:t>Linked List GC </a:t>
            </a:r>
            <a:r>
              <a:rPr lang="en-US" dirty="0">
                <a:solidFill>
                  <a:schemeClr val="bg1"/>
                </a:solidFill>
              </a:rPr>
              <a:t>E</a:t>
            </a:r>
            <a:r>
              <a:rPr lang="en-US" sz="4400" dirty="0">
                <a:solidFill>
                  <a:schemeClr val="bg1"/>
                </a:solidFill>
              </a:rPr>
              <a:t>xample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4C4421-F896-43BA-B90A-ECEBA3B35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332" y="2235821"/>
            <a:ext cx="5955335" cy="238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943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</a:rPr>
              <a:t>Linked List GC </a:t>
            </a:r>
            <a:r>
              <a:rPr lang="en-US" dirty="0">
                <a:solidFill>
                  <a:schemeClr val="bg1"/>
                </a:solidFill>
              </a:rPr>
              <a:t>E</a:t>
            </a:r>
            <a:r>
              <a:rPr lang="en-US" sz="4400" dirty="0">
                <a:solidFill>
                  <a:schemeClr val="bg1"/>
                </a:solidFill>
              </a:rPr>
              <a:t>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1B5F91-089F-4D97-8B31-79C2F7331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788" y="2239744"/>
            <a:ext cx="5684423" cy="237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020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</a:rPr>
              <a:t>Linked List GC </a:t>
            </a:r>
            <a:r>
              <a:rPr lang="en-US" dirty="0">
                <a:solidFill>
                  <a:schemeClr val="bg1"/>
                </a:solidFill>
              </a:rPr>
              <a:t>E</a:t>
            </a:r>
            <a:r>
              <a:rPr lang="en-US" sz="4400" dirty="0">
                <a:solidFill>
                  <a:schemeClr val="bg1"/>
                </a:solidFill>
              </a:rPr>
              <a:t>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 list goes nowhere!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But our access to the list is gone</a:t>
            </a:r>
          </a:p>
        </p:txBody>
      </p:sp>
    </p:spTree>
    <p:extLst>
      <p:ext uri="{BB962C8B-B14F-4D97-AF65-F5344CB8AC3E}">
        <p14:creationId xmlns:p14="http://schemas.microsoft.com/office/powerpoint/2010/main" val="180831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</a:rPr>
              <a:t>Linked List GC </a:t>
            </a:r>
            <a:r>
              <a:rPr lang="en-US" dirty="0">
                <a:solidFill>
                  <a:schemeClr val="bg1"/>
                </a:solidFill>
              </a:rPr>
              <a:t>E</a:t>
            </a:r>
            <a:r>
              <a:rPr lang="en-US" sz="4400" dirty="0">
                <a:solidFill>
                  <a:schemeClr val="bg1"/>
                </a:solidFill>
              </a:rPr>
              <a:t>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5579A4-2373-409D-8538-81F69228E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417" y="1919077"/>
            <a:ext cx="5849166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27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</a:rPr>
              <a:t>Linked List GC </a:t>
            </a:r>
            <a:r>
              <a:rPr lang="en-US" dirty="0">
                <a:solidFill>
                  <a:schemeClr val="bg1"/>
                </a:solidFill>
              </a:rPr>
              <a:t>E</a:t>
            </a:r>
            <a:r>
              <a:rPr lang="en-US" sz="4400" dirty="0">
                <a:solidFill>
                  <a:schemeClr val="bg1"/>
                </a:solidFill>
              </a:rPr>
              <a:t>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3BB9CC-6291-4E36-B2E8-ED3516FEC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180" y="1928603"/>
            <a:ext cx="5839640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639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</a:rPr>
              <a:t>Linked List GC </a:t>
            </a:r>
            <a:r>
              <a:rPr lang="en-US" dirty="0">
                <a:solidFill>
                  <a:schemeClr val="bg1"/>
                </a:solidFill>
              </a:rPr>
              <a:t>E</a:t>
            </a:r>
            <a:r>
              <a:rPr lang="en-US" sz="4400" dirty="0">
                <a:solidFill>
                  <a:schemeClr val="bg1"/>
                </a:solidFill>
              </a:rPr>
              <a:t>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E06832-D566-43E5-ADBD-ED43A60BE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127" y="1890498"/>
            <a:ext cx="5877745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467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88060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</a:rPr>
              <a:t>Linked List GC </a:t>
            </a:r>
            <a:r>
              <a:rPr lang="en-US" dirty="0">
                <a:solidFill>
                  <a:schemeClr val="bg1"/>
                </a:solidFill>
              </a:rPr>
              <a:t>E</a:t>
            </a:r>
            <a:r>
              <a:rPr lang="en-US" sz="4400" dirty="0">
                <a:solidFill>
                  <a:schemeClr val="bg1"/>
                </a:solidFill>
              </a:rPr>
              <a:t>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74B97F-A888-4A38-83F8-008CBCA05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127" y="1909550"/>
            <a:ext cx="5877745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055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</a:rPr>
              <a:t>Linked List GC </a:t>
            </a:r>
            <a:r>
              <a:rPr lang="en-US" dirty="0">
                <a:solidFill>
                  <a:schemeClr val="bg1"/>
                </a:solidFill>
              </a:rPr>
              <a:t>E</a:t>
            </a:r>
            <a:r>
              <a:rPr lang="en-US" sz="4400" dirty="0">
                <a:solidFill>
                  <a:schemeClr val="bg1"/>
                </a:solidFill>
              </a:rPr>
              <a:t>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4A795A-D474-4A52-B6F9-DA6C7F6BC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074" y="1919077"/>
            <a:ext cx="5915851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12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File types (C and H)</a:t>
            </a:r>
          </a:p>
        </p:txBody>
      </p:sp>
    </p:spTree>
    <p:extLst>
      <p:ext uri="{BB962C8B-B14F-4D97-AF65-F5344CB8AC3E}">
        <p14:creationId xmlns:p14="http://schemas.microsoft.com/office/powerpoint/2010/main" val="1776741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Files you might have seen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Enable file extensions on your machine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2"/>
              </a:rPr>
              <a:t>https://www.itexperience.net/file-extensions-file-explorer/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Some OS already do this, but good </a:t>
            </a:r>
            <a:r>
              <a:rPr lang="en-US" dirty="0" err="1">
                <a:solidFill>
                  <a:schemeClr val="bg1"/>
                </a:solidFill>
              </a:rPr>
              <a:t>ol</a:t>
            </a:r>
            <a:r>
              <a:rPr lang="en-US" dirty="0">
                <a:solidFill>
                  <a:schemeClr val="bg1"/>
                </a:solidFill>
              </a:rPr>
              <a:t>’ windows doesn’t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</a:t>
            </a:r>
          </a:p>
          <a:p>
            <a:r>
              <a:rPr lang="en-US" dirty="0">
                <a:solidFill>
                  <a:schemeClr val="bg1"/>
                </a:solidFill>
              </a:rPr>
              <a:t>There’s some detail behind it but…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.c files is where your code goes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.h files is where the variables and primarily methods go to be seen by other .c files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This is like declaring public variables and methods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All the details handled during linking stage (later in course)</a:t>
            </a:r>
          </a:p>
        </p:txBody>
      </p:sp>
    </p:spTree>
    <p:extLst>
      <p:ext uri="{BB962C8B-B14F-4D97-AF65-F5344CB8AC3E}">
        <p14:creationId xmlns:p14="http://schemas.microsoft.com/office/powerpoint/2010/main" val="105741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Make</a:t>
            </a:r>
          </a:p>
        </p:txBody>
      </p:sp>
    </p:spTree>
    <p:extLst>
      <p:ext uri="{BB962C8B-B14F-4D97-AF65-F5344CB8AC3E}">
        <p14:creationId xmlns:p14="http://schemas.microsoft.com/office/powerpoint/2010/main" val="2982217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Advanced Linked 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B79403-98D3-47B4-970B-B392335BD0A6}"/>
              </a:ext>
            </a:extLst>
          </p:cNvPr>
          <p:cNvSpPr txBox="1"/>
          <p:nvPr/>
        </p:nvSpPr>
        <p:spPr>
          <a:xfrm>
            <a:off x="5684939" y="4672668"/>
            <a:ext cx="822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hlinkClick r:id="rId2"/>
              </a:rPr>
              <a:t>Here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98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Common Slipups</a:t>
            </a:r>
          </a:p>
        </p:txBody>
      </p:sp>
    </p:spTree>
    <p:extLst>
      <p:ext uri="{BB962C8B-B14F-4D97-AF65-F5344CB8AC3E}">
        <p14:creationId xmlns:p14="http://schemas.microsoft.com/office/powerpoint/2010/main" val="3870876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Common Slipups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Not freeing after error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Understanding when it’s ok not to free something</a:t>
            </a:r>
          </a:p>
          <a:p>
            <a:r>
              <a:rPr lang="en-US" dirty="0">
                <a:solidFill>
                  <a:schemeClr val="bg1"/>
                </a:solidFill>
              </a:rPr>
              <a:t>Null terminator loc/inclusion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Bufsize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Looping in list for free()</a:t>
            </a:r>
          </a:p>
          <a:p>
            <a:r>
              <a:rPr lang="en-US" dirty="0">
                <a:solidFill>
                  <a:schemeClr val="bg1"/>
                </a:solidFill>
              </a:rPr>
              <a:t>Test requirements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(what methods to complete, what to watch out for)</a:t>
            </a:r>
          </a:p>
        </p:txBody>
      </p:sp>
    </p:spTree>
    <p:extLst>
      <p:ext uri="{BB962C8B-B14F-4D97-AF65-F5344CB8AC3E}">
        <p14:creationId xmlns:p14="http://schemas.microsoft.com/office/powerpoint/2010/main" val="4274199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Assembly?</a:t>
            </a:r>
          </a:p>
        </p:txBody>
      </p:sp>
    </p:spTree>
    <p:extLst>
      <p:ext uri="{BB962C8B-B14F-4D97-AF65-F5344CB8AC3E}">
        <p14:creationId xmlns:p14="http://schemas.microsoft.com/office/powerpoint/2010/main" val="220133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9FEE-0909-4294-AF0D-E2205725D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Deadlines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61388B-328B-4B67-BAEF-F93E09353BB3}"/>
              </a:ext>
            </a:extLst>
          </p:cNvPr>
          <p:cNvSpPr txBox="1"/>
          <p:nvPr/>
        </p:nvSpPr>
        <p:spPr>
          <a:xfrm>
            <a:off x="4408341" y="4793178"/>
            <a:ext cx="337531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hlinkClick r:id="rId2"/>
              </a:rPr>
              <a:t>https://www.gradescope.com/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D78F72-0B89-4801-8680-AD8DDB284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85340"/>
              </p:ext>
            </p:extLst>
          </p:nvPr>
        </p:nvGraphicFramePr>
        <p:xfrm>
          <a:off x="2031999" y="2685385"/>
          <a:ext cx="8128000" cy="1487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9105027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77509314"/>
                    </a:ext>
                  </a:extLst>
                </a:gridCol>
              </a:tblGrid>
              <a:tr h="49574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Due Date (at 11:59pm)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161217"/>
                  </a:ext>
                </a:extLst>
              </a:tr>
              <a:tr h="4957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Lab 3 (Linked List Lab)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Friday, February 26</a:t>
                      </a:r>
                      <a:r>
                        <a:rPr lang="en-US" b="1" baseline="30000" dirty="0">
                          <a:solidFill>
                            <a:schemeClr val="tx1"/>
                          </a:solidFill>
                        </a:rPr>
                        <a:t>th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(tomorrow!)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469633"/>
                  </a:ext>
                </a:extLst>
              </a:tr>
              <a:tr h="49574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Homework 2 (C Programming)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Monday, March 1</a:t>
                      </a:r>
                      <a:r>
                        <a:rPr lang="en-US" b="1" baseline="30000" dirty="0">
                          <a:solidFill>
                            <a:schemeClr val="tx1"/>
                          </a:solidFill>
                        </a:rPr>
                        <a:t>st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852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79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Structs (and dealing w/ them)</a:t>
            </a:r>
          </a:p>
        </p:txBody>
      </p:sp>
    </p:spTree>
    <p:extLst>
      <p:ext uri="{BB962C8B-B14F-4D97-AF65-F5344CB8AC3E}">
        <p14:creationId xmlns:p14="http://schemas.microsoft.com/office/powerpoint/2010/main" val="323782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Structs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Just data grouped together – </a:t>
            </a:r>
            <a:r>
              <a:rPr lang="en-US" dirty="0" err="1">
                <a:solidFill>
                  <a:schemeClr val="bg1"/>
                </a:solidFill>
              </a:rPr>
              <a:t>kinda</a:t>
            </a:r>
            <a:r>
              <a:rPr lang="en-US" dirty="0">
                <a:solidFill>
                  <a:schemeClr val="bg1"/>
                </a:solidFill>
              </a:rPr>
              <a:t> like a class, but not quite the same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AE248A2-321B-48EB-9158-9D325D799F5D}"/>
              </a:ext>
            </a:extLst>
          </p:cNvPr>
          <p:cNvSpPr/>
          <p:nvPr/>
        </p:nvSpPr>
        <p:spPr>
          <a:xfrm>
            <a:off x="1082180" y="3028426"/>
            <a:ext cx="10024844" cy="2357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1CDC25-2D0B-411B-9F40-6DB4CFAFDF9C}"/>
              </a:ext>
            </a:extLst>
          </p:cNvPr>
          <p:cNvSpPr txBox="1"/>
          <p:nvPr/>
        </p:nvSpPr>
        <p:spPr>
          <a:xfrm>
            <a:off x="4655890" y="3138963"/>
            <a:ext cx="28774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struct</a:t>
            </a:r>
            <a:r>
              <a:rPr lang="en-US" sz="2800" dirty="0">
                <a:solidFill>
                  <a:schemeClr val="bg1"/>
                </a:solidFill>
              </a:rPr>
              <a:t> Food {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char</a:t>
            </a:r>
            <a:r>
              <a:rPr lang="en-US" sz="2800" dirty="0">
                <a:solidFill>
                  <a:schemeClr val="bg1"/>
                </a:solidFill>
              </a:rPr>
              <a:t> name[10];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double</a:t>
            </a:r>
            <a:r>
              <a:rPr lang="en-US" sz="2800" dirty="0">
                <a:solidFill>
                  <a:schemeClr val="bg1"/>
                </a:solidFill>
              </a:rPr>
              <a:t> price;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int</a:t>
            </a:r>
            <a:r>
              <a:rPr lang="en-US" sz="2800" dirty="0">
                <a:solidFill>
                  <a:schemeClr val="bg1"/>
                </a:solidFill>
              </a:rPr>
              <a:t> stock;</a:t>
            </a:r>
          </a:p>
          <a:p>
            <a:r>
              <a:rPr lang="en-US" sz="2800" dirty="0">
                <a:solidFill>
                  <a:schemeClr val="bg1"/>
                </a:solidFill>
              </a:rPr>
              <a:t>};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FC280C7-D4E2-4B10-A838-DA84EC210E20}"/>
              </a:ext>
            </a:extLst>
          </p:cNvPr>
          <p:cNvSpPr/>
          <p:nvPr/>
        </p:nvSpPr>
        <p:spPr>
          <a:xfrm rot="10800000">
            <a:off x="5025005" y="5025006"/>
            <a:ext cx="704676" cy="23489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72EA73-D17B-4D76-96C4-A7CB7D5A8F45}"/>
              </a:ext>
            </a:extLst>
          </p:cNvPr>
          <p:cNvSpPr txBox="1"/>
          <p:nvPr/>
        </p:nvSpPr>
        <p:spPr>
          <a:xfrm>
            <a:off x="5729681" y="4957786"/>
            <a:ext cx="266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Don’t forget about the ‘;’!</a:t>
            </a:r>
          </a:p>
        </p:txBody>
      </p:sp>
    </p:spTree>
    <p:extLst>
      <p:ext uri="{BB962C8B-B14F-4D97-AF65-F5344CB8AC3E}">
        <p14:creationId xmlns:p14="http://schemas.microsoft.com/office/powerpoint/2010/main" val="269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Structs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Just data grouped together – </a:t>
            </a:r>
            <a:r>
              <a:rPr lang="en-US" dirty="0" err="1">
                <a:solidFill>
                  <a:schemeClr val="bg1"/>
                </a:solidFill>
              </a:rPr>
              <a:t>kinda</a:t>
            </a:r>
            <a:r>
              <a:rPr lang="en-US" dirty="0">
                <a:solidFill>
                  <a:schemeClr val="bg1"/>
                </a:solidFill>
              </a:rPr>
              <a:t> like a class, but not quite the same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AE248A2-321B-48EB-9158-9D325D799F5D}"/>
              </a:ext>
            </a:extLst>
          </p:cNvPr>
          <p:cNvSpPr/>
          <p:nvPr/>
        </p:nvSpPr>
        <p:spPr>
          <a:xfrm>
            <a:off x="1082180" y="3028426"/>
            <a:ext cx="10024844" cy="2357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1CDC25-2D0B-411B-9F40-6DB4CFAFDF9C}"/>
              </a:ext>
            </a:extLst>
          </p:cNvPr>
          <p:cNvSpPr txBox="1"/>
          <p:nvPr/>
        </p:nvSpPr>
        <p:spPr>
          <a:xfrm>
            <a:off x="3217178" y="3138963"/>
            <a:ext cx="28774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struct</a:t>
            </a:r>
            <a:r>
              <a:rPr lang="en-US" sz="2800" dirty="0">
                <a:solidFill>
                  <a:schemeClr val="bg1"/>
                </a:solidFill>
              </a:rPr>
              <a:t> Food {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char</a:t>
            </a:r>
            <a:r>
              <a:rPr lang="en-US" sz="2800" dirty="0">
                <a:solidFill>
                  <a:schemeClr val="bg1"/>
                </a:solidFill>
              </a:rPr>
              <a:t> name[10];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double</a:t>
            </a:r>
            <a:r>
              <a:rPr lang="en-US" sz="2800" dirty="0">
                <a:solidFill>
                  <a:schemeClr val="bg1"/>
                </a:solidFill>
              </a:rPr>
              <a:t> price;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int</a:t>
            </a:r>
            <a:r>
              <a:rPr lang="en-US" sz="2800" dirty="0">
                <a:solidFill>
                  <a:schemeClr val="bg1"/>
                </a:solidFill>
              </a:rPr>
              <a:t> stock;</a:t>
            </a:r>
          </a:p>
          <a:p>
            <a:r>
              <a:rPr lang="en-US" sz="2800" dirty="0">
                <a:solidFill>
                  <a:schemeClr val="bg1"/>
                </a:solidFill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BAFC22-EED7-4AEC-8817-5077FCC50F28}"/>
              </a:ext>
            </a:extLst>
          </p:cNvPr>
          <p:cNvSpPr txBox="1"/>
          <p:nvPr/>
        </p:nvSpPr>
        <p:spPr>
          <a:xfrm>
            <a:off x="6914276" y="3945469"/>
            <a:ext cx="2993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struct</a:t>
            </a:r>
            <a:r>
              <a:rPr lang="en-US" sz="2800" dirty="0">
                <a:solidFill>
                  <a:schemeClr val="bg1"/>
                </a:solidFill>
              </a:rPr>
              <a:t> Food grapes;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2A378DD7-FE03-4C18-AAD2-692DA771B1D7}"/>
              </a:ext>
            </a:extLst>
          </p:cNvPr>
          <p:cNvSpPr/>
          <p:nvPr/>
        </p:nvSpPr>
        <p:spPr>
          <a:xfrm>
            <a:off x="8162488" y="3514987"/>
            <a:ext cx="268448" cy="52322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9D7F6-2A35-4804-939F-EBEA752CD855}"/>
              </a:ext>
            </a:extLst>
          </p:cNvPr>
          <p:cNvSpPr txBox="1"/>
          <p:nvPr/>
        </p:nvSpPr>
        <p:spPr>
          <a:xfrm>
            <a:off x="7944374" y="3084505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“Tag”</a:t>
            </a:r>
          </a:p>
        </p:txBody>
      </p:sp>
      <p:pic>
        <p:nvPicPr>
          <p:cNvPr id="10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847D12F8-673B-4100-9A13-48E4D3B4B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030" y="2352299"/>
            <a:ext cx="1391874" cy="1464412"/>
          </a:xfrm>
          <a:prstGeom prst="rect">
            <a:avLst/>
          </a:prstGeom>
        </p:spPr>
      </p:pic>
      <p:pic>
        <p:nvPicPr>
          <p:cNvPr id="12" name="Picture 11" descr="A picture containing accessory&#10;&#10;Description automatically generated">
            <a:extLst>
              <a:ext uri="{FF2B5EF4-FFF2-40B4-BE49-F238E27FC236}">
                <a16:creationId xmlns:a16="http://schemas.microsoft.com/office/drawing/2014/main" id="{2186C37C-2BD9-42DF-AAD5-EC43A3EE9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548" y="2438850"/>
            <a:ext cx="1698838" cy="117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1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Structs in Memory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3C1891-FEDE-4D1F-BE22-2B999067C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42" y="2982593"/>
            <a:ext cx="6425513" cy="21380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F3245A-1ED1-46C6-9AAA-E956E4547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243" y="5453084"/>
            <a:ext cx="6425513" cy="578601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45B54BE-229B-4C26-BCBE-C33070F1E36C}"/>
              </a:ext>
            </a:extLst>
          </p:cNvPr>
          <p:cNvSpPr/>
          <p:nvPr/>
        </p:nvSpPr>
        <p:spPr>
          <a:xfrm>
            <a:off x="2276968" y="1595085"/>
            <a:ext cx="7638064" cy="1221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C7171F-3BD4-4F6D-942E-17CFC5283416}"/>
              </a:ext>
            </a:extLst>
          </p:cNvPr>
          <p:cNvSpPr txBox="1"/>
          <p:nvPr/>
        </p:nvSpPr>
        <p:spPr>
          <a:xfrm>
            <a:off x="2276968" y="1944107"/>
            <a:ext cx="7638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struct</a:t>
            </a:r>
            <a:r>
              <a:rPr lang="en-US" sz="2800" dirty="0">
                <a:solidFill>
                  <a:schemeClr val="bg1"/>
                </a:solidFill>
              </a:rPr>
              <a:t> Food* p = (</a:t>
            </a:r>
            <a:r>
              <a:rPr lang="en-US" sz="2800" dirty="0">
                <a:solidFill>
                  <a:srgbClr val="FF0000"/>
                </a:solidFill>
              </a:rPr>
              <a:t>struct</a:t>
            </a:r>
            <a:r>
              <a:rPr lang="en-US" sz="2800" dirty="0">
                <a:solidFill>
                  <a:schemeClr val="bg1"/>
                </a:solidFill>
              </a:rPr>
              <a:t> Food*) malloc(</a:t>
            </a:r>
            <a:r>
              <a:rPr lang="en-US" sz="2800" dirty="0">
                <a:solidFill>
                  <a:srgbClr val="FF0000"/>
                </a:solidFill>
              </a:rPr>
              <a:t>struct</a:t>
            </a:r>
            <a:r>
              <a:rPr lang="en-US" sz="2800" dirty="0">
                <a:solidFill>
                  <a:schemeClr val="bg1"/>
                </a:solidFill>
              </a:rPr>
              <a:t> Food);</a:t>
            </a:r>
          </a:p>
        </p:txBody>
      </p:sp>
    </p:spTree>
    <p:extLst>
      <p:ext uri="{BB962C8B-B14F-4D97-AF65-F5344CB8AC3E}">
        <p14:creationId xmlns:p14="http://schemas.microsoft.com/office/powerpoint/2010/main" val="361815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Structs add padding to ensure that the struct is a multiple of the maximum aligned of any field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 this case,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(double) is the highest</a:t>
            </a:r>
          </a:p>
          <a:p>
            <a:r>
              <a:rPr lang="en-US" dirty="0">
                <a:solidFill>
                  <a:schemeClr val="bg1"/>
                </a:solidFill>
              </a:rPr>
              <a:t>Lesson: don’t use pointer arithmetic with structs!</a:t>
            </a:r>
          </a:p>
        </p:txBody>
      </p:sp>
    </p:spTree>
    <p:extLst>
      <p:ext uri="{BB962C8B-B14F-4D97-AF65-F5344CB8AC3E}">
        <p14:creationId xmlns:p14="http://schemas.microsoft.com/office/powerpoint/2010/main" val="253050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Struct Initialization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FCD320-804A-410B-B32F-F04A2D00B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17" y="1690688"/>
            <a:ext cx="4944165" cy="23244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15C058-A3B7-4986-9FA6-1FDBF2B31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416" y="4283252"/>
            <a:ext cx="5487166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6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Typedef</a:t>
            </a:r>
          </a:p>
        </p:txBody>
      </p:sp>
    </p:spTree>
    <p:extLst>
      <p:ext uri="{BB962C8B-B14F-4D97-AF65-F5344CB8AC3E}">
        <p14:creationId xmlns:p14="http://schemas.microsoft.com/office/powerpoint/2010/main" val="2073260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1318</TotalTime>
  <Words>524</Words>
  <Application>Microsoft Office PowerPoint</Application>
  <PresentationFormat>Widescreen</PresentationFormat>
  <Paragraphs>96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PowerPoint Presentation</vt:lpstr>
      <vt:lpstr>Questions?</vt:lpstr>
      <vt:lpstr>Structs (and dealing w/ them)</vt:lpstr>
      <vt:lpstr>Structs </vt:lpstr>
      <vt:lpstr>Structs </vt:lpstr>
      <vt:lpstr>Structs in Memory</vt:lpstr>
      <vt:lpstr>Why? </vt:lpstr>
      <vt:lpstr>Struct Initialization</vt:lpstr>
      <vt:lpstr>Typedef</vt:lpstr>
      <vt:lpstr>Making new types </vt:lpstr>
      <vt:lpstr>Making new types – structs</vt:lpstr>
      <vt:lpstr>Struct one-line typedef</vt:lpstr>
      <vt:lpstr>Garbage Collection</vt:lpstr>
      <vt:lpstr>Linked List GC Example</vt:lpstr>
      <vt:lpstr>Linked List GC Example</vt:lpstr>
      <vt:lpstr>Linked List GC Example</vt:lpstr>
      <vt:lpstr>Linked List GC Example</vt:lpstr>
      <vt:lpstr>Linked List GC Example</vt:lpstr>
      <vt:lpstr>Linked List GC Example</vt:lpstr>
      <vt:lpstr>Linked List GC Example</vt:lpstr>
      <vt:lpstr>Linked List GC Example</vt:lpstr>
      <vt:lpstr>File types (C and H)</vt:lpstr>
      <vt:lpstr>Files you might have seen</vt:lpstr>
      <vt:lpstr>Make</vt:lpstr>
      <vt:lpstr>Advanced Linked List</vt:lpstr>
      <vt:lpstr>Common Slipups</vt:lpstr>
      <vt:lpstr>Common Slipups</vt:lpstr>
      <vt:lpstr>Assembly?</vt:lpstr>
      <vt:lpstr>Deadlines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Morning!</dc:title>
  <dc:creator>Matthew Wildermuth</dc:creator>
  <cp:lastModifiedBy>Matthew Wildermuth</cp:lastModifiedBy>
  <cp:revision>987</cp:revision>
  <dcterms:created xsi:type="dcterms:W3CDTF">2021-01-27T20:47:21Z</dcterms:created>
  <dcterms:modified xsi:type="dcterms:W3CDTF">2021-02-25T00:33:06Z</dcterms:modified>
</cp:coreProperties>
</file>