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258" r:id="rId2"/>
    <p:sldId id="292" r:id="rId3"/>
    <p:sldId id="482" r:id="rId4"/>
    <p:sldId id="481" r:id="rId5"/>
    <p:sldId id="420" r:id="rId6"/>
    <p:sldId id="486" r:id="rId7"/>
    <p:sldId id="489" r:id="rId8"/>
    <p:sldId id="488" r:id="rId9"/>
    <p:sldId id="494" r:id="rId10"/>
    <p:sldId id="430" r:id="rId11"/>
    <p:sldId id="490" r:id="rId12"/>
    <p:sldId id="493" r:id="rId13"/>
    <p:sldId id="491" r:id="rId14"/>
    <p:sldId id="496" r:id="rId15"/>
    <p:sldId id="497" r:id="rId16"/>
    <p:sldId id="495" r:id="rId17"/>
    <p:sldId id="498" r:id="rId18"/>
    <p:sldId id="499" r:id="rId19"/>
    <p:sldId id="500" r:id="rId20"/>
    <p:sldId id="502" r:id="rId21"/>
    <p:sldId id="501" r:id="rId22"/>
    <p:sldId id="492" r:id="rId23"/>
    <p:sldId id="505" r:id="rId24"/>
    <p:sldId id="504" r:id="rId25"/>
    <p:sldId id="503" r:id="rId26"/>
    <p:sldId id="507" r:id="rId27"/>
    <p:sldId id="509" r:id="rId28"/>
    <p:sldId id="508" r:id="rId29"/>
    <p:sldId id="485" r:id="rId30"/>
    <p:sldId id="510" r:id="rId31"/>
    <p:sldId id="487" r:id="rId32"/>
    <p:sldId id="484" r:id="rId33"/>
    <p:sldId id="483" r:id="rId34"/>
    <p:sldId id="511" r:id="rId35"/>
    <p:sldId id="30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Wildermuth" initials="MW" lastIdx="1" clrIdx="0">
    <p:extLst>
      <p:ext uri="{19B8F6BF-5375-455C-9EA6-DF929625EA0E}">
        <p15:presenceInfo xmlns:p15="http://schemas.microsoft.com/office/powerpoint/2012/main" userId="ab9b38cac39dd6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0C3"/>
    <a:srgbClr val="1022D2"/>
    <a:srgbClr val="0E1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7544" autoAdjust="0"/>
  </p:normalViewPr>
  <p:slideViewPr>
    <p:cSldViewPr snapToGrid="0">
      <p:cViewPr varScale="1">
        <p:scale>
          <a:sx n="80" d="100"/>
          <a:sy n="80" d="100"/>
        </p:scale>
        <p:origin x="96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DEE85-ED71-4F2F-ACF9-AA8FC297E40F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85464-21BE-4FF4-AA54-615872742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3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85464-21BE-4FF4-AA54-6158727429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02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7153-4211-475A-A468-A80964813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DCCC5-17CA-4621-93C1-49B22559B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0C76E-9352-468B-8EAB-1E872763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9A0E3-A0D5-49CE-8F7D-B6B16D1D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1D3CD-4C8F-4864-B59D-61A614C8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6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E7C2-A8F2-47E2-96D7-095ADB28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F2E0D-2AF7-4273-81D7-D6E076E58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7427-4A37-4DA5-AB63-26F64D4C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40E50-06A6-4D54-A4A9-B6BD3D38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4A83A-BEE0-4587-96C0-5790B363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62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1A63AA-D3C9-45A5-8A66-5DEA94422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D3CFB-CB16-4A06-99C3-EE2CAB38E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3DC4B-C81C-4551-82B1-494D81DC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2FFAB-62AB-4D7E-8EF1-3E753905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BE4A8-3DFF-4B63-95A6-F222DDE9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49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C540-4DCB-4D63-A361-BD163CD5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49CF1-F05A-4F08-9426-F12F6304D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B8F4C-4F55-4302-BC77-749CD215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F4735-7BA3-48B0-9278-7C15A6F6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254C6-3728-46B3-B92C-B0A17A59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75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3333-122F-4EA6-A4CC-8D12B594E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5FBE0-EE60-4379-A939-9E85911FA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07E9A-E1BC-4E35-A47B-F6F2CBF8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7A8EC-5EFD-430F-B020-9444BA87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9A8D8-F9D7-48BE-9C24-B5C602EF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8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0FA2-4C36-429C-8AF1-8ABD779E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5B7F7-A7CF-4CFD-8D93-A98170BF6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AC13C-76D4-40F4-A94B-A60776A5B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FB599-5865-4C19-915E-9314FC6B0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A0D6A-6B25-4E6A-9B3A-342205A73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23CB8-46B4-4CD8-B10D-679AD754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8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A17B-8D75-4773-8068-628BD170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FD7F1-04EE-4684-A991-90DA231D2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6E45F-39C3-4777-A054-1016996D6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2DE6B-3C31-4570-9ED2-D795F7E95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5C2EF-22B1-4F06-BC89-869CC3918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34808-1047-4535-BC2C-0B06218B6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2DB82-C1A4-4B4E-A9FF-02639831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B55F5-686F-4BEA-84D2-D42E63707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7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A707-F36E-4303-B855-B2B67DF5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91F0E8-C68E-448F-9DDC-FAB36077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F3CF6-AABD-4F50-8403-E50BBDFE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94E00-8067-456F-9E88-875589F3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14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5B630-A13B-40AF-81F4-0B975936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98E060-9D4A-493D-9DC4-E79272DBF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96393-B3E5-4743-94E8-A4E42C8F4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8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A989-44C6-4674-9228-959FF2A6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38FB1-A17C-4D21-B23E-6917EE447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828D1-B33B-495F-929F-9BBC440DB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A2B9F-B23F-49AA-B806-2D67C529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429D8-7C81-4817-A6C7-A665A016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E72D2-1728-4999-A5AF-1226C710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79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D4D2-0EE3-497B-AE3A-B9F079813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64FC0D-F14E-4258-97D2-A714AC256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6B044-7912-4522-85EB-F103BA8CA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E57BE-C3CC-4644-818A-94BC3291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459F4-2412-49EB-8D47-BBE86DDB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C4ABD-2069-4065-A206-376A430C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1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20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BE14B1-821D-49E5-A9B0-9ACCB327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B84CA-D395-43B4-84AD-58583670E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AE72D-2E61-4A84-A283-CD07E9BD6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D8B30-1B71-45A1-8314-D59C86F581E1}" type="datetime1">
              <a:rPr lang="en-US" smtClean="0"/>
              <a:pPr/>
              <a:t>3/23/2021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08D92-BC0F-4A14-914F-A57445835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DDDD6-10D0-4DB2-AB33-EB0AB86BF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430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ystutorials.com/how-to-statically-link-c-and-c-programs-on-linux-with-gcc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2216AB-E4F1-4776-B57D-C798D2A75277}"/>
              </a:ext>
            </a:extLst>
          </p:cNvPr>
          <p:cNvSpPr txBox="1"/>
          <p:nvPr/>
        </p:nvSpPr>
        <p:spPr>
          <a:xfrm>
            <a:off x="4556619" y="5905850"/>
            <a:ext cx="307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Good Morning!</a:t>
            </a:r>
          </a:p>
        </p:txBody>
      </p:sp>
      <p:pic>
        <p:nvPicPr>
          <p:cNvPr id="6" name="Picture 5" descr="A picture containing linedrawing&#10;&#10;Description automatically generated">
            <a:extLst>
              <a:ext uri="{FF2B5EF4-FFF2-40B4-BE49-F238E27FC236}">
                <a16:creationId xmlns:a16="http://schemas.microsoft.com/office/drawing/2014/main" id="{EF06FFFD-97D1-4DCF-9F60-54E057548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529" y="1081529"/>
            <a:ext cx="4694941" cy="46949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14CD81-7907-41A9-9AD7-7DB2E2E831D2}"/>
              </a:ext>
            </a:extLst>
          </p:cNvPr>
          <p:cNvSpPr txBox="1"/>
          <p:nvPr/>
        </p:nvSpPr>
        <p:spPr>
          <a:xfrm>
            <a:off x="0" y="6488668"/>
            <a:ext cx="3777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Content inspired by Jarrett Billingsley’s 449 notes</a:t>
            </a:r>
          </a:p>
        </p:txBody>
      </p:sp>
    </p:spTree>
    <p:extLst>
      <p:ext uri="{BB962C8B-B14F-4D97-AF65-F5344CB8AC3E}">
        <p14:creationId xmlns:p14="http://schemas.microsoft.com/office/powerpoint/2010/main" val="797916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 preprocessor actions are </a:t>
            </a:r>
            <a:r>
              <a:rPr lang="en-US" b="1" dirty="0">
                <a:solidFill>
                  <a:schemeClr val="bg1"/>
                </a:solidFill>
              </a:rPr>
              <a:t>just copying text </a:t>
            </a:r>
            <a:r>
              <a:rPr lang="en-US" dirty="0">
                <a:solidFill>
                  <a:schemeClr val="bg1"/>
                </a:solidFill>
              </a:rPr>
              <a:t>into the c file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Like </a:t>
            </a:r>
            <a:r>
              <a:rPr lang="en-US" dirty="0">
                <a:solidFill>
                  <a:srgbClr val="FF0000"/>
                </a:solidFill>
              </a:rPr>
              <a:t>#define</a:t>
            </a:r>
          </a:p>
          <a:p>
            <a:r>
              <a:rPr lang="en-US" dirty="0">
                <a:solidFill>
                  <a:srgbClr val="FF0000"/>
                </a:solidFill>
              </a:rPr>
              <a:t>#define</a:t>
            </a:r>
            <a:r>
              <a:rPr lang="en-US" dirty="0">
                <a:solidFill>
                  <a:schemeClr val="bg1"/>
                </a:solidFill>
              </a:rPr>
              <a:t> CONST 1000</a:t>
            </a:r>
          </a:p>
          <a:p>
            <a:r>
              <a:rPr lang="en-US" dirty="0">
                <a:solidFill>
                  <a:srgbClr val="FF0000"/>
                </a:solidFill>
              </a:rPr>
              <a:t>#define</a:t>
            </a:r>
            <a:r>
              <a:rPr lang="en-US" dirty="0">
                <a:solidFill>
                  <a:schemeClr val="bg1"/>
                </a:solidFill>
              </a:rPr>
              <a:t> true false </a:t>
            </a:r>
          </a:p>
          <a:p>
            <a:pPr lvl="1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 don’t do</a:t>
            </a:r>
          </a:p>
          <a:p>
            <a:r>
              <a:rPr lang="en-US" dirty="0">
                <a:solidFill>
                  <a:srgbClr val="FF0000"/>
                </a:solidFill>
              </a:rPr>
              <a:t>#define</a:t>
            </a:r>
            <a:r>
              <a:rPr lang="en-US" dirty="0">
                <a:solidFill>
                  <a:schemeClr val="bg1"/>
                </a:solidFill>
              </a:rPr>
              <a:t> PAGE_OFFSET_4KB(x) ((x) &amp; 0xfff)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Called a ‘macro’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Parenthesis are important. Be </a:t>
            </a:r>
            <a:r>
              <a:rPr lang="en-US" b="1" dirty="0">
                <a:solidFill>
                  <a:schemeClr val="bg1"/>
                </a:solidFill>
              </a:rPr>
              <a:t>very</a:t>
            </a:r>
            <a:r>
              <a:rPr lang="en-US" dirty="0">
                <a:solidFill>
                  <a:schemeClr val="bg1"/>
                </a:solidFill>
              </a:rPr>
              <a:t> careful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046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273" y="583389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42D6C8D-23AA-4A37-8688-B09EF92D7B54}"/>
              </a:ext>
            </a:extLst>
          </p:cNvPr>
          <p:cNvSpPr/>
          <p:nvPr/>
        </p:nvSpPr>
        <p:spPr>
          <a:xfrm>
            <a:off x="4340411" y="2054351"/>
            <a:ext cx="1030157" cy="293566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39768E-9B5D-4F39-8073-678AFA0D7CAB}"/>
              </a:ext>
            </a:extLst>
          </p:cNvPr>
          <p:cNvSpPr txBox="1"/>
          <p:nvPr/>
        </p:nvSpPr>
        <p:spPr>
          <a:xfrm rot="16200000">
            <a:off x="3540590" y="3229793"/>
            <a:ext cx="262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Preprocessor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692A4C-3B92-4F7F-8D19-7E93E237B863}"/>
              </a:ext>
            </a:extLst>
          </p:cNvPr>
          <p:cNvSpPr/>
          <p:nvPr/>
        </p:nvSpPr>
        <p:spPr>
          <a:xfrm>
            <a:off x="6877423" y="2054351"/>
            <a:ext cx="1030157" cy="29356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33A73-0D08-4DA2-9D92-873D7F1B07D4}"/>
              </a:ext>
            </a:extLst>
          </p:cNvPr>
          <p:cNvSpPr txBox="1"/>
          <p:nvPr/>
        </p:nvSpPr>
        <p:spPr>
          <a:xfrm rot="16200000">
            <a:off x="6077602" y="3229793"/>
            <a:ext cx="262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53AE7F-4867-4069-A0EC-5CDE35BE997D}"/>
              </a:ext>
            </a:extLst>
          </p:cNvPr>
          <p:cNvSpPr txBox="1"/>
          <p:nvPr/>
        </p:nvSpPr>
        <p:spPr>
          <a:xfrm>
            <a:off x="3651230" y="5142940"/>
            <a:ext cx="2408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Everything starting with ‘#’ (i.e., #include). Exclusive to 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A8DF26-0A4C-43F7-BB6A-BFE2A3857F81}"/>
              </a:ext>
            </a:extLst>
          </p:cNvPr>
          <p:cNvSpPr txBox="1"/>
          <p:nvPr/>
        </p:nvSpPr>
        <p:spPr>
          <a:xfrm>
            <a:off x="6188242" y="5142940"/>
            <a:ext cx="2408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Converts C code into machine code (1s and 0s)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951ACC-68BE-46DD-A664-E4D850943B1A}"/>
              </a:ext>
            </a:extLst>
          </p:cNvPr>
          <p:cNvSpPr txBox="1"/>
          <p:nvPr/>
        </p:nvSpPr>
        <p:spPr>
          <a:xfrm>
            <a:off x="6397418" y="6211669"/>
            <a:ext cx="199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Assembler step is here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1A358D9-FEC5-4B55-A69F-DB5C172CD607}"/>
              </a:ext>
            </a:extLst>
          </p:cNvPr>
          <p:cNvSpPr/>
          <p:nvPr/>
        </p:nvSpPr>
        <p:spPr>
          <a:xfrm>
            <a:off x="5638014" y="3115858"/>
            <a:ext cx="986118" cy="669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82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.c file -&gt; .o file (machine code)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Compilers are complicated</a:t>
            </a:r>
          </a:p>
          <a:p>
            <a:r>
              <a:rPr lang="en-US" dirty="0">
                <a:solidFill>
                  <a:schemeClr val="bg1"/>
                </a:solidFill>
              </a:rPr>
              <a:t>Compilers have built in assemblers</a:t>
            </a:r>
          </a:p>
          <a:p>
            <a:r>
              <a:rPr lang="en-US" dirty="0">
                <a:solidFill>
                  <a:schemeClr val="bg1"/>
                </a:solidFill>
              </a:rPr>
              <a:t>Yep that’s about it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Take compilers for in depth analysis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810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Object File</a:t>
            </a:r>
          </a:p>
        </p:txBody>
      </p:sp>
    </p:spTree>
    <p:extLst>
      <p:ext uri="{BB962C8B-B14F-4D97-AF65-F5344CB8AC3E}">
        <p14:creationId xmlns:p14="http://schemas.microsoft.com/office/powerpoint/2010/main" val="253372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Object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Not a program/process yet. No stack, heap, etc.</a:t>
            </a:r>
          </a:p>
          <a:p>
            <a:r>
              <a:rPr lang="en-US" dirty="0">
                <a:solidFill>
                  <a:schemeClr val="bg1"/>
                </a:solidFill>
              </a:rPr>
              <a:t>We have two main segments (sections):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.text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The machine code lives here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.data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Three sub-types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.data</a:t>
            </a:r>
          </a:p>
          <a:p>
            <a:pPr lvl="4"/>
            <a:r>
              <a:rPr lang="en-US" dirty="0" err="1">
                <a:solidFill>
                  <a:schemeClr val="bg1"/>
                </a:solidFill>
              </a:rPr>
              <a:t>globals</a:t>
            </a:r>
            <a:endParaRPr lang="en-US" dirty="0">
              <a:solidFill>
                <a:schemeClr val="bg1"/>
              </a:solidFill>
            </a:endParaRPr>
          </a:p>
          <a:p>
            <a:pPr lvl="3"/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bss</a:t>
            </a:r>
            <a:endParaRPr lang="en-US" dirty="0">
              <a:solidFill>
                <a:srgbClr val="FF0000"/>
              </a:solidFill>
            </a:endParaRPr>
          </a:p>
          <a:p>
            <a:pPr lvl="4"/>
            <a:r>
              <a:rPr lang="en-US" dirty="0" err="1">
                <a:solidFill>
                  <a:schemeClr val="bg1"/>
                </a:solidFill>
              </a:rPr>
              <a:t>globals</a:t>
            </a:r>
            <a:r>
              <a:rPr lang="en-US" dirty="0">
                <a:solidFill>
                  <a:schemeClr val="bg1"/>
                </a:solidFill>
              </a:rPr>
              <a:t> that </a:t>
            </a:r>
            <a:r>
              <a:rPr lang="en-US" dirty="0" err="1">
                <a:solidFill>
                  <a:schemeClr val="bg1"/>
                </a:solidFill>
              </a:rPr>
              <a:t>init</a:t>
            </a:r>
            <a:r>
              <a:rPr lang="en-US" dirty="0">
                <a:solidFill>
                  <a:schemeClr val="bg1"/>
                </a:solidFill>
              </a:rPr>
              <a:t> to 0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rodata</a:t>
            </a:r>
            <a:endParaRPr lang="en-US" dirty="0">
              <a:solidFill>
                <a:srgbClr val="FF0000"/>
              </a:solidFill>
            </a:endParaRPr>
          </a:p>
          <a:p>
            <a:pPr lvl="4"/>
            <a:r>
              <a:rPr lang="en-US" dirty="0">
                <a:solidFill>
                  <a:schemeClr val="bg1"/>
                </a:solidFill>
              </a:rPr>
              <a:t>read only data (aka. “Hello there”)</a:t>
            </a:r>
          </a:p>
          <a:p>
            <a:pPr lvl="4"/>
            <a:r>
              <a:rPr lang="en-US" dirty="0">
                <a:solidFill>
                  <a:schemeClr val="bg1"/>
                </a:solidFill>
              </a:rPr>
              <a:t>Can’t change values here</a:t>
            </a:r>
          </a:p>
        </p:txBody>
      </p:sp>
    </p:spTree>
    <p:extLst>
      <p:ext uri="{BB962C8B-B14F-4D97-AF65-F5344CB8AC3E}">
        <p14:creationId xmlns:p14="http://schemas.microsoft.com/office/powerpoint/2010/main" val="116209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Symbol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Symbol = name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Can actually use ‘nm’ in </a:t>
            </a:r>
            <a:r>
              <a:rPr lang="en-US" dirty="0" err="1">
                <a:solidFill>
                  <a:schemeClr val="bg1"/>
                </a:solidFill>
              </a:rPr>
              <a:t>linux</a:t>
            </a:r>
            <a:r>
              <a:rPr lang="en-US" dirty="0">
                <a:solidFill>
                  <a:schemeClr val="bg1"/>
                </a:solidFill>
              </a:rPr>
              <a:t> to see the symbol table of an object file</a:t>
            </a:r>
          </a:p>
          <a:p>
            <a:r>
              <a:rPr lang="en-US" dirty="0">
                <a:solidFill>
                  <a:schemeClr val="bg1"/>
                </a:solidFill>
              </a:rPr>
              <a:t>Symbol table = list of every </a:t>
            </a:r>
            <a:r>
              <a:rPr lang="en-US" i="1" dirty="0">
                <a:solidFill>
                  <a:schemeClr val="bg1"/>
                </a:solidFill>
              </a:rPr>
              <a:t>thing</a:t>
            </a:r>
            <a:r>
              <a:rPr lang="en-US" dirty="0">
                <a:solidFill>
                  <a:schemeClr val="bg1"/>
                </a:solidFill>
              </a:rPr>
              <a:t> in the file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Their name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What they are (function, var, etc.)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Which segment they’re in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Their address</a:t>
            </a:r>
          </a:p>
          <a:p>
            <a:r>
              <a:rPr lang="en-US" dirty="0">
                <a:solidFill>
                  <a:schemeClr val="bg1"/>
                </a:solidFill>
              </a:rPr>
              <a:t>Also lists stuff that’s not in the file… like </a:t>
            </a:r>
            <a:r>
              <a:rPr lang="en-US" dirty="0" err="1">
                <a:solidFill>
                  <a:schemeClr val="bg1"/>
                </a:solidFill>
              </a:rPr>
              <a:t>printf</a:t>
            </a:r>
            <a:r>
              <a:rPr lang="en-US" dirty="0">
                <a:solidFill>
                  <a:schemeClr val="bg1"/>
                </a:solidFill>
              </a:rPr>
              <a:t>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BECCD2-9449-4726-B85B-BAD662A510B4}"/>
              </a:ext>
            </a:extLst>
          </p:cNvPr>
          <p:cNvGrpSpPr/>
          <p:nvPr/>
        </p:nvGrpSpPr>
        <p:grpSpPr>
          <a:xfrm>
            <a:off x="10451351" y="2015597"/>
            <a:ext cx="1600510" cy="4715362"/>
            <a:chOff x="6858000" y="422730"/>
            <a:chExt cx="2057400" cy="486384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53621E-C35C-4998-A362-1B10F2E48BED}"/>
                </a:ext>
              </a:extLst>
            </p:cNvPr>
            <p:cNvSpPr/>
            <p:nvPr/>
          </p:nvSpPr>
          <p:spPr>
            <a:xfrm>
              <a:off x="6858000" y="422730"/>
              <a:ext cx="2057400" cy="1905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>
                  <a:latin typeface="Consolas" charset="0"/>
                  <a:ea typeface="Consolas" charset="0"/>
                  <a:cs typeface="Consolas" charset="0"/>
                </a:rPr>
                <a:t>.text</a:t>
              </a:r>
              <a:endParaRPr lang="en-US" sz="2800" b="1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8C34BBF-6964-4092-854C-2451D6A5BB8A}"/>
                </a:ext>
              </a:extLst>
            </p:cNvPr>
            <p:cNvSpPr/>
            <p:nvPr/>
          </p:nvSpPr>
          <p:spPr>
            <a:xfrm>
              <a:off x="6858000" y="2321980"/>
              <a:ext cx="2057400" cy="990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.data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485A0BC-0C08-45F4-A4D8-395C9B846417}"/>
                </a:ext>
              </a:extLst>
            </p:cNvPr>
            <p:cNvSpPr/>
            <p:nvPr/>
          </p:nvSpPr>
          <p:spPr>
            <a:xfrm>
              <a:off x="6858000" y="3311210"/>
              <a:ext cx="2057399" cy="990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.</a:t>
              </a:r>
              <a:r>
                <a:rPr lang="en-US" sz="2800" b="1" dirty="0" err="1">
                  <a:latin typeface="Consolas" charset="0"/>
                  <a:ea typeface="Consolas" charset="0"/>
                  <a:cs typeface="Consolas" charset="0"/>
                </a:rPr>
                <a:t>bss</a:t>
              </a:r>
              <a:endParaRPr lang="en-US" sz="2800" b="1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2AE588A-69EA-4757-8024-1233B31846B7}"/>
                </a:ext>
              </a:extLst>
            </p:cNvPr>
            <p:cNvSpPr/>
            <p:nvPr/>
          </p:nvSpPr>
          <p:spPr>
            <a:xfrm>
              <a:off x="6858000" y="4295976"/>
              <a:ext cx="2057399" cy="990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.</a:t>
              </a:r>
              <a:r>
                <a:rPr lang="en-US" sz="2800" b="1" dirty="0" err="1">
                  <a:latin typeface="Consolas" charset="0"/>
                  <a:ea typeface="Consolas" charset="0"/>
                  <a:cs typeface="Consolas" charset="0"/>
                </a:rPr>
                <a:t>rodata</a:t>
              </a:r>
              <a:endParaRPr lang="en-US" sz="2800" b="1" dirty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EB5DC9B-2666-4D75-9C64-CB58B8E9A6D7}"/>
              </a:ext>
            </a:extLst>
          </p:cNvPr>
          <p:cNvSpPr/>
          <p:nvPr/>
        </p:nvSpPr>
        <p:spPr>
          <a:xfrm>
            <a:off x="8500005" y="3185424"/>
            <a:ext cx="1524000" cy="18468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</a:p>
          <a:p>
            <a:pPr algn="r"/>
            <a:r>
              <a:rPr lang="en-US" sz="1800" b="1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check_user</a:t>
            </a:r>
            <a:endParaRPr lang="en-US" sz="1800" b="1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r"/>
            <a:r>
              <a:rPr lang="en-US" sz="1800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globe</a:t>
            </a:r>
          </a:p>
          <a:p>
            <a:pPr algn="r"/>
            <a:r>
              <a:rPr lang="en-US" sz="1800" b="1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arr</a:t>
            </a:r>
            <a:endParaRPr lang="en-US" sz="1800" b="1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r"/>
            <a:r>
              <a:rPr lang="en-US" sz="1800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_str_0001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0E7BFCF7-A93F-4CF3-AC6E-A599D1BADDAF}"/>
              </a:ext>
            </a:extLst>
          </p:cNvPr>
          <p:cNvSpPr txBox="1"/>
          <p:nvPr/>
        </p:nvSpPr>
        <p:spPr>
          <a:xfrm>
            <a:off x="8465472" y="2711575"/>
            <a:ext cx="1593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</a:rPr>
              <a:t>Symbol Table</a:t>
            </a:r>
          </a:p>
        </p:txBody>
      </p:sp>
      <p:cxnSp>
        <p:nvCxnSpPr>
          <p:cNvPr id="9" name="Curved Connector 13">
            <a:extLst>
              <a:ext uri="{FF2B5EF4-FFF2-40B4-BE49-F238E27FC236}">
                <a16:creationId xmlns:a16="http://schemas.microsoft.com/office/drawing/2014/main" id="{DF99545F-A537-4B46-AF52-937637D631B0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10024005" y="2939019"/>
            <a:ext cx="427348" cy="370919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14">
            <a:extLst>
              <a:ext uri="{FF2B5EF4-FFF2-40B4-BE49-F238E27FC236}">
                <a16:creationId xmlns:a16="http://schemas.microsoft.com/office/drawing/2014/main" id="{BBEE6016-C632-4DA7-B8AD-E215C7122982}"/>
              </a:ext>
            </a:extLst>
          </p:cNvPr>
          <p:cNvCxnSpPr/>
          <p:nvPr/>
        </p:nvCxnSpPr>
        <p:spPr>
          <a:xfrm flipV="1">
            <a:off x="10024005" y="3383677"/>
            <a:ext cx="427348" cy="244060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21">
            <a:extLst>
              <a:ext uri="{FF2B5EF4-FFF2-40B4-BE49-F238E27FC236}">
                <a16:creationId xmlns:a16="http://schemas.microsoft.com/office/drawing/2014/main" id="{67C74BED-E973-4380-94A4-A42C712F2518}"/>
              </a:ext>
            </a:extLst>
          </p:cNvPr>
          <p:cNvCxnSpPr/>
          <p:nvPr/>
        </p:nvCxnSpPr>
        <p:spPr>
          <a:xfrm>
            <a:off x="10024005" y="3890173"/>
            <a:ext cx="427348" cy="218672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24">
            <a:extLst>
              <a:ext uri="{FF2B5EF4-FFF2-40B4-BE49-F238E27FC236}">
                <a16:creationId xmlns:a16="http://schemas.microsoft.com/office/drawing/2014/main" id="{083616D3-9423-42C9-AB0B-25D311D15757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10024005" y="4108846"/>
            <a:ext cx="427348" cy="118723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4C0FC27F-12F4-45B9-92BD-B6C50D1C577B}"/>
              </a:ext>
            </a:extLst>
          </p:cNvPr>
          <p:cNvCxnSpPr>
            <a:cxnSpLocks/>
            <a:endCxn id="18" idx="1"/>
          </p:cNvCxnSpPr>
          <p:nvPr/>
        </p:nvCxnSpPr>
        <p:spPr>
          <a:xfrm rot="16200000" flipH="1">
            <a:off x="9307294" y="5106720"/>
            <a:ext cx="1646008" cy="642110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47">
            <a:extLst>
              <a:ext uri="{FF2B5EF4-FFF2-40B4-BE49-F238E27FC236}">
                <a16:creationId xmlns:a16="http://schemas.microsoft.com/office/drawing/2014/main" id="{FDA3B96F-0DF9-45D0-814C-5B13833BF76C}"/>
              </a:ext>
            </a:extLst>
          </p:cNvPr>
          <p:cNvSpPr txBox="1"/>
          <p:nvPr/>
        </p:nvSpPr>
        <p:spPr>
          <a:xfrm>
            <a:off x="8485459" y="4664361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31246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20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Linker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4E2897-4B81-42E9-8126-2B007F39D3A8}"/>
              </a:ext>
            </a:extLst>
          </p:cNvPr>
          <p:cNvSpPr/>
          <p:nvPr/>
        </p:nvSpPr>
        <p:spPr>
          <a:xfrm>
            <a:off x="3103281" y="1961170"/>
            <a:ext cx="1030157" cy="293566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D37296-8329-4AEA-87DB-8391CFC41F54}"/>
              </a:ext>
            </a:extLst>
          </p:cNvPr>
          <p:cNvSpPr txBox="1"/>
          <p:nvPr/>
        </p:nvSpPr>
        <p:spPr>
          <a:xfrm rot="16200000">
            <a:off x="2303460" y="3136612"/>
            <a:ext cx="262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Preprocessor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508DBAA-A217-4004-94A1-A04BA8681BAB}"/>
              </a:ext>
            </a:extLst>
          </p:cNvPr>
          <p:cNvSpPr/>
          <p:nvPr/>
        </p:nvSpPr>
        <p:spPr>
          <a:xfrm>
            <a:off x="5640293" y="1961170"/>
            <a:ext cx="1030157" cy="29356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D270A8-EB27-4E0A-A230-7CEA1F09135B}"/>
              </a:ext>
            </a:extLst>
          </p:cNvPr>
          <p:cNvSpPr txBox="1"/>
          <p:nvPr/>
        </p:nvSpPr>
        <p:spPr>
          <a:xfrm rot="16200000">
            <a:off x="4840472" y="3136612"/>
            <a:ext cx="262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D00E8-C088-40EB-929D-9CB2484D8035}"/>
              </a:ext>
            </a:extLst>
          </p:cNvPr>
          <p:cNvSpPr txBox="1"/>
          <p:nvPr/>
        </p:nvSpPr>
        <p:spPr>
          <a:xfrm>
            <a:off x="2414100" y="5049759"/>
            <a:ext cx="2408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Everything starting with ‘#’ (i.e., #include). Exclusive to 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3F3356-58FC-46A0-BC46-EAE07127E92F}"/>
              </a:ext>
            </a:extLst>
          </p:cNvPr>
          <p:cNvSpPr txBox="1"/>
          <p:nvPr/>
        </p:nvSpPr>
        <p:spPr>
          <a:xfrm>
            <a:off x="4951112" y="5049759"/>
            <a:ext cx="2408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Converts C code into machine code (1s and 0s)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6B7A3A-4D5F-4E6E-8DE7-C998783A72CC}"/>
              </a:ext>
            </a:extLst>
          </p:cNvPr>
          <p:cNvSpPr/>
          <p:nvPr/>
        </p:nvSpPr>
        <p:spPr>
          <a:xfrm>
            <a:off x="8271502" y="1961170"/>
            <a:ext cx="1030157" cy="293566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71AE02-75D5-402F-982E-2C482D106968}"/>
              </a:ext>
            </a:extLst>
          </p:cNvPr>
          <p:cNvSpPr txBox="1"/>
          <p:nvPr/>
        </p:nvSpPr>
        <p:spPr>
          <a:xfrm rot="16200000">
            <a:off x="7471681" y="3136612"/>
            <a:ext cx="262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Linker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F2B419-947C-4EC9-BA37-C29A758BDC04}"/>
              </a:ext>
            </a:extLst>
          </p:cNvPr>
          <p:cNvSpPr txBox="1"/>
          <p:nvPr/>
        </p:nvSpPr>
        <p:spPr>
          <a:xfrm>
            <a:off x="7582321" y="5049759"/>
            <a:ext cx="2408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Turns pieces of programs into a ready-to-go executable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6E05F6-75C3-409F-9FBC-7E1473C79EEE}"/>
              </a:ext>
            </a:extLst>
          </p:cNvPr>
          <p:cNvSpPr txBox="1"/>
          <p:nvPr/>
        </p:nvSpPr>
        <p:spPr>
          <a:xfrm>
            <a:off x="5160288" y="6118488"/>
            <a:ext cx="199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Assembler step is here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11D891F-035B-44A0-9276-582CBDDE1EBF}"/>
              </a:ext>
            </a:extLst>
          </p:cNvPr>
          <p:cNvSpPr/>
          <p:nvPr/>
        </p:nvSpPr>
        <p:spPr>
          <a:xfrm>
            <a:off x="4400884" y="3022677"/>
            <a:ext cx="986118" cy="669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6E54B41-F4BA-4462-9F5A-C5BBCA2698FE}"/>
              </a:ext>
            </a:extLst>
          </p:cNvPr>
          <p:cNvSpPr/>
          <p:nvPr/>
        </p:nvSpPr>
        <p:spPr>
          <a:xfrm>
            <a:off x="6977917" y="3022677"/>
            <a:ext cx="986118" cy="669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32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Symbol table – now time for the linker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8D585FA-5F61-4DB3-A568-E158D2CFE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646" y="3210106"/>
            <a:ext cx="6062707" cy="114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91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linker – linking all the parts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Mostly linking together function calls from various parts of the program (they weren’t included in the sections mentioned previously)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Patching the holes in the previous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Like puzzle pieces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 done via function </a:t>
            </a:r>
            <a:r>
              <a:rPr lang="en-US" dirty="0" err="1">
                <a:solidFill>
                  <a:schemeClr val="bg1"/>
                </a:solidFill>
              </a:rPr>
              <a:t>pionters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Linking is done based off names of functions + variables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So, no method overwriting like in java in C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Don’t name two functions the same thing!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Btw – the </a:t>
            </a:r>
            <a:r>
              <a:rPr lang="en-US" dirty="0">
                <a:solidFill>
                  <a:srgbClr val="FF0000"/>
                </a:solidFill>
              </a:rPr>
              <a:t>static</a:t>
            </a:r>
            <a:r>
              <a:rPr lang="en-US" dirty="0">
                <a:solidFill>
                  <a:schemeClr val="bg1"/>
                </a:solidFill>
              </a:rPr>
              <a:t> keyword in C essentially means </a:t>
            </a:r>
            <a:r>
              <a:rPr lang="en-US" dirty="0">
                <a:solidFill>
                  <a:srgbClr val="FF0000"/>
                </a:solidFill>
              </a:rPr>
              <a:t>private</a:t>
            </a:r>
            <a:r>
              <a:rPr lang="en-US" dirty="0">
                <a:solidFill>
                  <a:schemeClr val="bg1"/>
                </a:solidFill>
              </a:rPr>
              <a:t> from Java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Won’t be linked, other files won’t see it. Don’t put it in the header file</a:t>
            </a:r>
          </a:p>
        </p:txBody>
      </p:sp>
    </p:spTree>
    <p:extLst>
      <p:ext uri="{BB962C8B-B14F-4D97-AF65-F5344CB8AC3E}">
        <p14:creationId xmlns:p14="http://schemas.microsoft.com/office/powerpoint/2010/main" val="12598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Symbol table – after the linker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8D585FA-5F61-4DB3-A568-E158D2CFE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526858"/>
            <a:ext cx="6062707" cy="11430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FD4044-7084-488A-8D4C-B4819497B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653" y="1483108"/>
            <a:ext cx="5056347" cy="537489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25672D2-5E93-419B-92BC-6AD423070CBF}"/>
              </a:ext>
            </a:extLst>
          </p:cNvPr>
          <p:cNvSpPr/>
          <p:nvPr/>
        </p:nvSpPr>
        <p:spPr>
          <a:xfrm>
            <a:off x="6186803" y="3769656"/>
            <a:ext cx="824753" cy="657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66785B-5D46-4720-BC2C-3DCA51F18D84}"/>
              </a:ext>
            </a:extLst>
          </p:cNvPr>
          <p:cNvSpPr txBox="1"/>
          <p:nvPr/>
        </p:nvSpPr>
        <p:spPr>
          <a:xfrm>
            <a:off x="6181079" y="3917750"/>
            <a:ext cx="70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linker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44EE20-10EB-4C0B-8CBA-CAD116CFB0B3}"/>
              </a:ext>
            </a:extLst>
          </p:cNvPr>
          <p:cNvSpPr txBox="1"/>
          <p:nvPr/>
        </p:nvSpPr>
        <p:spPr>
          <a:xfrm>
            <a:off x="1569275" y="5323497"/>
            <a:ext cx="496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This linking step is automatically done by </a:t>
            </a:r>
            <a:r>
              <a:rPr lang="en-US" sz="2000" dirty="0" err="1">
                <a:solidFill>
                  <a:schemeClr val="bg1"/>
                </a:solidFill>
              </a:rPr>
              <a:t>gcc</a:t>
            </a:r>
            <a:r>
              <a:rPr lang="en-US" sz="20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558CF1-08CD-4B79-857B-D41F9141D78F}"/>
              </a:ext>
            </a:extLst>
          </p:cNvPr>
          <p:cNvSpPr txBox="1"/>
          <p:nvPr/>
        </p:nvSpPr>
        <p:spPr>
          <a:xfrm>
            <a:off x="733399" y="3062950"/>
            <a:ext cx="459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gcc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remove_styles.c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DA0BB-50E2-47BE-8BC5-CF3EC87D8C18}"/>
              </a:ext>
            </a:extLst>
          </p:cNvPr>
          <p:cNvSpPr txBox="1"/>
          <p:nvPr/>
        </p:nvSpPr>
        <p:spPr>
          <a:xfrm>
            <a:off x="4105559" y="6447991"/>
            <a:ext cx="3133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gcc</a:t>
            </a:r>
            <a:r>
              <a:rPr lang="en-US" sz="1800" dirty="0">
                <a:solidFill>
                  <a:schemeClr val="bg1"/>
                </a:solidFill>
              </a:rPr>
              <a:t> –o remove </a:t>
            </a:r>
            <a:r>
              <a:rPr lang="en-US" sz="1800" dirty="0" err="1">
                <a:solidFill>
                  <a:schemeClr val="bg1"/>
                </a:solidFill>
              </a:rPr>
              <a:t>remove_styles.c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4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2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8060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 thought we were supposed to patch everything 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Actually………………. two kinds of linking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Static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Dynamic</a:t>
            </a:r>
          </a:p>
          <a:p>
            <a:r>
              <a:rPr lang="en-US" dirty="0">
                <a:solidFill>
                  <a:schemeClr val="bg1"/>
                </a:solidFill>
              </a:rPr>
              <a:t>In some cases, the executable is actually ready to go</a:t>
            </a:r>
          </a:p>
          <a:p>
            <a:r>
              <a:rPr lang="en-US" dirty="0">
                <a:solidFill>
                  <a:schemeClr val="bg1"/>
                </a:solidFill>
              </a:rPr>
              <a:t>Static linking is when you put the entire library inside the executable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This is probably what you think usually happens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This makes the executable really portable! (usable on different machines)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But, if there’s a problem w/ the library, you must recompile everything and relaunch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Some programs take forever to compile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Also, the executable size is much bigger – harder to port</a:t>
            </a:r>
          </a:p>
          <a:p>
            <a:r>
              <a:rPr lang="en-US" dirty="0">
                <a:solidFill>
                  <a:schemeClr val="bg1"/>
                </a:solidFill>
              </a:rPr>
              <a:t>Dynamic linking is mostly done by the loader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73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Symbol table – now for the loader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6F06E7-C2E9-45F8-8435-3FB74B92C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826" y="1390775"/>
            <a:ext cx="5056347" cy="53748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6661DA-7237-4168-B8DD-0383EE8A1E63}"/>
              </a:ext>
            </a:extLst>
          </p:cNvPr>
          <p:cNvSpPr txBox="1"/>
          <p:nvPr/>
        </p:nvSpPr>
        <p:spPr>
          <a:xfrm>
            <a:off x="8701614" y="3893555"/>
            <a:ext cx="349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Or statically link w/ the –static flag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A0B0D-18C5-449F-92F2-A768A6F782B0}"/>
              </a:ext>
            </a:extLst>
          </p:cNvPr>
          <p:cNvSpPr txBox="1"/>
          <p:nvPr/>
        </p:nvSpPr>
        <p:spPr>
          <a:xfrm>
            <a:off x="8701614" y="4793237"/>
            <a:ext cx="35909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https://www.systutorials.com/how-to-statically-link-c-and-c-programs-on-linux-with-gcc/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1973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45" y="3063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75C85AA-D788-448F-B6FB-7C373FAA6756}"/>
              </a:ext>
            </a:extLst>
          </p:cNvPr>
          <p:cNvSpPr/>
          <p:nvPr/>
        </p:nvSpPr>
        <p:spPr>
          <a:xfrm>
            <a:off x="1573305" y="1777317"/>
            <a:ext cx="1030157" cy="293566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C520EB-03B1-4B06-A03E-25905DE74D7D}"/>
              </a:ext>
            </a:extLst>
          </p:cNvPr>
          <p:cNvSpPr txBox="1"/>
          <p:nvPr/>
        </p:nvSpPr>
        <p:spPr>
          <a:xfrm rot="16200000">
            <a:off x="773484" y="2952759"/>
            <a:ext cx="262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Preprocessor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560D09-8F86-4E5C-8616-15C5AAD09385}"/>
              </a:ext>
            </a:extLst>
          </p:cNvPr>
          <p:cNvSpPr/>
          <p:nvPr/>
        </p:nvSpPr>
        <p:spPr>
          <a:xfrm>
            <a:off x="4110317" y="1777317"/>
            <a:ext cx="1030157" cy="29356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0452C3-3DBB-4F08-BAE4-5442A17EF373}"/>
              </a:ext>
            </a:extLst>
          </p:cNvPr>
          <p:cNvSpPr txBox="1"/>
          <p:nvPr/>
        </p:nvSpPr>
        <p:spPr>
          <a:xfrm rot="16200000">
            <a:off x="3310496" y="2952759"/>
            <a:ext cx="262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DC1B92-AF4A-418A-AC90-9F02B965E965}"/>
              </a:ext>
            </a:extLst>
          </p:cNvPr>
          <p:cNvSpPr txBox="1"/>
          <p:nvPr/>
        </p:nvSpPr>
        <p:spPr>
          <a:xfrm>
            <a:off x="884124" y="4865906"/>
            <a:ext cx="2408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Everything starting with ‘#’ (i.e., #include). Exclusive to 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00C63F-E650-47F1-8C50-70C55C26914A}"/>
              </a:ext>
            </a:extLst>
          </p:cNvPr>
          <p:cNvSpPr txBox="1"/>
          <p:nvPr/>
        </p:nvSpPr>
        <p:spPr>
          <a:xfrm>
            <a:off x="3421136" y="4865906"/>
            <a:ext cx="2408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Converts C code into machine code (1s and 0s)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513296-D44C-44F8-87CF-FD3009D7DB24}"/>
              </a:ext>
            </a:extLst>
          </p:cNvPr>
          <p:cNvSpPr/>
          <p:nvPr/>
        </p:nvSpPr>
        <p:spPr>
          <a:xfrm>
            <a:off x="6741526" y="1777317"/>
            <a:ext cx="1030157" cy="293566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EBB169-4BC8-4E78-A275-1768A5C9670D}"/>
              </a:ext>
            </a:extLst>
          </p:cNvPr>
          <p:cNvSpPr txBox="1"/>
          <p:nvPr/>
        </p:nvSpPr>
        <p:spPr>
          <a:xfrm rot="16200000">
            <a:off x="5941705" y="2952759"/>
            <a:ext cx="262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Linker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13D298-0342-49C7-8F59-2DC77D84AB16}"/>
              </a:ext>
            </a:extLst>
          </p:cNvPr>
          <p:cNvSpPr txBox="1"/>
          <p:nvPr/>
        </p:nvSpPr>
        <p:spPr>
          <a:xfrm>
            <a:off x="6052345" y="4865906"/>
            <a:ext cx="2408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Turns pieces of programs into a ready-to-go executable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C26A096-D60E-4904-9FC5-950764BE0CCC}"/>
              </a:ext>
            </a:extLst>
          </p:cNvPr>
          <p:cNvSpPr/>
          <p:nvPr/>
        </p:nvSpPr>
        <p:spPr>
          <a:xfrm>
            <a:off x="9372735" y="1777317"/>
            <a:ext cx="1030157" cy="29356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327774-65CF-4666-82F7-DC3C6A5B744B}"/>
              </a:ext>
            </a:extLst>
          </p:cNvPr>
          <p:cNvSpPr txBox="1"/>
          <p:nvPr/>
        </p:nvSpPr>
        <p:spPr>
          <a:xfrm rot="16200000">
            <a:off x="8572914" y="2952759"/>
            <a:ext cx="262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Loader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25A24B-E35A-454F-9F6B-5677B9D1C8BD}"/>
              </a:ext>
            </a:extLst>
          </p:cNvPr>
          <p:cNvSpPr txBox="1"/>
          <p:nvPr/>
        </p:nvSpPr>
        <p:spPr>
          <a:xfrm>
            <a:off x="8683554" y="4865906"/>
            <a:ext cx="2408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The OS loads the executable into memory (RAM) and starts the program, now called a </a:t>
            </a:r>
            <a:r>
              <a:rPr lang="en-US" b="1" dirty="0">
                <a:solidFill>
                  <a:schemeClr val="accent2"/>
                </a:solidFill>
              </a:rPr>
              <a:t>‘process’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6E8F6C-34B7-47E3-B20F-60598252B256}"/>
              </a:ext>
            </a:extLst>
          </p:cNvPr>
          <p:cNvSpPr txBox="1"/>
          <p:nvPr/>
        </p:nvSpPr>
        <p:spPr>
          <a:xfrm>
            <a:off x="3630312" y="5934635"/>
            <a:ext cx="199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Assembler step is here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A96104D-FC14-405D-8D5B-A1ADB7B6B4A1}"/>
              </a:ext>
            </a:extLst>
          </p:cNvPr>
          <p:cNvSpPr/>
          <p:nvPr/>
        </p:nvSpPr>
        <p:spPr>
          <a:xfrm>
            <a:off x="2870908" y="2838824"/>
            <a:ext cx="986118" cy="669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4F4DDD4-9698-4B93-805E-CA256543810D}"/>
              </a:ext>
            </a:extLst>
          </p:cNvPr>
          <p:cNvSpPr/>
          <p:nvPr/>
        </p:nvSpPr>
        <p:spPr>
          <a:xfrm>
            <a:off x="5447941" y="2838824"/>
            <a:ext cx="986118" cy="669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2FDD42D-7B7A-40BA-95F7-E547107DBE0C}"/>
              </a:ext>
            </a:extLst>
          </p:cNvPr>
          <p:cNvSpPr/>
          <p:nvPr/>
        </p:nvSpPr>
        <p:spPr>
          <a:xfrm>
            <a:off x="8079150" y="2838824"/>
            <a:ext cx="986118" cy="669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77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Loading is the last step and it’s actually done by the OS only when you do something like this: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./titanic</a:t>
            </a:r>
          </a:p>
          <a:p>
            <a:r>
              <a:rPr lang="en-US" dirty="0">
                <a:solidFill>
                  <a:schemeClr val="bg1"/>
                </a:solidFill>
              </a:rPr>
              <a:t>It does the following: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Dynamic linking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Setting up the program to be run inside the OS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We won’t go into all the gory detail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EE5B78A1-B550-4858-B1D0-278EABC18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591" y="4718833"/>
            <a:ext cx="7942817" cy="209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49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Dynamic linking (patching the holes still)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Since every file now needs </a:t>
            </a:r>
            <a:r>
              <a:rPr lang="en-US" dirty="0" err="1">
                <a:solidFill>
                  <a:schemeClr val="bg1"/>
                </a:solidFill>
              </a:rPr>
              <a:t>libc</a:t>
            </a:r>
            <a:r>
              <a:rPr lang="en-US" dirty="0">
                <a:solidFill>
                  <a:schemeClr val="bg1"/>
                </a:solidFill>
              </a:rPr>
              <a:t> (for stuff like </a:t>
            </a:r>
            <a:r>
              <a:rPr lang="en-US" dirty="0" err="1">
                <a:solidFill>
                  <a:schemeClr val="bg1"/>
                </a:solidFill>
              </a:rPr>
              <a:t>printf</a:t>
            </a:r>
            <a:r>
              <a:rPr lang="en-US" dirty="0">
                <a:solidFill>
                  <a:schemeClr val="bg1"/>
                </a:solidFill>
              </a:rPr>
              <a:t>), lets just have one local copy on the system</a:t>
            </a:r>
          </a:p>
          <a:p>
            <a:r>
              <a:rPr lang="en-US" dirty="0">
                <a:solidFill>
                  <a:schemeClr val="bg1"/>
                </a:solidFill>
              </a:rPr>
              <a:t>That local copy will be given to the program by the OS, then OS will do the rest of the loading process</a:t>
            </a:r>
          </a:p>
          <a:p>
            <a:r>
              <a:rPr lang="en-US" dirty="0">
                <a:solidFill>
                  <a:schemeClr val="bg1"/>
                </a:solidFill>
              </a:rPr>
              <a:t>It ports in a .so file instead of .a (archive file)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Shared object file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727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Dynamic linking is the default now-a-days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Great for reducing executable size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Size will increase when it’s loaded into memory but whatever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The executable is the one that’s distributed</a:t>
            </a:r>
          </a:p>
          <a:p>
            <a:r>
              <a:rPr lang="en-US" dirty="0">
                <a:solidFill>
                  <a:schemeClr val="bg1"/>
                </a:solidFill>
              </a:rPr>
              <a:t>Static linking is old, not really used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 did actually use this once on an embedded system b/c it didn’t have libc.so or any other libraries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Probably used in other similar scenarios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710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Actual loading into mem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58CA5E-D647-D847-8381-86A5669C41E0}"/>
              </a:ext>
            </a:extLst>
          </p:cNvPr>
          <p:cNvGrpSpPr/>
          <p:nvPr/>
        </p:nvGrpSpPr>
        <p:grpSpPr>
          <a:xfrm>
            <a:off x="1166028" y="2397193"/>
            <a:ext cx="1503091" cy="4190762"/>
            <a:chOff x="6858000" y="2321980"/>
            <a:chExt cx="2057400" cy="486822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B83DA4D-DA08-2E4B-961E-F54BBAE77C58}"/>
                </a:ext>
              </a:extLst>
            </p:cNvPr>
            <p:cNvSpPr/>
            <p:nvPr/>
          </p:nvSpPr>
          <p:spPr>
            <a:xfrm>
              <a:off x="6858000" y="5285207"/>
              <a:ext cx="2057400" cy="1905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>
                  <a:latin typeface="Consolas" charset="0"/>
                  <a:ea typeface="Consolas" charset="0"/>
                  <a:cs typeface="Consolas" charset="0"/>
                </a:rPr>
                <a:t>.text</a:t>
              </a:r>
              <a:endParaRPr lang="en-US" sz="2000" b="1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C74B7D-277F-9F45-806B-18FD6FE59594}"/>
                </a:ext>
              </a:extLst>
            </p:cNvPr>
            <p:cNvSpPr/>
            <p:nvPr/>
          </p:nvSpPr>
          <p:spPr>
            <a:xfrm>
              <a:off x="6858000" y="2321980"/>
              <a:ext cx="2057400" cy="990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>
                  <a:latin typeface="Consolas" charset="0"/>
                  <a:ea typeface="Consolas" charset="0"/>
                  <a:cs typeface="Consolas" charset="0"/>
                </a:rPr>
                <a:t>.data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20DB71E-AAC0-994D-B4A4-F52C26794B66}"/>
                </a:ext>
              </a:extLst>
            </p:cNvPr>
            <p:cNvSpPr/>
            <p:nvPr/>
          </p:nvSpPr>
          <p:spPr>
            <a:xfrm>
              <a:off x="6858000" y="3311210"/>
              <a:ext cx="2057399" cy="990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>
                  <a:latin typeface="Consolas" charset="0"/>
                  <a:ea typeface="Consolas" charset="0"/>
                  <a:cs typeface="Consolas" charset="0"/>
                </a:rPr>
                <a:t>.</a:t>
              </a:r>
              <a:r>
                <a:rPr lang="en-US" sz="2000" b="1" dirty="0" err="1">
                  <a:latin typeface="Consolas" charset="0"/>
                  <a:ea typeface="Consolas" charset="0"/>
                  <a:cs typeface="Consolas" charset="0"/>
                </a:rPr>
                <a:t>bss</a:t>
              </a:r>
              <a:endParaRPr lang="en-US" sz="2000" b="1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A8606C0-24B9-9448-B398-46B7F3A3B130}"/>
                </a:ext>
              </a:extLst>
            </p:cNvPr>
            <p:cNvSpPr/>
            <p:nvPr/>
          </p:nvSpPr>
          <p:spPr>
            <a:xfrm>
              <a:off x="6858000" y="4295976"/>
              <a:ext cx="2057399" cy="990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>
                  <a:latin typeface="Consolas" charset="0"/>
                  <a:ea typeface="Consolas" charset="0"/>
                  <a:cs typeface="Consolas" charset="0"/>
                </a:rPr>
                <a:t>.</a:t>
              </a:r>
              <a:r>
                <a:rPr lang="en-US" sz="2000" b="1" dirty="0" err="1">
                  <a:latin typeface="Consolas" charset="0"/>
                  <a:ea typeface="Consolas" charset="0"/>
                  <a:cs typeface="Consolas" charset="0"/>
                </a:rPr>
                <a:t>rodata</a:t>
              </a:r>
              <a:endParaRPr lang="en-US" sz="2000" b="1" dirty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pic>
        <p:nvPicPr>
          <p:cNvPr id="5" name="table">
            <a:extLst>
              <a:ext uri="{FF2B5EF4-FFF2-40B4-BE49-F238E27FC236}">
                <a16:creationId xmlns:a16="http://schemas.microsoft.com/office/drawing/2014/main" id="{4C17858B-6259-4B66-AF83-7937D9316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055" y="1504689"/>
            <a:ext cx="1808437" cy="534796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F0EAC83-9A8D-F347-808C-5564DA4E5D1B}"/>
              </a:ext>
            </a:extLst>
          </p:cNvPr>
          <p:cNvGrpSpPr/>
          <p:nvPr/>
        </p:nvGrpSpPr>
        <p:grpSpPr>
          <a:xfrm>
            <a:off x="2769846" y="2102658"/>
            <a:ext cx="3434424" cy="3869496"/>
            <a:chOff x="2380378" y="1576197"/>
            <a:chExt cx="2653186" cy="31616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BA457CE-3781-6942-B447-035B7B38CAB1}"/>
                </a:ext>
              </a:extLst>
            </p:cNvPr>
            <p:cNvGrpSpPr/>
            <p:nvPr/>
          </p:nvGrpSpPr>
          <p:grpSpPr>
            <a:xfrm>
              <a:off x="2380378" y="1849062"/>
              <a:ext cx="2653186" cy="2888742"/>
              <a:chOff x="2380378" y="1849062"/>
              <a:chExt cx="2653186" cy="2888742"/>
            </a:xfrm>
          </p:grpSpPr>
          <p:sp>
            <p:nvSpPr>
              <p:cNvPr id="9" name="Right Brace 8">
                <a:extLst>
                  <a:ext uri="{FF2B5EF4-FFF2-40B4-BE49-F238E27FC236}">
                    <a16:creationId xmlns:a16="http://schemas.microsoft.com/office/drawing/2014/main" id="{8BD7E182-AEC2-3243-B570-3B3C99611D60}"/>
                  </a:ext>
                </a:extLst>
              </p:cNvPr>
              <p:cNvSpPr/>
              <p:nvPr/>
            </p:nvSpPr>
            <p:spPr>
              <a:xfrm>
                <a:off x="2380378" y="1849062"/>
                <a:ext cx="439022" cy="2084206"/>
              </a:xfrm>
              <a:prstGeom prst="rightBrace">
                <a:avLst>
                  <a:gd name="adj1" fmla="val 49084"/>
                  <a:gd name="adj2" fmla="val 81951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78C9F861-E1D1-1041-A74A-A1D25092DE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32652" y="3568148"/>
                <a:ext cx="2200912" cy="12755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266EBA14-485B-D045-9DBB-AD2AA36DF7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80378" y="4381500"/>
                <a:ext cx="2653186" cy="3563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21">
              <a:extLst>
                <a:ext uri="{FF2B5EF4-FFF2-40B4-BE49-F238E27FC236}">
                  <a16:creationId xmlns:a16="http://schemas.microsoft.com/office/drawing/2014/main" id="{E857DC21-C883-0D42-B5D1-E90543CC0B7A}"/>
                </a:ext>
              </a:extLst>
            </p:cNvPr>
            <p:cNvSpPr txBox="1"/>
            <p:nvPr/>
          </p:nvSpPr>
          <p:spPr>
            <a:xfrm>
              <a:off x="2569485" y="1576197"/>
              <a:ext cx="2115421" cy="1035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bg2"/>
                  </a:solidFill>
                </a:rPr>
                <a:t>some parts are copied (almost) directly into RAM.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C6952B-F31D-0149-A203-6A601AE972AC}"/>
              </a:ext>
            </a:extLst>
          </p:cNvPr>
          <p:cNvGrpSpPr/>
          <p:nvPr/>
        </p:nvGrpSpPr>
        <p:grpSpPr>
          <a:xfrm>
            <a:off x="7905220" y="1541619"/>
            <a:ext cx="3794097" cy="2795769"/>
            <a:chOff x="5883753" y="1391149"/>
            <a:chExt cx="3056536" cy="1999751"/>
          </a:xfrm>
        </p:grpSpPr>
        <p:sp>
          <p:nvSpPr>
            <p:cNvPr id="17" name="TextBox 25">
              <a:extLst>
                <a:ext uri="{FF2B5EF4-FFF2-40B4-BE49-F238E27FC236}">
                  <a16:creationId xmlns:a16="http://schemas.microsoft.com/office/drawing/2014/main" id="{F39AA177-7067-8340-86B9-CB17BDD550FC}"/>
                </a:ext>
              </a:extLst>
            </p:cNvPr>
            <p:cNvSpPr txBox="1"/>
            <p:nvPr/>
          </p:nvSpPr>
          <p:spPr>
            <a:xfrm>
              <a:off x="6248400" y="1391149"/>
              <a:ext cx="2691889" cy="906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bg2"/>
                  </a:solidFill>
                </a:rPr>
                <a:t>other areas of memory are set up by the loader itself.</a:t>
              </a:r>
            </a:p>
          </p:txBody>
        </p:sp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6740488F-4E49-7A4D-8560-501A6A3FCF5E}"/>
                </a:ext>
              </a:extLst>
            </p:cNvPr>
            <p:cNvSpPr/>
            <p:nvPr/>
          </p:nvSpPr>
          <p:spPr>
            <a:xfrm>
              <a:off x="5883753" y="1391149"/>
              <a:ext cx="439022" cy="1999751"/>
            </a:xfrm>
            <a:prstGeom prst="rightBrace">
              <a:avLst>
                <a:gd name="adj1" fmla="val 49084"/>
                <a:gd name="adj2" fmla="val 30758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6BF2AA3-5261-4AE6-870E-223A97BE7321}"/>
              </a:ext>
            </a:extLst>
          </p:cNvPr>
          <p:cNvSpPr txBox="1"/>
          <p:nvPr/>
        </p:nvSpPr>
        <p:spPr>
          <a:xfrm>
            <a:off x="322729" y="1541619"/>
            <a:ext cx="2691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These are now flipped – but same thing</a:t>
            </a:r>
          </a:p>
        </p:txBody>
      </p:sp>
    </p:spTree>
    <p:extLst>
      <p:ext uri="{BB962C8B-B14F-4D97-AF65-F5344CB8AC3E}">
        <p14:creationId xmlns:p14="http://schemas.microsoft.com/office/powerpoint/2010/main" val="1268095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all done by the OS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Does lots of other stuff too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Sets up the process’ virtual mem</a:t>
            </a:r>
          </a:p>
          <a:p>
            <a:pPr lvl="3"/>
            <a:r>
              <a:rPr lang="en-US" dirty="0" err="1">
                <a:solidFill>
                  <a:schemeClr val="bg1"/>
                </a:solidFill>
              </a:rPr>
              <a:t>Whaaaaatt</a:t>
            </a:r>
            <a:r>
              <a:rPr lang="en-US" dirty="0">
                <a:solidFill>
                  <a:schemeClr val="bg1"/>
                </a:solidFill>
              </a:rPr>
              <a:t>?!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Find out later in the course, in 1550 (?), in 1651, in grad OS</a:t>
            </a:r>
          </a:p>
          <a:p>
            <a:r>
              <a:rPr lang="en-US" dirty="0">
                <a:solidFill>
                  <a:schemeClr val="bg1"/>
                </a:solidFill>
              </a:rPr>
              <a:t>Now that it’s </a:t>
            </a:r>
            <a:r>
              <a:rPr lang="en-US" b="1" dirty="0">
                <a:solidFill>
                  <a:schemeClr val="bg1"/>
                </a:solidFill>
              </a:rPr>
              <a:t>loaded </a:t>
            </a:r>
            <a:r>
              <a:rPr lang="en-US" dirty="0">
                <a:solidFill>
                  <a:schemeClr val="bg1"/>
                </a:solidFill>
              </a:rPr>
              <a:t>into RAM, the OS launches the program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process starts execution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21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16" y="34819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Running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75C85AA-D788-448F-B6FB-7C373FAA6756}"/>
              </a:ext>
            </a:extLst>
          </p:cNvPr>
          <p:cNvSpPr/>
          <p:nvPr/>
        </p:nvSpPr>
        <p:spPr>
          <a:xfrm>
            <a:off x="689181" y="1819152"/>
            <a:ext cx="1030157" cy="293566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C520EB-03B1-4B06-A03E-25905DE74D7D}"/>
              </a:ext>
            </a:extLst>
          </p:cNvPr>
          <p:cNvSpPr txBox="1"/>
          <p:nvPr/>
        </p:nvSpPr>
        <p:spPr>
          <a:xfrm rot="16200000">
            <a:off x="-110640" y="2994594"/>
            <a:ext cx="262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Preprocessor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560D09-8F86-4E5C-8616-15C5AAD09385}"/>
              </a:ext>
            </a:extLst>
          </p:cNvPr>
          <p:cNvSpPr/>
          <p:nvPr/>
        </p:nvSpPr>
        <p:spPr>
          <a:xfrm>
            <a:off x="3226193" y="1819152"/>
            <a:ext cx="1030157" cy="29356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0452C3-3DBB-4F08-BAE4-5442A17EF373}"/>
              </a:ext>
            </a:extLst>
          </p:cNvPr>
          <p:cNvSpPr txBox="1"/>
          <p:nvPr/>
        </p:nvSpPr>
        <p:spPr>
          <a:xfrm rot="16200000">
            <a:off x="2426372" y="2994594"/>
            <a:ext cx="262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DC1B92-AF4A-418A-AC90-9F02B965E965}"/>
              </a:ext>
            </a:extLst>
          </p:cNvPr>
          <p:cNvSpPr txBox="1"/>
          <p:nvPr/>
        </p:nvSpPr>
        <p:spPr>
          <a:xfrm>
            <a:off x="0" y="4907741"/>
            <a:ext cx="2408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Everything starting with ‘#’ (i.e., #include). Exclusive to 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00C63F-E650-47F1-8C50-70C55C26914A}"/>
              </a:ext>
            </a:extLst>
          </p:cNvPr>
          <p:cNvSpPr txBox="1"/>
          <p:nvPr/>
        </p:nvSpPr>
        <p:spPr>
          <a:xfrm>
            <a:off x="2537012" y="4907741"/>
            <a:ext cx="2408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Converts C code into machine code (1s and 0s)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513296-D44C-44F8-87CF-FD3009D7DB24}"/>
              </a:ext>
            </a:extLst>
          </p:cNvPr>
          <p:cNvSpPr/>
          <p:nvPr/>
        </p:nvSpPr>
        <p:spPr>
          <a:xfrm>
            <a:off x="5857402" y="1819152"/>
            <a:ext cx="1030157" cy="293566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EBB169-4BC8-4E78-A275-1768A5C9670D}"/>
              </a:ext>
            </a:extLst>
          </p:cNvPr>
          <p:cNvSpPr txBox="1"/>
          <p:nvPr/>
        </p:nvSpPr>
        <p:spPr>
          <a:xfrm rot="16200000">
            <a:off x="5057581" y="2994594"/>
            <a:ext cx="262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Linker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13D298-0342-49C7-8F59-2DC77D84AB16}"/>
              </a:ext>
            </a:extLst>
          </p:cNvPr>
          <p:cNvSpPr txBox="1"/>
          <p:nvPr/>
        </p:nvSpPr>
        <p:spPr>
          <a:xfrm>
            <a:off x="5168221" y="4907741"/>
            <a:ext cx="2408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Turns pieces of programs into a ready-to-go executable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C26A096-D60E-4904-9FC5-950764BE0CCC}"/>
              </a:ext>
            </a:extLst>
          </p:cNvPr>
          <p:cNvSpPr/>
          <p:nvPr/>
        </p:nvSpPr>
        <p:spPr>
          <a:xfrm>
            <a:off x="8488611" y="1819152"/>
            <a:ext cx="1030157" cy="29356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327774-65CF-4666-82F7-DC3C6A5B744B}"/>
              </a:ext>
            </a:extLst>
          </p:cNvPr>
          <p:cNvSpPr txBox="1"/>
          <p:nvPr/>
        </p:nvSpPr>
        <p:spPr>
          <a:xfrm rot="16200000">
            <a:off x="7688790" y="2994594"/>
            <a:ext cx="262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Loader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25A24B-E35A-454F-9F6B-5677B9D1C8BD}"/>
              </a:ext>
            </a:extLst>
          </p:cNvPr>
          <p:cNvSpPr txBox="1"/>
          <p:nvPr/>
        </p:nvSpPr>
        <p:spPr>
          <a:xfrm>
            <a:off x="7799430" y="4907741"/>
            <a:ext cx="2408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The OS loads the executable into memory (RAM) and starts the program, now called a </a:t>
            </a:r>
            <a:r>
              <a:rPr lang="en-US" b="1" dirty="0">
                <a:solidFill>
                  <a:schemeClr val="accent2"/>
                </a:solidFill>
              </a:rPr>
              <a:t>‘process’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6E8F6C-34B7-47E3-B20F-60598252B256}"/>
              </a:ext>
            </a:extLst>
          </p:cNvPr>
          <p:cNvSpPr txBox="1"/>
          <p:nvPr/>
        </p:nvSpPr>
        <p:spPr>
          <a:xfrm>
            <a:off x="2746188" y="5976470"/>
            <a:ext cx="199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Assembler step is here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A96104D-FC14-405D-8D5B-A1ADB7B6B4A1}"/>
              </a:ext>
            </a:extLst>
          </p:cNvPr>
          <p:cNvSpPr/>
          <p:nvPr/>
        </p:nvSpPr>
        <p:spPr>
          <a:xfrm>
            <a:off x="1986784" y="2880659"/>
            <a:ext cx="986118" cy="669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4F4DDD4-9698-4B93-805E-CA256543810D}"/>
              </a:ext>
            </a:extLst>
          </p:cNvPr>
          <p:cNvSpPr/>
          <p:nvPr/>
        </p:nvSpPr>
        <p:spPr>
          <a:xfrm>
            <a:off x="4563817" y="2880659"/>
            <a:ext cx="986118" cy="669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2FDD42D-7B7A-40BA-95F7-E547107DBE0C}"/>
              </a:ext>
            </a:extLst>
          </p:cNvPr>
          <p:cNvSpPr/>
          <p:nvPr/>
        </p:nvSpPr>
        <p:spPr>
          <a:xfrm>
            <a:off x="7195026" y="2880659"/>
            <a:ext cx="986118" cy="669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F5A8175-14C4-4AB3-8692-9CB926DDBC95}"/>
              </a:ext>
            </a:extLst>
          </p:cNvPr>
          <p:cNvSpPr/>
          <p:nvPr/>
        </p:nvSpPr>
        <p:spPr>
          <a:xfrm>
            <a:off x="9826235" y="2880659"/>
            <a:ext cx="986118" cy="669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5F92C1-247A-4DF3-8A5F-F22A890663F0}"/>
              </a:ext>
            </a:extLst>
          </p:cNvPr>
          <p:cNvSpPr txBox="1"/>
          <p:nvPr/>
        </p:nvSpPr>
        <p:spPr>
          <a:xfrm>
            <a:off x="10707948" y="2818445"/>
            <a:ext cx="15897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Running! </a:t>
            </a:r>
            <a:r>
              <a:rPr lang="en-US" sz="2800" dirty="0">
                <a:solidFill>
                  <a:schemeClr val="bg2"/>
                </a:solidFill>
                <a:sym typeface="Wingdings" panose="05000000000000000000" pitchFamily="2" charset="2"/>
              </a:rPr>
              <a:t>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3C0AAB-4D2B-4D65-AF80-4EA1E67A044F}"/>
              </a:ext>
            </a:extLst>
          </p:cNvPr>
          <p:cNvSpPr txBox="1"/>
          <p:nvPr/>
        </p:nvSpPr>
        <p:spPr>
          <a:xfrm>
            <a:off x="7802418" y="6438135"/>
            <a:ext cx="240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Dynamic Linking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91D042-74EA-486E-9D2B-541E78E7A7BA}"/>
              </a:ext>
            </a:extLst>
          </p:cNvPr>
          <p:cNvSpPr txBox="1"/>
          <p:nvPr/>
        </p:nvSpPr>
        <p:spPr>
          <a:xfrm>
            <a:off x="5549935" y="5983999"/>
            <a:ext cx="171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Static linking</a:t>
            </a:r>
          </a:p>
        </p:txBody>
      </p:sp>
    </p:spTree>
    <p:extLst>
      <p:ext uri="{BB962C8B-B14F-4D97-AF65-F5344CB8AC3E}">
        <p14:creationId xmlns:p14="http://schemas.microsoft.com/office/powerpoint/2010/main" val="873970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That was a lot of info – questions?</a:t>
            </a:r>
          </a:p>
        </p:txBody>
      </p:sp>
    </p:spTree>
    <p:extLst>
      <p:ext uri="{BB962C8B-B14F-4D97-AF65-F5344CB8AC3E}">
        <p14:creationId xmlns:p14="http://schemas.microsoft.com/office/powerpoint/2010/main" val="44782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How was the midterm??</a:t>
            </a:r>
          </a:p>
        </p:txBody>
      </p:sp>
    </p:spTree>
    <p:extLst>
      <p:ext uri="{BB962C8B-B14F-4D97-AF65-F5344CB8AC3E}">
        <p14:creationId xmlns:p14="http://schemas.microsoft.com/office/powerpoint/2010/main" val="889574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Cache, outside looking in</a:t>
            </a:r>
          </a:p>
        </p:txBody>
      </p:sp>
    </p:spTree>
    <p:extLst>
      <p:ext uri="{BB962C8B-B14F-4D97-AF65-F5344CB8AC3E}">
        <p14:creationId xmlns:p14="http://schemas.microsoft.com/office/powerpoint/2010/main" val="1011776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Where is data stored?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Registers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Quick</a:t>
            </a:r>
          </a:p>
          <a:p>
            <a:r>
              <a:rPr lang="en-US" dirty="0">
                <a:solidFill>
                  <a:schemeClr val="bg1"/>
                </a:solidFill>
              </a:rPr>
              <a:t>Cache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Quick</a:t>
            </a:r>
          </a:p>
          <a:p>
            <a:r>
              <a:rPr lang="en-US" dirty="0">
                <a:solidFill>
                  <a:schemeClr val="bg1"/>
                </a:solidFill>
              </a:rPr>
              <a:t>Memory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Slow</a:t>
            </a:r>
          </a:p>
          <a:p>
            <a:r>
              <a:rPr lang="en-US" dirty="0">
                <a:solidFill>
                  <a:schemeClr val="bg1"/>
                </a:solidFill>
              </a:rPr>
              <a:t>Disk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Really slow</a:t>
            </a:r>
          </a:p>
          <a:p>
            <a:r>
              <a:rPr lang="en-US" dirty="0">
                <a:solidFill>
                  <a:schemeClr val="bg1"/>
                </a:solidFill>
              </a:rPr>
              <a:t>Server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Molasses</a:t>
            </a:r>
          </a:p>
        </p:txBody>
      </p:sp>
    </p:spTree>
    <p:extLst>
      <p:ext uri="{BB962C8B-B14F-4D97-AF65-F5344CB8AC3E}">
        <p14:creationId xmlns:p14="http://schemas.microsoft.com/office/powerpoint/2010/main" val="2281450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caching?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 intermediary that stores data from memory</a:t>
            </a:r>
          </a:p>
          <a:p>
            <a:r>
              <a:rPr lang="en-US" dirty="0">
                <a:solidFill>
                  <a:schemeClr val="bg1"/>
                </a:solidFill>
              </a:rPr>
              <a:t>We prefer this intermediary to interact with the CPU rather than memory</a:t>
            </a:r>
          </a:p>
          <a:p>
            <a:r>
              <a:rPr lang="en-US" dirty="0">
                <a:solidFill>
                  <a:schemeClr val="bg1"/>
                </a:solidFill>
              </a:rPr>
              <a:t>Usually having an intermediary is bad, more complicated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Not in this case</a:t>
            </a:r>
          </a:p>
        </p:txBody>
      </p:sp>
    </p:spTree>
    <p:extLst>
      <p:ext uri="{BB962C8B-B14F-4D97-AF65-F5344CB8AC3E}">
        <p14:creationId xmlns:p14="http://schemas.microsoft.com/office/powerpoint/2010/main" val="583180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Why haven’t we seen cache before?!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Caching is done by the hardware in a good amount of modern systems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Depends on hardware</a:t>
            </a:r>
          </a:p>
          <a:p>
            <a:r>
              <a:rPr lang="en-US" dirty="0">
                <a:solidFill>
                  <a:schemeClr val="bg1"/>
                </a:solidFill>
              </a:rPr>
              <a:t>OS also optimizes </a:t>
            </a:r>
            <a:r>
              <a:rPr lang="en-US" dirty="0" err="1">
                <a:solidFill>
                  <a:schemeClr val="bg1"/>
                </a:solidFill>
              </a:rPr>
              <a:t>chaching</a:t>
            </a:r>
            <a:r>
              <a:rPr lang="en-US" dirty="0">
                <a:solidFill>
                  <a:schemeClr val="bg1"/>
                </a:solidFill>
              </a:rPr>
              <a:t> for us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User programs normally just sit back and let the abstraction happen*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*There are probably exceptions, especially in the HPC community</a:t>
            </a:r>
          </a:p>
        </p:txBody>
      </p:sp>
    </p:spTree>
    <p:extLst>
      <p:ext uri="{BB962C8B-B14F-4D97-AF65-F5344CB8AC3E}">
        <p14:creationId xmlns:p14="http://schemas.microsoft.com/office/powerpoint/2010/main" val="1538659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Lab Tip – Start w/ parsing, trying to get this: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58A620-0EB9-41F9-BC75-32D7D8094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379" y="1858683"/>
            <a:ext cx="7863241" cy="413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25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9FEE-0909-4294-AF0D-E2205725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Deadlines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D78F72-0B89-4801-8680-AD8DDB284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115947"/>
              </p:ext>
            </p:extLst>
          </p:nvPr>
        </p:nvGraphicFramePr>
        <p:xfrm>
          <a:off x="2031998" y="3121804"/>
          <a:ext cx="8128000" cy="991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105027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77509314"/>
                    </a:ext>
                  </a:extLst>
                </a:gridCol>
              </a:tblGrid>
              <a:tr h="49574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Due Date (at 11:59pm)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61217"/>
                  </a:ext>
                </a:extLst>
              </a:tr>
              <a:tr h="4957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4696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5B75968-8FDB-4138-8205-C451E727F227}"/>
              </a:ext>
            </a:extLst>
          </p:cNvPr>
          <p:cNvSpPr txBox="1"/>
          <p:nvPr/>
        </p:nvSpPr>
        <p:spPr>
          <a:xfrm>
            <a:off x="4676773" y="4680131"/>
            <a:ext cx="283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Wow. Beautiful 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79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How was the assembly lab?</a:t>
            </a:r>
          </a:p>
        </p:txBody>
      </p:sp>
    </p:spTree>
    <p:extLst>
      <p:ext uri="{BB962C8B-B14F-4D97-AF65-F5344CB8AC3E}">
        <p14:creationId xmlns:p14="http://schemas.microsoft.com/office/powerpoint/2010/main" val="2870074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Compilation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3470916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Compilation Process (Compilation Toolchain)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F2D735-E37D-4428-870D-22064F1FFDC7}"/>
              </a:ext>
            </a:extLst>
          </p:cNvPr>
          <p:cNvSpPr/>
          <p:nvPr/>
        </p:nvSpPr>
        <p:spPr>
          <a:xfrm>
            <a:off x="1573305" y="1777317"/>
            <a:ext cx="1030157" cy="293566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3201D8-92D9-4BED-92B4-063C03D16981}"/>
              </a:ext>
            </a:extLst>
          </p:cNvPr>
          <p:cNvSpPr txBox="1"/>
          <p:nvPr/>
        </p:nvSpPr>
        <p:spPr>
          <a:xfrm rot="16200000">
            <a:off x="773484" y="2952759"/>
            <a:ext cx="262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Preprocessor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F9E942-9806-4890-B3FF-EB6E296E0D37}"/>
              </a:ext>
            </a:extLst>
          </p:cNvPr>
          <p:cNvSpPr/>
          <p:nvPr/>
        </p:nvSpPr>
        <p:spPr>
          <a:xfrm>
            <a:off x="4110317" y="1777317"/>
            <a:ext cx="1030157" cy="29356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AE8474-E506-4DA1-BD9B-FFF3A31AA71A}"/>
              </a:ext>
            </a:extLst>
          </p:cNvPr>
          <p:cNvSpPr txBox="1"/>
          <p:nvPr/>
        </p:nvSpPr>
        <p:spPr>
          <a:xfrm rot="16200000">
            <a:off x="3310496" y="2952759"/>
            <a:ext cx="262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E7CAAB-ECC5-4F0C-B56A-541AFB391355}"/>
              </a:ext>
            </a:extLst>
          </p:cNvPr>
          <p:cNvSpPr txBox="1"/>
          <p:nvPr/>
        </p:nvSpPr>
        <p:spPr>
          <a:xfrm>
            <a:off x="884124" y="4865906"/>
            <a:ext cx="2408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Everything starting with ‘#’ (i.e., #include). Exclusive to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969EEC-8848-425C-8ECB-05E6CE80D4AC}"/>
              </a:ext>
            </a:extLst>
          </p:cNvPr>
          <p:cNvSpPr txBox="1"/>
          <p:nvPr/>
        </p:nvSpPr>
        <p:spPr>
          <a:xfrm>
            <a:off x="3421136" y="4865906"/>
            <a:ext cx="2408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Converts C code into machine code (1s and 0s)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BE3C2B8-8D8B-47C7-878C-68B4EA548FF2}"/>
              </a:ext>
            </a:extLst>
          </p:cNvPr>
          <p:cNvSpPr/>
          <p:nvPr/>
        </p:nvSpPr>
        <p:spPr>
          <a:xfrm>
            <a:off x="6741526" y="1777317"/>
            <a:ext cx="1030157" cy="293566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6821B7-EF52-4E19-8182-B2112AB4EC8A}"/>
              </a:ext>
            </a:extLst>
          </p:cNvPr>
          <p:cNvSpPr txBox="1"/>
          <p:nvPr/>
        </p:nvSpPr>
        <p:spPr>
          <a:xfrm rot="16200000">
            <a:off x="5941705" y="2952759"/>
            <a:ext cx="262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Linker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0EB57-C179-4572-987E-467C27739FE2}"/>
              </a:ext>
            </a:extLst>
          </p:cNvPr>
          <p:cNvSpPr txBox="1"/>
          <p:nvPr/>
        </p:nvSpPr>
        <p:spPr>
          <a:xfrm>
            <a:off x="6052345" y="4865906"/>
            <a:ext cx="2408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Turns pieces of programs into a ready-to-go executable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A3ECA07-D500-4100-8EF4-40863BC40E68}"/>
              </a:ext>
            </a:extLst>
          </p:cNvPr>
          <p:cNvSpPr/>
          <p:nvPr/>
        </p:nvSpPr>
        <p:spPr>
          <a:xfrm>
            <a:off x="9372735" y="1777317"/>
            <a:ext cx="1030157" cy="29356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A4E29D-61D1-4850-9577-CC4EE8F98096}"/>
              </a:ext>
            </a:extLst>
          </p:cNvPr>
          <p:cNvSpPr txBox="1"/>
          <p:nvPr/>
        </p:nvSpPr>
        <p:spPr>
          <a:xfrm rot="16200000">
            <a:off x="8572914" y="2952759"/>
            <a:ext cx="262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Loader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D34A5E-30F5-4C32-82F5-BAAC747921E3}"/>
              </a:ext>
            </a:extLst>
          </p:cNvPr>
          <p:cNvSpPr txBox="1"/>
          <p:nvPr/>
        </p:nvSpPr>
        <p:spPr>
          <a:xfrm>
            <a:off x="8683554" y="4865906"/>
            <a:ext cx="2408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The OS loads the executable into memory (RAM) and starts the program, now called a </a:t>
            </a:r>
            <a:r>
              <a:rPr lang="en-US" b="1" dirty="0">
                <a:solidFill>
                  <a:schemeClr val="accent2"/>
                </a:solidFill>
              </a:rPr>
              <a:t>‘process’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E9A715-015C-4B92-B643-66A7A3B59962}"/>
              </a:ext>
            </a:extLst>
          </p:cNvPr>
          <p:cNvSpPr txBox="1"/>
          <p:nvPr/>
        </p:nvSpPr>
        <p:spPr>
          <a:xfrm>
            <a:off x="3630312" y="5934635"/>
            <a:ext cx="199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Assembler step is here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29233D9-019D-4DA1-AAD7-F528FCB83FA0}"/>
              </a:ext>
            </a:extLst>
          </p:cNvPr>
          <p:cNvSpPr/>
          <p:nvPr/>
        </p:nvSpPr>
        <p:spPr>
          <a:xfrm>
            <a:off x="2870908" y="2838824"/>
            <a:ext cx="986118" cy="669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FF3841A-6A04-4D8D-B574-EA5DE3DE4DA9}"/>
              </a:ext>
            </a:extLst>
          </p:cNvPr>
          <p:cNvSpPr/>
          <p:nvPr/>
        </p:nvSpPr>
        <p:spPr>
          <a:xfrm>
            <a:off x="5447941" y="2838824"/>
            <a:ext cx="986118" cy="669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CCBBF1D-DA28-4885-BF33-7542C1D2EEE5}"/>
              </a:ext>
            </a:extLst>
          </p:cNvPr>
          <p:cNvSpPr/>
          <p:nvPr/>
        </p:nvSpPr>
        <p:spPr>
          <a:xfrm>
            <a:off x="8079150" y="2838824"/>
            <a:ext cx="986118" cy="669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70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6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Preprocessor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2248D8C-1FDD-48EE-9A1E-A25DCA4D907A}"/>
              </a:ext>
            </a:extLst>
          </p:cNvPr>
          <p:cNvSpPr/>
          <p:nvPr/>
        </p:nvSpPr>
        <p:spPr>
          <a:xfrm>
            <a:off x="5580921" y="2213463"/>
            <a:ext cx="1030157" cy="293566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2A7074-6F5B-4139-9314-87CBC530D7ED}"/>
              </a:ext>
            </a:extLst>
          </p:cNvPr>
          <p:cNvSpPr txBox="1"/>
          <p:nvPr/>
        </p:nvSpPr>
        <p:spPr>
          <a:xfrm rot="16200000">
            <a:off x="4781100" y="3388905"/>
            <a:ext cx="262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Preprocessor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8640A8-5A2C-4AF0-AD6D-843297A4A845}"/>
              </a:ext>
            </a:extLst>
          </p:cNvPr>
          <p:cNvSpPr txBox="1"/>
          <p:nvPr/>
        </p:nvSpPr>
        <p:spPr>
          <a:xfrm>
            <a:off x="4891740" y="5302052"/>
            <a:ext cx="2408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Everything starting with ‘#’ (i.e., #include). Exclusive to C</a:t>
            </a:r>
          </a:p>
        </p:txBody>
      </p:sp>
    </p:spTree>
    <p:extLst>
      <p:ext uri="{BB962C8B-B14F-4D97-AF65-F5344CB8AC3E}">
        <p14:creationId xmlns:p14="http://schemas.microsoft.com/office/powerpoint/2010/main" val="1521844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Header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Header files are the public interface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They contain public function prototypes and public variables</a:t>
            </a:r>
          </a:p>
          <a:p>
            <a:r>
              <a:rPr lang="en-US" dirty="0">
                <a:solidFill>
                  <a:schemeClr val="bg1"/>
                </a:solidFill>
              </a:rPr>
              <a:t>C files contain code </a:t>
            </a:r>
          </a:p>
          <a:p>
            <a:r>
              <a:rPr lang="en-US" dirty="0">
                <a:solidFill>
                  <a:schemeClr val="bg1"/>
                </a:solidFill>
              </a:rPr>
              <a:t>So, we could do </a:t>
            </a:r>
            <a:r>
              <a:rPr lang="en-US" dirty="0">
                <a:solidFill>
                  <a:srgbClr val="00B050"/>
                </a:solidFill>
              </a:rPr>
              <a:t>#include “</a:t>
            </a:r>
            <a:r>
              <a:rPr lang="en-US" dirty="0" err="1">
                <a:solidFill>
                  <a:srgbClr val="00B050"/>
                </a:solidFill>
              </a:rPr>
              <a:t>iceberg.h</a:t>
            </a:r>
            <a:r>
              <a:rPr lang="en-US" dirty="0">
                <a:solidFill>
                  <a:srgbClr val="00B050"/>
                </a:solidFill>
              </a:rPr>
              <a:t>”</a:t>
            </a:r>
            <a:r>
              <a:rPr lang="en-US" dirty="0">
                <a:solidFill>
                  <a:schemeClr val="bg1"/>
                </a:solidFill>
              </a:rPr>
              <a:t> inside </a:t>
            </a:r>
            <a:r>
              <a:rPr lang="en-US" dirty="0" err="1">
                <a:solidFill>
                  <a:schemeClr val="bg1"/>
                </a:solidFill>
              </a:rPr>
              <a:t>titanic.c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We’ll see all iceberg’s public methods + use them in </a:t>
            </a:r>
            <a:r>
              <a:rPr lang="en-US" dirty="0" err="1">
                <a:solidFill>
                  <a:schemeClr val="bg1"/>
                </a:solidFill>
              </a:rPr>
              <a:t>titanic.c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How? You’ll see during linking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bg1"/>
                </a:solidFill>
              </a:rPr>
              <a:t>Preprocessor stuff, stuff with the ‘#’ doesn’t need ‘;’ at the end of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471B8A-1189-4830-BE61-A561B64DF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3048000" cy="40968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965D39-0258-4689-B4F3-6FAAA780A8DD}"/>
              </a:ext>
            </a:extLst>
          </p:cNvPr>
          <p:cNvSpPr txBox="1"/>
          <p:nvPr/>
        </p:nvSpPr>
        <p:spPr>
          <a:xfrm>
            <a:off x="9938124" y="24989"/>
            <a:ext cx="1691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iceberg.h</a:t>
            </a:r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19B6F2-8FA1-4B9E-9AA4-B4300879FB9B}"/>
              </a:ext>
            </a:extLst>
          </p:cNvPr>
          <p:cNvSpPr txBox="1"/>
          <p:nvPr/>
        </p:nvSpPr>
        <p:spPr>
          <a:xfrm>
            <a:off x="9938124" y="1115695"/>
            <a:ext cx="1691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iceberg.c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81934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Header files – include guards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2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#include “</a:t>
            </a:r>
            <a:r>
              <a:rPr lang="en-US" dirty="0" err="1">
                <a:solidFill>
                  <a:srgbClr val="00B050"/>
                </a:solidFill>
              </a:rPr>
              <a:t>iceberg.h</a:t>
            </a:r>
            <a:r>
              <a:rPr lang="en-US" dirty="0">
                <a:solidFill>
                  <a:srgbClr val="00B050"/>
                </a:solidFill>
              </a:rPr>
              <a:t>” </a:t>
            </a:r>
            <a:r>
              <a:rPr lang="en-US" dirty="0">
                <a:solidFill>
                  <a:schemeClr val="bg1"/>
                </a:solidFill>
              </a:rPr>
              <a:t>– for your header files</a:t>
            </a:r>
          </a:p>
          <a:p>
            <a:r>
              <a:rPr lang="en-US" dirty="0">
                <a:solidFill>
                  <a:srgbClr val="00B050"/>
                </a:solidFill>
              </a:rPr>
              <a:t>#include &lt;</a:t>
            </a:r>
            <a:r>
              <a:rPr lang="en-US" dirty="0" err="1">
                <a:solidFill>
                  <a:srgbClr val="00B050"/>
                </a:solidFill>
              </a:rPr>
              <a:t>stdio.h</a:t>
            </a:r>
            <a:r>
              <a:rPr lang="en-US" dirty="0">
                <a:solidFill>
                  <a:srgbClr val="00B050"/>
                </a:solidFill>
              </a:rPr>
              <a:t>&gt; </a:t>
            </a:r>
            <a:r>
              <a:rPr lang="en-US" dirty="0">
                <a:solidFill>
                  <a:schemeClr val="bg1"/>
                </a:solidFill>
              </a:rPr>
              <a:t>– established libraries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38C447-97BA-4ED3-BA09-5412781D07DF}"/>
              </a:ext>
            </a:extLst>
          </p:cNvPr>
          <p:cNvSpPr/>
          <p:nvPr/>
        </p:nvSpPr>
        <p:spPr>
          <a:xfrm>
            <a:off x="0" y="3429000"/>
            <a:ext cx="3053976" cy="154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7C01FE-548D-4928-8DE0-7ABB4E70207C}"/>
              </a:ext>
            </a:extLst>
          </p:cNvPr>
          <p:cNvSpPr txBox="1"/>
          <p:nvPr/>
        </p:nvSpPr>
        <p:spPr>
          <a:xfrm>
            <a:off x="293594" y="3579906"/>
            <a:ext cx="2466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#inlucde</a:t>
            </a:r>
            <a:r>
              <a:rPr lang="en-US" sz="2000" dirty="0">
                <a:solidFill>
                  <a:schemeClr val="bg1"/>
                </a:solidFill>
              </a:rPr>
              <a:t> “</a:t>
            </a:r>
            <a:r>
              <a:rPr lang="en-US" sz="2000" dirty="0" err="1">
                <a:solidFill>
                  <a:schemeClr val="bg1"/>
                </a:solidFill>
              </a:rPr>
              <a:t>iceberg.h</a:t>
            </a:r>
            <a:r>
              <a:rPr lang="en-US" sz="20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6B423E-4A0D-4AE6-8007-0CD07402497E}"/>
              </a:ext>
            </a:extLst>
          </p:cNvPr>
          <p:cNvSpPr txBox="1"/>
          <p:nvPr/>
        </p:nvSpPr>
        <p:spPr>
          <a:xfrm>
            <a:off x="293594" y="3880224"/>
            <a:ext cx="2466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#inlucde</a:t>
            </a:r>
            <a:r>
              <a:rPr lang="en-US" sz="2000" dirty="0">
                <a:solidFill>
                  <a:schemeClr val="bg1"/>
                </a:solidFill>
              </a:rPr>
              <a:t> “</a:t>
            </a:r>
            <a:r>
              <a:rPr lang="en-US" sz="2000" dirty="0" err="1">
                <a:solidFill>
                  <a:schemeClr val="bg1"/>
                </a:solidFill>
              </a:rPr>
              <a:t>iceberg.h</a:t>
            </a:r>
            <a:r>
              <a:rPr lang="en-US" sz="20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852F3C-F85A-4669-87BD-FF0F235268B8}"/>
              </a:ext>
            </a:extLst>
          </p:cNvPr>
          <p:cNvSpPr txBox="1"/>
          <p:nvPr/>
        </p:nvSpPr>
        <p:spPr>
          <a:xfrm>
            <a:off x="293594" y="4476376"/>
            <a:ext cx="2466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iceberg.c</a:t>
            </a:r>
            <a:endParaRPr lang="en-US" sz="20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5E560C0-620F-46C9-90B3-A64A3EB4C2C9}"/>
              </a:ext>
            </a:extLst>
          </p:cNvPr>
          <p:cNvSpPr/>
          <p:nvPr/>
        </p:nvSpPr>
        <p:spPr>
          <a:xfrm>
            <a:off x="0" y="5221940"/>
            <a:ext cx="3053976" cy="154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0FE412-4751-43D4-939E-FF05BA6693A5}"/>
              </a:ext>
            </a:extLst>
          </p:cNvPr>
          <p:cNvSpPr txBox="1"/>
          <p:nvPr/>
        </p:nvSpPr>
        <p:spPr>
          <a:xfrm>
            <a:off x="293594" y="5372846"/>
            <a:ext cx="24667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#ifndef</a:t>
            </a:r>
            <a:r>
              <a:rPr lang="en-US" sz="2000" dirty="0">
                <a:solidFill>
                  <a:schemeClr val="bg1"/>
                </a:solidFill>
              </a:rPr>
              <a:t> _ICEBERG_H_</a:t>
            </a:r>
          </a:p>
          <a:p>
            <a:r>
              <a:rPr lang="en-US" sz="2000" dirty="0">
                <a:solidFill>
                  <a:srgbClr val="FF0000"/>
                </a:solidFill>
              </a:rPr>
              <a:t>#define</a:t>
            </a:r>
            <a:r>
              <a:rPr lang="en-US" sz="2000" dirty="0">
                <a:solidFill>
                  <a:schemeClr val="bg1"/>
                </a:solidFill>
              </a:rPr>
              <a:t> _ICEBERG_H_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//content</a:t>
            </a:r>
          </a:p>
          <a:p>
            <a:r>
              <a:rPr lang="en-US" sz="2000" dirty="0">
                <a:solidFill>
                  <a:srgbClr val="FF0000"/>
                </a:solidFill>
              </a:rPr>
              <a:t>#endif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22EF47-2202-46F9-A176-F94A41162656}"/>
              </a:ext>
            </a:extLst>
          </p:cNvPr>
          <p:cNvSpPr txBox="1"/>
          <p:nvPr/>
        </p:nvSpPr>
        <p:spPr>
          <a:xfrm>
            <a:off x="1249829" y="6371230"/>
            <a:ext cx="2466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iceberg.h</a:t>
            </a:r>
            <a:endParaRPr lang="en-US" sz="2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00377ED-77C3-4069-A41C-B09F75EBD4B6}"/>
              </a:ext>
            </a:extLst>
          </p:cNvPr>
          <p:cNvSpPr/>
          <p:nvPr/>
        </p:nvSpPr>
        <p:spPr>
          <a:xfrm>
            <a:off x="3347570" y="3445748"/>
            <a:ext cx="3053976" cy="3342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455718-6A2E-41D5-914F-AC27532E28A2}"/>
              </a:ext>
            </a:extLst>
          </p:cNvPr>
          <p:cNvSpPr txBox="1"/>
          <p:nvPr/>
        </p:nvSpPr>
        <p:spPr>
          <a:xfrm>
            <a:off x="3641164" y="3596654"/>
            <a:ext cx="24667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#ifndef</a:t>
            </a:r>
            <a:r>
              <a:rPr lang="en-US" sz="2000" dirty="0">
                <a:solidFill>
                  <a:schemeClr val="bg1"/>
                </a:solidFill>
              </a:rPr>
              <a:t> _ICEBERG_H_</a:t>
            </a:r>
          </a:p>
          <a:p>
            <a:r>
              <a:rPr lang="en-US" sz="2000" dirty="0">
                <a:solidFill>
                  <a:srgbClr val="FF0000"/>
                </a:solidFill>
              </a:rPr>
              <a:t>#define</a:t>
            </a:r>
            <a:r>
              <a:rPr lang="en-US" sz="2000" dirty="0">
                <a:solidFill>
                  <a:schemeClr val="bg1"/>
                </a:solidFill>
              </a:rPr>
              <a:t> _ICEBERG_H_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//content</a:t>
            </a:r>
          </a:p>
          <a:p>
            <a:r>
              <a:rPr lang="en-US" sz="2000" dirty="0">
                <a:solidFill>
                  <a:srgbClr val="FF0000"/>
                </a:solidFill>
              </a:rPr>
              <a:t>#endif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#ifndef</a:t>
            </a:r>
            <a:r>
              <a:rPr lang="en-US" sz="2000" dirty="0">
                <a:solidFill>
                  <a:schemeClr val="bg1"/>
                </a:solidFill>
              </a:rPr>
              <a:t> _ICEBERG_H_</a:t>
            </a:r>
          </a:p>
          <a:p>
            <a:r>
              <a:rPr lang="en-US" sz="2000" dirty="0">
                <a:solidFill>
                  <a:srgbClr val="FF0000"/>
                </a:solidFill>
              </a:rPr>
              <a:t>#define</a:t>
            </a:r>
            <a:r>
              <a:rPr lang="en-US" sz="2000" dirty="0">
                <a:solidFill>
                  <a:schemeClr val="bg1"/>
                </a:solidFill>
              </a:rPr>
              <a:t> _ICEBERG_H_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//content</a:t>
            </a:r>
          </a:p>
          <a:p>
            <a:r>
              <a:rPr lang="en-US" sz="2000" dirty="0">
                <a:solidFill>
                  <a:srgbClr val="FF0000"/>
                </a:solidFill>
              </a:rPr>
              <a:t>#endif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455581-EAC9-4A6D-A855-8070ED9CCEEB}"/>
              </a:ext>
            </a:extLst>
          </p:cNvPr>
          <p:cNvSpPr txBox="1"/>
          <p:nvPr/>
        </p:nvSpPr>
        <p:spPr>
          <a:xfrm>
            <a:off x="3641164" y="6387978"/>
            <a:ext cx="2466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iceberg.c</a:t>
            </a:r>
            <a:endParaRPr lang="en-US" sz="20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3D001B8-77BF-4BDF-B170-58164F655425}"/>
              </a:ext>
            </a:extLst>
          </p:cNvPr>
          <p:cNvSpPr/>
          <p:nvPr/>
        </p:nvSpPr>
        <p:spPr>
          <a:xfrm>
            <a:off x="6518091" y="3451410"/>
            <a:ext cx="3053976" cy="3342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39BD21-3711-4630-B471-BAF8A4C917FC}"/>
              </a:ext>
            </a:extLst>
          </p:cNvPr>
          <p:cNvSpPr txBox="1"/>
          <p:nvPr/>
        </p:nvSpPr>
        <p:spPr>
          <a:xfrm>
            <a:off x="6811685" y="3602316"/>
            <a:ext cx="24667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#define</a:t>
            </a:r>
            <a:r>
              <a:rPr lang="en-US" sz="2000" dirty="0">
                <a:solidFill>
                  <a:schemeClr val="bg1"/>
                </a:solidFill>
              </a:rPr>
              <a:t> _ICEBERG_H_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//content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#ifndef</a:t>
            </a:r>
            <a:r>
              <a:rPr lang="en-US" sz="2000" dirty="0">
                <a:solidFill>
                  <a:schemeClr val="bg1"/>
                </a:solidFill>
              </a:rPr>
              <a:t> _ICEBERG_H_</a:t>
            </a:r>
          </a:p>
          <a:p>
            <a:r>
              <a:rPr lang="en-US" sz="2000" dirty="0">
                <a:solidFill>
                  <a:srgbClr val="FF0000"/>
                </a:solidFill>
              </a:rPr>
              <a:t>#define</a:t>
            </a:r>
            <a:r>
              <a:rPr lang="en-US" sz="2000" dirty="0">
                <a:solidFill>
                  <a:schemeClr val="bg1"/>
                </a:solidFill>
              </a:rPr>
              <a:t> _ICEBERG_H_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//content</a:t>
            </a:r>
          </a:p>
          <a:p>
            <a:r>
              <a:rPr lang="en-US" sz="2000" dirty="0">
                <a:solidFill>
                  <a:srgbClr val="FF0000"/>
                </a:solidFill>
              </a:rPr>
              <a:t>#endif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6DD72B-6220-4F68-8231-0A94E858F754}"/>
              </a:ext>
            </a:extLst>
          </p:cNvPr>
          <p:cNvSpPr txBox="1"/>
          <p:nvPr/>
        </p:nvSpPr>
        <p:spPr>
          <a:xfrm>
            <a:off x="6811685" y="6393640"/>
            <a:ext cx="2466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iceberg.c</a:t>
            </a:r>
            <a:endParaRPr lang="en-US" sz="20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2BD210B-DE12-45D5-A9AD-C71A632A0C95}"/>
              </a:ext>
            </a:extLst>
          </p:cNvPr>
          <p:cNvSpPr/>
          <p:nvPr/>
        </p:nvSpPr>
        <p:spPr>
          <a:xfrm>
            <a:off x="9684870" y="3409575"/>
            <a:ext cx="2577354" cy="3325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2CC255-EE92-49F6-B097-A845AF5C8737}"/>
              </a:ext>
            </a:extLst>
          </p:cNvPr>
          <p:cNvSpPr txBox="1"/>
          <p:nvPr/>
        </p:nvSpPr>
        <p:spPr>
          <a:xfrm>
            <a:off x="9716995" y="3543733"/>
            <a:ext cx="2466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#define</a:t>
            </a:r>
            <a:r>
              <a:rPr lang="en-US" sz="2000" dirty="0">
                <a:solidFill>
                  <a:schemeClr val="bg1"/>
                </a:solidFill>
              </a:rPr>
              <a:t> _ICEBERG_H_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//content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92BCBC-6FE0-4535-8BEA-929A4F164A90}"/>
              </a:ext>
            </a:extLst>
          </p:cNvPr>
          <p:cNvSpPr txBox="1"/>
          <p:nvPr/>
        </p:nvSpPr>
        <p:spPr>
          <a:xfrm>
            <a:off x="9795436" y="6353144"/>
            <a:ext cx="2466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iceberg.c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7804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5326</TotalTime>
  <Words>1479</Words>
  <Application>Microsoft Office PowerPoint</Application>
  <PresentationFormat>Widescreen</PresentationFormat>
  <Paragraphs>253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Office Theme</vt:lpstr>
      <vt:lpstr>PowerPoint Presentation</vt:lpstr>
      <vt:lpstr>Questions?</vt:lpstr>
      <vt:lpstr>How was the midterm??</vt:lpstr>
      <vt:lpstr>How was the assembly lab?</vt:lpstr>
      <vt:lpstr>Compilation – Overview</vt:lpstr>
      <vt:lpstr>Compilation Process (Compilation Toolchain)</vt:lpstr>
      <vt:lpstr>Preprocessor</vt:lpstr>
      <vt:lpstr>Header files</vt:lpstr>
      <vt:lpstr>Header files – include guards</vt:lpstr>
      <vt:lpstr>Preprocessor</vt:lpstr>
      <vt:lpstr>Compiler</vt:lpstr>
      <vt:lpstr>Compiler</vt:lpstr>
      <vt:lpstr>Object File</vt:lpstr>
      <vt:lpstr>Object File</vt:lpstr>
      <vt:lpstr>Symbol table</vt:lpstr>
      <vt:lpstr>Linker</vt:lpstr>
      <vt:lpstr>Symbol table – now time for the linker</vt:lpstr>
      <vt:lpstr>The linker – linking all the parts together</vt:lpstr>
      <vt:lpstr>Symbol table – after the linker</vt:lpstr>
      <vt:lpstr>I thought we were supposed to patch everything up?</vt:lpstr>
      <vt:lpstr>Symbol table – now for the loader</vt:lpstr>
      <vt:lpstr>Loader</vt:lpstr>
      <vt:lpstr>Loading</vt:lpstr>
      <vt:lpstr>Dynamic linking (patching the holes still)</vt:lpstr>
      <vt:lpstr>Use cases</vt:lpstr>
      <vt:lpstr>Actual loading into mem</vt:lpstr>
      <vt:lpstr>Loading</vt:lpstr>
      <vt:lpstr>Running</vt:lpstr>
      <vt:lpstr>That was a lot of info – questions?</vt:lpstr>
      <vt:lpstr>Cache, outside looking in</vt:lpstr>
      <vt:lpstr>Where is data stored?</vt:lpstr>
      <vt:lpstr>What is caching?</vt:lpstr>
      <vt:lpstr>Why haven’t we seen cache before?!</vt:lpstr>
      <vt:lpstr>Lab Tip – Start w/ parsing, trying to get this:</vt:lpstr>
      <vt:lpstr>Deadlines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Morning!</dc:title>
  <dc:creator>Matthew Wildermuth</dc:creator>
  <cp:lastModifiedBy>Matthew Wildermuth</cp:lastModifiedBy>
  <cp:revision>1689</cp:revision>
  <dcterms:created xsi:type="dcterms:W3CDTF">2021-01-27T20:47:21Z</dcterms:created>
  <dcterms:modified xsi:type="dcterms:W3CDTF">2021-03-23T15:19:45Z</dcterms:modified>
</cp:coreProperties>
</file>