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8" r:id="rId2"/>
    <p:sldId id="292" r:id="rId3"/>
    <p:sldId id="398" r:id="rId4"/>
    <p:sldId id="341" r:id="rId5"/>
    <p:sldId id="353" r:id="rId6"/>
    <p:sldId id="354" r:id="rId7"/>
    <p:sldId id="373" r:id="rId8"/>
    <p:sldId id="374" r:id="rId9"/>
    <p:sldId id="375" r:id="rId10"/>
    <p:sldId id="376" r:id="rId11"/>
    <p:sldId id="377" r:id="rId12"/>
    <p:sldId id="379" r:id="rId13"/>
    <p:sldId id="380" r:id="rId14"/>
    <p:sldId id="381" r:id="rId15"/>
    <p:sldId id="383" r:id="rId16"/>
    <p:sldId id="384" r:id="rId17"/>
    <p:sldId id="385" r:id="rId18"/>
    <p:sldId id="386" r:id="rId19"/>
    <p:sldId id="345" r:id="rId20"/>
    <p:sldId id="344" r:id="rId21"/>
    <p:sldId id="387" r:id="rId22"/>
    <p:sldId id="388" r:id="rId23"/>
    <p:sldId id="389" r:id="rId24"/>
    <p:sldId id="390" r:id="rId25"/>
    <p:sldId id="391" r:id="rId26"/>
    <p:sldId id="393" r:id="rId27"/>
    <p:sldId id="343" r:id="rId28"/>
    <p:sldId id="396" r:id="rId29"/>
    <p:sldId id="397" r:id="rId30"/>
    <p:sldId id="30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1" autoAdjust="0"/>
  </p:normalViewPr>
  <p:slideViewPr>
    <p:cSldViewPr snapToGrid="0">
      <p:cViewPr varScale="1"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2/14/2021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ythontutor.com/c.html#code=char*%20function%28%29%0A%7B%0A%20%20char%20string%5B10%5D%20%3D%20%22hello!!%22%3B%0A%20%20char*%20dont_do%20%3D%20string%3B%0A%20%20return%20dont_do%3B%0A%7D%0A%0Aint%20main%28%29%20%7B%0A%20%20%0A%20%20char*%20string%20%3D%20function%28%29%3B%0A%20%20printf%28%22String%3A%20%25s%5Cn%22,%20string%29%3B%0A%20%20return%200%3B%0A%7D&amp;curInstr=2&amp;mode=display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c.html#code=int%20main%28%29%20%7B%0A%20%20%0A%20%20char%20string%5B20%5D%20%3D%20%22hello%20world%22%3B%0A%20%20printf%28%22String%3A%20%25s%5Cn%22,%20string%29%3B%0A%20%20int%20x%20%3D%205,%20y%20%3D%20100%3B%0A%20%20int*%20p%20%3D%20%26x%3B%0A%20%20%0A%20%20void*%20data%20%3D%20malloc%28sizeof%28int%29%29%3B%20//%20can't%20manipulate%20void*%20data%0A%20%20int*%20int_data%20%3D%20%28int*%29data%3B%0A%20%20%0A%20%20//%20you%20can%20manipulate%20data%20on%20the%20heap%20on%20the%20stack%20%0A%20%20%20%20//%20just%20like%20you%20could%20on%20the%20heap%0A%20%20*int_data%20%3D%20449449%3B%0A%20%20%0A%20%20//%20you%20MUST%20free%20every%20piece%20of%20data%20you%20malloc%0A%20%20free%28int_data%29%3B%0A%20%20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_standard_library/string_h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c.html#code=%23include%20%3Cstdio.h%3E%0A%0A//%20past%20here%20from%20example_list.c%20on%20my%20github%0A//%20file's%20too%20long%20to%20share%20by%20link%0A%0Aint%20main%28%29%20%7B%0A%20%20%0A%20%20return%200%3B%0A%7D&amp;mode=edit&amp;origin=opt-frontend.js&amp;py=c_gcc9.3.0&amp;rawInputLstJSON=%5B%5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tt.co1.qualtrics.com/jfe/form/SV_dolruF7eLbBEkh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kitchenware, coffee maker&#10;&#10;Description automatically generated">
            <a:extLst>
              <a:ext uri="{FF2B5EF4-FFF2-40B4-BE49-F238E27FC236}">
                <a16:creationId xmlns:a16="http://schemas.microsoft.com/office/drawing/2014/main" id="{98C08217-B3CC-4C89-9005-8C250E0EE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91" y="213541"/>
            <a:ext cx="6056618" cy="5681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20" y="5998128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E4D63-88D7-4DF0-B018-280D4A094B47}"/>
              </a:ext>
            </a:extLst>
          </p:cNvPr>
          <p:cNvSpPr txBox="1"/>
          <p:nvPr/>
        </p:nvSpPr>
        <p:spPr>
          <a:xfrm>
            <a:off x="0" y="6488668"/>
            <a:ext cx="377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449 notes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Activation Records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94E66-1594-448B-823E-1B4C10B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807"/>
            <a:ext cx="5679307" cy="241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4EDB1-0E00-410C-BB9D-34835DAE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09" y="2491927"/>
            <a:ext cx="3748291" cy="18741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6A2A88-7E07-4BAF-A67D-F0FECC07CFFD}"/>
              </a:ext>
            </a:extLst>
          </p:cNvPr>
          <p:cNvSpPr/>
          <p:nvPr/>
        </p:nvSpPr>
        <p:spPr>
          <a:xfrm>
            <a:off x="1101436" y="2905606"/>
            <a:ext cx="1620981" cy="346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AB85B-8467-4F52-92F2-D720D2843E47}"/>
              </a:ext>
            </a:extLst>
          </p:cNvPr>
          <p:cNvSpPr txBox="1"/>
          <p:nvPr/>
        </p:nvSpPr>
        <p:spPr>
          <a:xfrm>
            <a:off x="2599459" y="5308406"/>
            <a:ext cx="6993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Fork is the ‘callee’ here (the called function)</a:t>
            </a:r>
          </a:p>
        </p:txBody>
      </p:sp>
    </p:spTree>
    <p:extLst>
      <p:ext uri="{BB962C8B-B14F-4D97-AF65-F5344CB8AC3E}">
        <p14:creationId xmlns:p14="http://schemas.microsoft.com/office/powerpoint/2010/main" val="189467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Activation Records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94E66-1594-448B-823E-1B4C10B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807"/>
            <a:ext cx="5679307" cy="241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B291D-4898-44F8-AEAB-DF0FAA376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52" y="2336322"/>
            <a:ext cx="3757648" cy="23018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586F39-6C4C-42BD-A33E-21367ED8442E}"/>
              </a:ext>
            </a:extLst>
          </p:cNvPr>
          <p:cNvSpPr/>
          <p:nvPr/>
        </p:nvSpPr>
        <p:spPr>
          <a:xfrm>
            <a:off x="4421332" y="2552315"/>
            <a:ext cx="1402774" cy="346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EE907-F8CD-459D-847D-69D904E885BE}"/>
              </a:ext>
            </a:extLst>
          </p:cNvPr>
          <p:cNvSpPr txBox="1"/>
          <p:nvPr/>
        </p:nvSpPr>
        <p:spPr>
          <a:xfrm>
            <a:off x="2599459" y="5283827"/>
            <a:ext cx="6993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Fork is now the ‘caller’ and knife is the ‘callee’</a:t>
            </a:r>
          </a:p>
        </p:txBody>
      </p:sp>
    </p:spTree>
    <p:extLst>
      <p:ext uri="{BB962C8B-B14F-4D97-AF65-F5344CB8AC3E}">
        <p14:creationId xmlns:p14="http://schemas.microsoft.com/office/powerpoint/2010/main" val="381441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Activation Records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94E66-1594-448B-823E-1B4C10B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807"/>
            <a:ext cx="5679307" cy="2418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4EDB1-0E00-410C-BB9D-34835DAE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09" y="2491927"/>
            <a:ext cx="3748291" cy="18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6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Activation Records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94E66-1594-448B-823E-1B4C10B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807"/>
            <a:ext cx="5679307" cy="241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7EA34-16A2-470D-8CDB-F02B77FB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901" y="2881236"/>
            <a:ext cx="321989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2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stack is manipulated by pointers (wow what a surprise)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stack pointer (</a:t>
            </a:r>
            <a:r>
              <a:rPr lang="en-US" dirty="0" err="1">
                <a:solidFill>
                  <a:schemeClr val="bg1"/>
                </a:solidFill>
              </a:rPr>
              <a:t>sp</a:t>
            </a:r>
            <a:r>
              <a:rPr lang="en-US" dirty="0">
                <a:solidFill>
                  <a:schemeClr val="bg1"/>
                </a:solidFill>
              </a:rPr>
              <a:t>) to be specific</a:t>
            </a:r>
          </a:p>
          <a:p>
            <a:r>
              <a:rPr lang="en-US" dirty="0">
                <a:solidFill>
                  <a:schemeClr val="bg1"/>
                </a:solidFill>
              </a:rPr>
              <a:t>Pushing the AR = </a:t>
            </a:r>
            <a:r>
              <a:rPr lang="en-US" dirty="0" err="1">
                <a:solidFill>
                  <a:schemeClr val="bg1"/>
                </a:solidFill>
              </a:rPr>
              <a:t>sp</a:t>
            </a:r>
            <a:r>
              <a:rPr lang="en-US" dirty="0">
                <a:solidFill>
                  <a:schemeClr val="bg1"/>
                </a:solidFill>
              </a:rPr>
              <a:t> down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Because the stack grows down</a:t>
            </a:r>
          </a:p>
          <a:p>
            <a:r>
              <a:rPr lang="en-US" dirty="0">
                <a:solidFill>
                  <a:schemeClr val="bg1"/>
                </a:solidFill>
              </a:rPr>
              <a:t>Popping the AR = </a:t>
            </a:r>
            <a:r>
              <a:rPr lang="en-US" dirty="0" err="1">
                <a:solidFill>
                  <a:schemeClr val="bg1"/>
                </a:solidFill>
              </a:rPr>
              <a:t>sp</a:t>
            </a:r>
            <a:r>
              <a:rPr lang="en-US" dirty="0">
                <a:solidFill>
                  <a:schemeClr val="bg1"/>
                </a:solidFill>
              </a:rPr>
              <a:t> 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Because shrinking the stack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placed on the stack but never really goes away…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02BDE-C40E-46FB-9A7D-32A2C5BE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56" y="3140526"/>
            <a:ext cx="2920888" cy="19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placed on the stack but never really goes away…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1FA5D-DC83-4A4A-AACA-BD4E12F8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48" y="3122468"/>
            <a:ext cx="5234904" cy="22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placed on the stack but never really goes away…</a:t>
            </a:r>
          </a:p>
          <a:p>
            <a:r>
              <a:rPr lang="en-US" dirty="0">
                <a:solidFill>
                  <a:schemeClr val="bg1"/>
                </a:solidFill>
              </a:rPr>
              <a:t>That’s why if there’s no null terminator in a string, you get garbage!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6BC5C-4C80-4815-BE68-B801D890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82" y="3164032"/>
            <a:ext cx="5361636" cy="22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not return a pointer to an array on the stack!!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Because you’ll access a portion of the stack ‘doesn’t’ exist anymore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out of our control – it’s not on the stack anymore!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the below example, if we had a pointer to x, it’s value could be 10, could be 25, could be -10000000000000000, we don’t know! It’s garbage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6BC5C-4C80-4815-BE68-B801D890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182" y="4430056"/>
            <a:ext cx="5361636" cy="22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Understanding Heap</a:t>
            </a:r>
          </a:p>
        </p:txBody>
      </p:sp>
    </p:spTree>
    <p:extLst>
      <p:ext uri="{BB962C8B-B14F-4D97-AF65-F5344CB8AC3E}">
        <p14:creationId xmlns:p14="http://schemas.microsoft.com/office/powerpoint/2010/main" val="96178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Local variables are allocated…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the stack!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is their lifetime?</a:t>
            </a:r>
          </a:p>
          <a:p>
            <a:r>
              <a:rPr lang="en-US" dirty="0">
                <a:solidFill>
                  <a:schemeClr val="bg1"/>
                </a:solidFill>
              </a:rPr>
              <a:t>Global variables are put in the data segment of the program’s memory (OS) managed – last for lifetime of program</a:t>
            </a:r>
          </a:p>
          <a:p>
            <a:r>
              <a:rPr lang="en-US" dirty="0">
                <a:solidFill>
                  <a:schemeClr val="bg1"/>
                </a:solidFill>
              </a:rPr>
              <a:t>The heap is a programmer-managed area of memory (at least in C)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the heap data structure – that’s a different concept</a:t>
            </a:r>
          </a:p>
          <a:p>
            <a:r>
              <a:rPr lang="en-US" dirty="0">
                <a:solidFill>
                  <a:schemeClr val="bg1"/>
                </a:solidFill>
              </a:rPr>
              <a:t>You can create and destroy pieces of memory on the heap, on demand</a:t>
            </a:r>
          </a:p>
        </p:txBody>
      </p:sp>
    </p:spTree>
    <p:extLst>
      <p:ext uri="{BB962C8B-B14F-4D97-AF65-F5344CB8AC3E}">
        <p14:creationId xmlns:p14="http://schemas.microsoft.com/office/powerpoint/2010/main" val="427419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865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Stack grows down, heap grows up</a:t>
            </a:r>
          </a:p>
          <a:p>
            <a:r>
              <a:rPr lang="en-US" dirty="0">
                <a:solidFill>
                  <a:schemeClr val="bg1"/>
                </a:solidFill>
              </a:rPr>
              <a:t>Could collide, but unlikely on 64-bit systems – could be millions of bytes apart</a:t>
            </a:r>
          </a:p>
          <a:p>
            <a:r>
              <a:rPr lang="en-US" dirty="0">
                <a:solidFill>
                  <a:schemeClr val="bg1"/>
                </a:solidFill>
              </a:rPr>
              <a:t>If they do meet, the program is out of memory</a:t>
            </a:r>
          </a:p>
          <a:p>
            <a:r>
              <a:rPr lang="en-US" dirty="0">
                <a:solidFill>
                  <a:schemeClr val="bg1"/>
                </a:solidFill>
              </a:rPr>
              <a:t>Having them grow towards each other allows us not to have to predict their sizes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FE324-2CD0-43AB-8453-D4936653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64" y="1690688"/>
            <a:ext cx="2269308" cy="40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7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Accessing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can put data on the heap using malloc()</a:t>
            </a:r>
          </a:p>
          <a:p>
            <a:r>
              <a:rPr lang="en-US" dirty="0">
                <a:solidFill>
                  <a:schemeClr val="bg1"/>
                </a:solidFill>
              </a:rPr>
              <a:t>Take data away from the heap using free()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42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Heap Annoyances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 malloc = 1 free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 NOT FORGET TO FREE!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Memory leaks!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Your program can’t use that memory now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Why are the pointers now s**t?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Same as stack example – if you use a pointer that’s not valid there will be a crazy amount of unexpected behavior!!!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Data there could’ve changed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Think of security implications</a:t>
            </a:r>
          </a:p>
          <a:p>
            <a:r>
              <a:rPr lang="en-US" dirty="0">
                <a:solidFill>
                  <a:schemeClr val="bg1"/>
                </a:solidFill>
              </a:rPr>
              <a:t>Check EVERY point of exit from a function or EVERY point after you stop using a variable to make sure you free!!</a:t>
            </a:r>
          </a:p>
        </p:txBody>
      </p:sp>
    </p:spTree>
    <p:extLst>
      <p:ext uri="{BB962C8B-B14F-4D97-AF65-F5344CB8AC3E}">
        <p14:creationId xmlns:p14="http://schemas.microsoft.com/office/powerpoint/2010/main" val="4147448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Heap Annoyances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must initialize variables that you have!!!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After just mallocing, you’ll just have junk in your struct, int, string, whatever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Same as stack principle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 just use </a:t>
            </a:r>
            <a:r>
              <a:rPr lang="en-US" dirty="0" err="1">
                <a:solidFill>
                  <a:schemeClr val="bg1"/>
                </a:solidFill>
              </a:rPr>
              <a:t>calloc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 err="1">
                <a:solidFill>
                  <a:schemeClr val="bg1"/>
                </a:solidFill>
              </a:rPr>
              <a:t>sizeof</a:t>
            </a:r>
            <a:r>
              <a:rPr lang="en-US" i="1" dirty="0">
                <a:solidFill>
                  <a:schemeClr val="bg1"/>
                </a:solidFill>
              </a:rPr>
              <a:t>(int)</a:t>
            </a:r>
            <a:r>
              <a:rPr lang="en-US" dirty="0">
                <a:solidFill>
                  <a:schemeClr val="bg1"/>
                </a:solidFill>
              </a:rPr>
              <a:t>, 1)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Allocates one item of size int * 1 and fills with 0s</a:t>
            </a:r>
          </a:p>
          <a:p>
            <a:r>
              <a:rPr lang="en-US" dirty="0">
                <a:solidFill>
                  <a:schemeClr val="bg1"/>
                </a:solidFill>
              </a:rPr>
              <a:t>Malloc will return NULL if it cannot allocate space!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9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Heap ‘Rules’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87910-38CD-4203-B973-024979E9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80" y="2221488"/>
            <a:ext cx="8159040" cy="25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2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Mathematically </a:t>
            </a:r>
            <a:r>
              <a:rPr lang="en-US" b="1" dirty="0">
                <a:solidFill>
                  <a:schemeClr val="bg1"/>
                </a:solidFill>
              </a:rPr>
              <a:t>very</a:t>
            </a:r>
            <a:r>
              <a:rPr lang="en-US" dirty="0">
                <a:solidFill>
                  <a:schemeClr val="bg1"/>
                </a:solidFill>
              </a:rPr>
              <a:t> difficult to garbage collect</a:t>
            </a:r>
          </a:p>
          <a:p>
            <a:r>
              <a:rPr lang="en-US" dirty="0">
                <a:solidFill>
                  <a:schemeClr val="bg1"/>
                </a:solidFill>
              </a:rPr>
              <a:t>Memory leak is when your heap memory becomes unreachable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you don’t free anything but the pointer is gone, it becomes unreachable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Like when exiting a local function and the pointer on the stack goes away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Why didn’t you </a:t>
            </a:r>
            <a:r>
              <a:rPr lang="en-US" dirty="0" err="1">
                <a:solidFill>
                  <a:schemeClr val="bg1"/>
                </a:solidFill>
              </a:rPr>
              <a:t>freeeeee</a:t>
            </a:r>
            <a:r>
              <a:rPr lang="en-US" dirty="0">
                <a:solidFill>
                  <a:schemeClr val="bg1"/>
                </a:solidFill>
              </a:rPr>
              <a:t>!!!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way to deallocate is to exit the program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Program deallocates all the program’s memory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7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Lab Content</a:t>
            </a:r>
          </a:p>
        </p:txBody>
      </p:sp>
    </p:spTree>
    <p:extLst>
      <p:ext uri="{BB962C8B-B14F-4D97-AF65-F5344CB8AC3E}">
        <p14:creationId xmlns:p14="http://schemas.microsoft.com/office/powerpoint/2010/main" val="2991180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Head = first node, tail = last node</a:t>
            </a:r>
          </a:p>
          <a:p>
            <a:r>
              <a:rPr lang="en-US" dirty="0">
                <a:solidFill>
                  <a:schemeClr val="bg1"/>
                </a:solidFill>
              </a:rPr>
              <a:t>Big-O discussion?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O(1) for size and insert tail</a:t>
            </a:r>
          </a:p>
          <a:p>
            <a:r>
              <a:rPr lang="en-US" dirty="0">
                <a:solidFill>
                  <a:schemeClr val="bg1"/>
                </a:solidFill>
              </a:rPr>
              <a:t>Reverse = reverse the order the node data is printed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Reverse the order of the nodes!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can you change the order of the nodes?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No malloc or free</a:t>
            </a:r>
          </a:p>
          <a:p>
            <a:r>
              <a:rPr lang="en-US" dirty="0">
                <a:solidFill>
                  <a:schemeClr val="bg1"/>
                </a:solidFill>
              </a:rPr>
              <a:t>Please </a:t>
            </a:r>
            <a:r>
              <a:rPr lang="en-US" b="1" dirty="0">
                <a:solidFill>
                  <a:schemeClr val="bg1"/>
                </a:solidFill>
              </a:rPr>
              <a:t>DON’T FORGET ABOUT THE NULL TERMINATOR!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each string function you use, you must incorporate the null terminator, or else it’ll continue to read garbage stack/heap space!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forget about </a:t>
            </a:r>
            <a:r>
              <a:rPr lang="en-US" dirty="0" err="1">
                <a:solidFill>
                  <a:schemeClr val="bg1"/>
                </a:solidFill>
              </a:rPr>
              <a:t>malloc’ing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free’ing</a:t>
            </a:r>
            <a:r>
              <a:rPr lang="en-US" dirty="0">
                <a:solidFill>
                  <a:schemeClr val="bg1"/>
                </a:solidFill>
              </a:rPr>
              <a:t> the strings as well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https://www.tutorialspoint.com/c_standard_library/string_h.htm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Resource on string methods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40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have more time, but don’t underestimate this lab</a:t>
            </a:r>
          </a:p>
          <a:p>
            <a:r>
              <a:rPr lang="en-US" dirty="0">
                <a:solidFill>
                  <a:schemeClr val="bg1"/>
                </a:solidFill>
              </a:rPr>
              <a:t>Draw it on paper!!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Visualization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Keep it Simple Stupid (KISS)</a:t>
            </a:r>
          </a:p>
          <a:p>
            <a:r>
              <a:rPr lang="en-US" b="1" dirty="0">
                <a:solidFill>
                  <a:schemeClr val="bg1"/>
                </a:solidFill>
              </a:rPr>
              <a:t>Don’t look up code! </a:t>
            </a:r>
            <a:r>
              <a:rPr lang="en-US" dirty="0">
                <a:solidFill>
                  <a:schemeClr val="bg1"/>
                </a:solidFill>
              </a:rPr>
              <a:t>Visualize, draw, etc.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Subsequent classes/projects will require knowledge of this!! Good that you learn now with us here to help</a:t>
            </a:r>
          </a:p>
        </p:txBody>
      </p:sp>
    </p:spTree>
    <p:extLst>
      <p:ext uri="{BB962C8B-B14F-4D97-AF65-F5344CB8AC3E}">
        <p14:creationId xmlns:p14="http://schemas.microsoft.com/office/powerpoint/2010/main" val="144267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Please Participate in the Study!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73B2-D902-4FCF-94E7-D67DE568B3F8}"/>
              </a:ext>
            </a:extLst>
          </p:cNvPr>
          <p:cNvSpPr txBox="1"/>
          <p:nvPr/>
        </p:nvSpPr>
        <p:spPr>
          <a:xfrm>
            <a:off x="1891145" y="4727864"/>
            <a:ext cx="848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/>
              </a:rPr>
              <a:t>https://pitt.co1.qualtrics.com/jfe/form/SV_dolruF7eLbBEkhn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It’s only like 5 mins and you get $15, $3/min </a:t>
            </a:r>
          </a:p>
        </p:txBody>
      </p:sp>
    </p:spTree>
    <p:extLst>
      <p:ext uri="{BB962C8B-B14F-4D97-AF65-F5344CB8AC3E}">
        <p14:creationId xmlns:p14="http://schemas.microsoft.com/office/powerpoint/2010/main" val="2369496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1" y="4793178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71536"/>
              </p:ext>
            </p:extLst>
          </p:nvPr>
        </p:nvGraphicFramePr>
        <p:xfrm>
          <a:off x="2031999" y="2685385"/>
          <a:ext cx="8128000" cy="1487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3 (Linked List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Friday, February 26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Homework 2 (C Programming)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Monday, March 1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79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was the pointer lab?</a:t>
            </a:r>
          </a:p>
        </p:txBody>
      </p:sp>
    </p:spTree>
    <p:extLst>
      <p:ext uri="{BB962C8B-B14F-4D97-AF65-F5344CB8AC3E}">
        <p14:creationId xmlns:p14="http://schemas.microsoft.com/office/powerpoint/2010/main" val="31677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7087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area of memory provided by the OS for your program when your program starts</a:t>
            </a:r>
          </a:p>
          <a:p>
            <a:r>
              <a:rPr lang="en-US" dirty="0">
                <a:solidFill>
                  <a:schemeClr val="bg1"/>
                </a:solidFill>
              </a:rPr>
              <a:t>The stack grows and shrinks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Described as push and pop from the stack, respectively</a:t>
            </a:r>
          </a:p>
          <a:p>
            <a:r>
              <a:rPr lang="en-US" dirty="0">
                <a:solidFill>
                  <a:schemeClr val="bg1"/>
                </a:solidFill>
              </a:rPr>
              <a:t>Each program gets one stack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One thread at least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stack grows downward!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From high to low</a:t>
            </a:r>
          </a:p>
        </p:txBody>
      </p:sp>
    </p:spTree>
    <p:extLst>
      <p:ext uri="{BB962C8B-B14F-4D97-AF65-F5344CB8AC3E}">
        <p14:creationId xmlns:p14="http://schemas.microsoft.com/office/powerpoint/2010/main" val="190394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Activation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When a function is called, data is pushed onto the stack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Called a function’s activation record (or stack frame)</a:t>
            </a:r>
          </a:p>
          <a:p>
            <a:r>
              <a:rPr lang="en-US" dirty="0">
                <a:solidFill>
                  <a:schemeClr val="bg1"/>
                </a:solidFill>
              </a:rPr>
              <a:t>This AR contains local variables, arguments, and the return address of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E71F8-A3EE-42C5-A91D-7A58012D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13" y="3867319"/>
            <a:ext cx="7455973" cy="24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Activation Records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 = push</a:t>
            </a:r>
          </a:p>
          <a:p>
            <a:r>
              <a:rPr lang="en-US" dirty="0">
                <a:solidFill>
                  <a:schemeClr val="bg1"/>
                </a:solidFill>
              </a:rPr>
              <a:t>Return = pop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94E66-1594-448B-823E-1B4C10B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46" y="3429000"/>
            <a:ext cx="5679307" cy="24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5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Activation Records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94E66-1594-448B-823E-1B4C10BA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9807"/>
            <a:ext cx="5679307" cy="241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7EA34-16A2-470D-8CDB-F02B77FB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901" y="2881236"/>
            <a:ext cx="3219899" cy="1095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3D0E21-6D64-4CF1-AFDA-767A5AFF72F3}"/>
              </a:ext>
            </a:extLst>
          </p:cNvPr>
          <p:cNvSpPr/>
          <p:nvPr/>
        </p:nvSpPr>
        <p:spPr>
          <a:xfrm>
            <a:off x="898813" y="2219807"/>
            <a:ext cx="1620981" cy="346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964</Words>
  <Application>Microsoft Office PowerPoint</Application>
  <PresentationFormat>Widescreen</PresentationFormat>
  <Paragraphs>123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Questions?</vt:lpstr>
      <vt:lpstr>Please Participate in the Study!</vt:lpstr>
      <vt:lpstr>How was the pointer lab?</vt:lpstr>
      <vt:lpstr>Review</vt:lpstr>
      <vt:lpstr>The Stack</vt:lpstr>
      <vt:lpstr>Activation Records</vt:lpstr>
      <vt:lpstr>Activation Records (cont.)</vt:lpstr>
      <vt:lpstr>Activation Records (cont.)</vt:lpstr>
      <vt:lpstr>Activation Records (cont.)</vt:lpstr>
      <vt:lpstr>Activation Records (cont.)</vt:lpstr>
      <vt:lpstr>Activation Records (cont.)</vt:lpstr>
      <vt:lpstr>Activation Records (cont.)</vt:lpstr>
      <vt:lpstr>Stack Pointer</vt:lpstr>
      <vt:lpstr>Garbage</vt:lpstr>
      <vt:lpstr>Garbage</vt:lpstr>
      <vt:lpstr>Garbage</vt:lpstr>
      <vt:lpstr>Garbage</vt:lpstr>
      <vt:lpstr>Understanding Heap</vt:lpstr>
      <vt:lpstr>Heap</vt:lpstr>
      <vt:lpstr>Heap</vt:lpstr>
      <vt:lpstr>Accessing the Heap</vt:lpstr>
      <vt:lpstr>Heap Annoyances</vt:lpstr>
      <vt:lpstr>Heap Annoyances</vt:lpstr>
      <vt:lpstr>Heap ‘Rules’</vt:lpstr>
      <vt:lpstr>Memory Leaks</vt:lpstr>
      <vt:lpstr>Lab Content</vt:lpstr>
      <vt:lpstr>Discussion</vt:lpstr>
      <vt:lpstr>Start Early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873</cp:revision>
  <dcterms:created xsi:type="dcterms:W3CDTF">2021-01-27T20:47:21Z</dcterms:created>
  <dcterms:modified xsi:type="dcterms:W3CDTF">2021-02-15T04:38:04Z</dcterms:modified>
</cp:coreProperties>
</file>