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6" r:id="rId9"/>
    <p:sldId id="268" r:id="rId10"/>
    <p:sldId id="273" r:id="rId11"/>
    <p:sldId id="269" r:id="rId12"/>
    <p:sldId id="270" r:id="rId13"/>
    <p:sldId id="274" r:id="rId14"/>
    <p:sldId id="271" r:id="rId15"/>
    <p:sldId id="264" r:id="rId16"/>
    <p:sldId id="275" r:id="rId17"/>
    <p:sldId id="289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8" r:id="rId30"/>
    <p:sldId id="288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C3"/>
    <a:srgbClr val="1022D2"/>
    <a:srgbClr val="0E1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401" autoAdjust="0"/>
  </p:normalViewPr>
  <p:slideViewPr>
    <p:cSldViewPr snapToGrid="0">
      <p:cViewPr>
        <p:scale>
          <a:sx n="92" d="100"/>
          <a:sy n="92" d="100"/>
        </p:scale>
        <p:origin x="50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EE85-ED71-4F2F-ACF9-AA8FC297E40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85464-21BE-4FF4-AA54-615872742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-g = turns on debugging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85464-21BE-4FF4-AA54-6158727429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7153-4211-475A-A468-A8096481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DCCC5-17CA-4621-93C1-49B22559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C76E-9352-468B-8EAB-1E872763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A0E3-A0D5-49CE-8F7D-B6B16D1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D3CD-4C8F-4864-B59D-61A614C8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E7C2-A8F2-47E2-96D7-095ADB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F2E0D-2AF7-4273-81D7-D6E076E5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7427-4A37-4DA5-AB63-26F64D4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0E50-06A6-4D54-A4A9-B6BD3D38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A83A-BEE0-4587-96C0-5790B36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A63AA-D3C9-45A5-8A66-5DEA94422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3CFB-CB16-4A06-99C3-EE2CAB3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C4B-C81C-4551-82B1-494D81DC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FFAB-62AB-4D7E-8EF1-3E75390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E4A8-3DFF-4B63-95A6-F222DDE9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C540-4DCB-4D63-A361-BD163CD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9CF1-F05A-4F08-9426-F12F6304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8F4C-4F55-4302-BC77-749CD215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4735-7BA3-48B0-9278-7C15A6F6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54C6-3728-46B3-B92C-B0A17A59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333-122F-4EA6-A4CC-8D12B594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FBE0-EE60-4379-A939-9E85911FA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7E9A-E1BC-4E35-A47B-F6F2CBF8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A8EC-5EFD-430F-B020-9444BA8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A8D8-F9D7-48BE-9C24-B5C602EF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8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0FA2-4C36-429C-8AF1-8ABD779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B7F7-A7CF-4CFD-8D93-A98170B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AC13C-76D4-40F4-A94B-A60776A5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B599-5865-4C19-915E-9314FC6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0D6A-6B25-4E6A-9B3A-342205A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3CB8-46B4-4CD8-B10D-679AD754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A17B-8D75-4773-8068-628BD170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FD7F1-04EE-4684-A991-90DA231D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E45F-39C3-4777-A054-1016996D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2DE6B-3C31-4570-9ED2-D795F7E9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5C2EF-22B1-4F06-BC89-869CC3918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34808-1047-4535-BC2C-0B06218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DB82-C1A4-4B4E-A9FF-026398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55F5-686F-4BEA-84D2-D42E637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A707-F36E-4303-B855-B2B67DF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1F0E8-C68E-448F-9DDC-FAB36077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F3CF6-AABD-4F50-8403-E50BBDF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4E00-8067-456F-9E88-875589F3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5B630-A13B-40AF-81F4-0B97593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E060-9D4A-493D-9DC4-E79272DB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6393-B3E5-4743-94E8-A4E42C8F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A989-44C6-4674-9228-959FF2A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FB1-A17C-4D21-B23E-6917EE44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28D1-B33B-495F-929F-9BBC440D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2B9F-B23F-49AA-B806-2D67C529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29D8-7C81-4817-A6C7-A665A016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E72D2-1728-4999-A5AF-1226C710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4D2-0EE3-497B-AE3A-B9F07981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4FC0D-F14E-4258-97D2-A714AC25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B044-7912-4522-85EB-F103BA8C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57BE-C3CC-4644-818A-94BC3291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59F4-2412-49EB-8D47-BBE86D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C4ABD-2069-4065-A206-376A430C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0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E14B1-821D-49E5-A9B0-9ACCB327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84CA-D395-43B4-84AD-58583670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E72D-2E61-4A84-A283-CD07E9BD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1/27/2021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8D92-BC0F-4A14-914F-A5744583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DDD6-10D0-4DB2-AB33-EB0AB86B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43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xns.io/products/sftp_for_sublim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vim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725296/difference-between-sh-and-bas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physics.illinois.edu/cs225/fa2018/resources/gdb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07/cs107.1174/guide_valgrind.html" TargetMode="External"/><Relationship Id="rId2" Type="http://schemas.openxmlformats.org/officeDocument/2006/relationships/hyperlink" Target="https://stackoverflow.com/a/4498921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tutor.com/c.html#mode=edit" TargetMode="External"/><Relationship Id="rId2" Type="http://schemas.openxmlformats.org/officeDocument/2006/relationships/hyperlink" Target="https://sites.google.com/view/cs449sp21/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texperience.net/file-extensions-file-explor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5t2Zs7KprkTsQEu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51FB-A8F3-4707-AC00-CC9F943C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739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Good Morning!</a:t>
            </a:r>
          </a:p>
        </p:txBody>
      </p:sp>
    </p:spTree>
    <p:extLst>
      <p:ext uri="{BB962C8B-B14F-4D97-AF65-F5344CB8AC3E}">
        <p14:creationId xmlns:p14="http://schemas.microsoft.com/office/powerpoint/2010/main" val="377550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5146-1D12-4216-A505-4A82AEEC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SSH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C721E7A-CB4D-418A-9641-2F2B1DAC3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946"/>
            <a:ext cx="3205595" cy="2137063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2CECE5E-8B6A-4292-AB53-B40A2E782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30" y="2120269"/>
            <a:ext cx="3866267" cy="2617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4E16AE-9142-4F7C-851A-5634DB55EFDD}"/>
              </a:ext>
            </a:extLst>
          </p:cNvPr>
          <p:cNvSpPr txBox="1"/>
          <p:nvPr/>
        </p:nvSpPr>
        <p:spPr>
          <a:xfrm>
            <a:off x="-202623" y="6079714"/>
            <a:ext cx="9166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https://consumingtech.com/install-windows-subsystem-for-linux-wsl-distros-in-windows-10/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5116A2-B8AF-4B68-9741-F57263F91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32" y="2319337"/>
            <a:ext cx="3392895" cy="2219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79A9BE-F5A5-40D8-B051-56325576B7A3}"/>
              </a:ext>
            </a:extLst>
          </p:cNvPr>
          <p:cNvSpPr txBox="1"/>
          <p:nvPr/>
        </p:nvSpPr>
        <p:spPr>
          <a:xfrm>
            <a:off x="0" y="6449046"/>
            <a:ext cx="10868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http://crunchify.com/how-to-change-the-screenshots-save-file-location-from-desktop-to-other-folder-in-mac-os-x/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693B4-A7ED-4EA2-9BDA-046F269F1494}"/>
              </a:ext>
            </a:extLst>
          </p:cNvPr>
          <p:cNvSpPr txBox="1"/>
          <p:nvPr/>
        </p:nvSpPr>
        <p:spPr>
          <a:xfrm>
            <a:off x="0" y="5719710"/>
            <a:ext cx="734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https://tophostcoupon.com/how-to-use-putty-to-connect-ssh-to-the-server/</a:t>
            </a:r>
          </a:p>
        </p:txBody>
      </p:sp>
    </p:spTree>
    <p:extLst>
      <p:ext uri="{BB962C8B-B14F-4D97-AF65-F5344CB8AC3E}">
        <p14:creationId xmlns:p14="http://schemas.microsoft.com/office/powerpoint/2010/main" val="250080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4B62-2D73-4B2A-968C-16327BD1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Before we do anything else…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5C93A-2334-4C9F-894C-58FDFAB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15" y="1856061"/>
            <a:ext cx="9486969" cy="4257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7EC18-877C-4361-9062-119A42FBEB65}"/>
              </a:ext>
            </a:extLst>
          </p:cNvPr>
          <p:cNvSpPr txBox="1"/>
          <p:nvPr/>
        </p:nvSpPr>
        <p:spPr>
          <a:xfrm>
            <a:off x="4062845" y="6244936"/>
            <a:ext cx="3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https://accounts.pitt.edu/Unix/</a:t>
            </a:r>
          </a:p>
        </p:txBody>
      </p:sp>
    </p:spTree>
    <p:extLst>
      <p:ext uri="{BB962C8B-B14F-4D97-AF65-F5344CB8AC3E}">
        <p14:creationId xmlns:p14="http://schemas.microsoft.com/office/powerpoint/2010/main" val="339123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918B-4001-428C-A404-8DE7B9E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Use Our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56-BAC8-415F-8072-6CE4DDA3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Find out what directory you’re 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AFS is down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The shared file system we usually run on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Will not make an impact today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AFS backs up your files every day…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Don’t forget to backup your files though! Have a local copy!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Make a directory(folder) for the class (</a:t>
            </a:r>
            <a:r>
              <a:rPr lang="en-US" dirty="0" err="1">
                <a:solidFill>
                  <a:schemeClr val="bg1"/>
                </a:solidFill>
              </a:rPr>
              <a:t>mkdir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Remove a directory (</a:t>
            </a:r>
            <a:r>
              <a:rPr lang="en-US" dirty="0" err="1">
                <a:solidFill>
                  <a:schemeClr val="bg1"/>
                </a:solidFill>
              </a:rPr>
              <a:t>rmdir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List the items in the directory (ls [-l])</a:t>
            </a:r>
          </a:p>
          <a:p>
            <a:r>
              <a:rPr lang="en-US" dirty="0">
                <a:solidFill>
                  <a:schemeClr val="bg1"/>
                </a:solidFill>
              </a:rPr>
              <a:t>Rename a directory (mv)</a:t>
            </a:r>
          </a:p>
          <a:p>
            <a:r>
              <a:rPr lang="en-US" dirty="0">
                <a:solidFill>
                  <a:schemeClr val="bg1"/>
                </a:solidFill>
              </a:rPr>
              <a:t>Copy files (cp/</a:t>
            </a:r>
            <a:r>
              <a:rPr lang="en-US" dirty="0" err="1">
                <a:solidFill>
                  <a:schemeClr val="bg1"/>
                </a:solidFill>
              </a:rPr>
              <a:t>scp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78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C87-B909-45D6-A2C6-06B379B2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Use Our Space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30B9-EF6F-40DD-9998-03D9ED6B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perform the following operation: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FF00"/>
                </a:solidFill>
              </a:rPr>
              <a:t>wget</a:t>
            </a:r>
            <a:r>
              <a:rPr lang="en-US" dirty="0">
                <a:solidFill>
                  <a:srgbClr val="FFFF00"/>
                </a:solidFill>
              </a:rPr>
              <a:t> https://bit.ly/2SLrNGA -O </a:t>
            </a:r>
            <a:r>
              <a:rPr lang="en-US" dirty="0" err="1">
                <a:solidFill>
                  <a:srgbClr val="FFFF00"/>
                </a:solidFill>
              </a:rPr>
              <a:t>hello.c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 let’s see what’s inside of it: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00"/>
                </a:solidFill>
              </a:rPr>
              <a:t>cat </a:t>
            </a:r>
            <a:r>
              <a:rPr lang="en-US" dirty="0" err="1">
                <a:solidFill>
                  <a:srgbClr val="FFFF00"/>
                </a:solidFill>
              </a:rPr>
              <a:t>hello.c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3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918B-4001-428C-A404-8DE7B9E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Useful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9A90E-3863-4D73-9069-9C790DF4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3" y="2838443"/>
            <a:ext cx="3476650" cy="1981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AA8DA-BD56-479D-B863-5B1E87D5642D}"/>
              </a:ext>
            </a:extLst>
          </p:cNvPr>
          <p:cNvSpPr txBox="1"/>
          <p:nvPr/>
        </p:nvSpPr>
        <p:spPr>
          <a:xfrm>
            <a:off x="-866" y="6488668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https://mkd34.github.io/0.2_%20lab%200%20upload.pdf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5B36E-AA19-4B0F-9DDE-7E36ED25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295" y="1979013"/>
            <a:ext cx="7688214" cy="36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5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918B-4001-428C-A404-8DE7B9E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56-BAC8-415F-8072-6CE4DDA3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command to bring you to the documentation – very useful</a:t>
            </a:r>
          </a:p>
          <a:p>
            <a:r>
              <a:rPr lang="en-US" dirty="0">
                <a:solidFill>
                  <a:schemeClr val="bg1"/>
                </a:solidFill>
              </a:rPr>
              <a:t>Can also look up info online this way</a:t>
            </a:r>
          </a:p>
        </p:txBody>
      </p:sp>
    </p:spTree>
    <p:extLst>
      <p:ext uri="{BB962C8B-B14F-4D97-AF65-F5344CB8AC3E}">
        <p14:creationId xmlns:p14="http://schemas.microsoft.com/office/powerpoint/2010/main" val="54474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918B-4001-428C-A404-8DE7B9E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 we get our own files on </a:t>
            </a:r>
            <a:r>
              <a:rPr lang="en-US" dirty="0" err="1">
                <a:solidFill>
                  <a:schemeClr val="bg1"/>
                </a:solidFill>
              </a:rPr>
              <a:t>thoth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56-BAC8-415F-8072-6CE4DDA3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FTP (SFTP) – file transfer protocol</a:t>
            </a:r>
          </a:p>
          <a:p>
            <a:r>
              <a:rPr lang="en-US" dirty="0">
                <a:solidFill>
                  <a:schemeClr val="bg1"/>
                </a:solidFill>
              </a:rPr>
              <a:t>Command line – the stuff given in the lab (</a:t>
            </a:r>
            <a:r>
              <a:rPr lang="en-US" dirty="0" err="1">
                <a:solidFill>
                  <a:schemeClr val="bg1"/>
                </a:solidFill>
              </a:rPr>
              <a:t>scp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Can also be done through code editors…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Atom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Sublime</a:t>
            </a:r>
          </a:p>
          <a:p>
            <a:pPr lvl="2"/>
            <a:r>
              <a:rPr lang="en-US" dirty="0">
                <a:solidFill>
                  <a:schemeClr val="bg1"/>
                </a:solidFill>
                <a:hlinkClick r:id="rId2"/>
              </a:rPr>
              <a:t>https://codexns.io/products/sftp_for_sublime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Word?! (no, please don’t edit on MS Word)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E2260-EACD-4327-8971-350FDA13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41" y="1787237"/>
            <a:ext cx="3283526" cy="32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3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Working to Run a Program</a:t>
            </a:r>
          </a:p>
        </p:txBody>
      </p:sp>
    </p:spTree>
    <p:extLst>
      <p:ext uri="{BB962C8B-B14F-4D97-AF65-F5344CB8AC3E}">
        <p14:creationId xmlns:p14="http://schemas.microsoft.com/office/powerpoint/2010/main" val="103906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0BE5-08D4-4689-8347-3057D777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do we do now that we have the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072A-035F-4508-BD81-372909F9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Edit the file</a:t>
            </a:r>
          </a:p>
          <a:p>
            <a:r>
              <a:rPr lang="en-US" dirty="0">
                <a:solidFill>
                  <a:schemeClr val="bg1"/>
                </a:solidFill>
              </a:rPr>
              <a:t>Run the program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6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D385-19E0-4732-AA1A-961FEBA8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AD60-11F2-4C4D-BC36-C363ABA3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Vim….?</a:t>
            </a:r>
          </a:p>
        </p:txBody>
      </p:sp>
    </p:spTree>
    <p:extLst>
      <p:ext uri="{BB962C8B-B14F-4D97-AF65-F5344CB8AC3E}">
        <p14:creationId xmlns:p14="http://schemas.microsoft.com/office/powerpoint/2010/main" val="38156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C1EE831B-D2E6-456C-B415-CF1DFEB83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29" y="1081529"/>
            <a:ext cx="4694941" cy="46949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13B5D9-7294-47C0-A141-BA56FE75899C}"/>
              </a:ext>
            </a:extLst>
          </p:cNvPr>
          <p:cNvSpPr txBox="1"/>
          <p:nvPr/>
        </p:nvSpPr>
        <p:spPr>
          <a:xfrm>
            <a:off x="0" y="6451708"/>
            <a:ext cx="8101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https://branchingcreativity.files.wordpress.com/2016/09/giphy-16.gif?w=328&amp;h=328</a:t>
            </a:r>
          </a:p>
        </p:txBody>
      </p:sp>
    </p:spTree>
    <p:extLst>
      <p:ext uri="{BB962C8B-B14F-4D97-AF65-F5344CB8AC3E}">
        <p14:creationId xmlns:p14="http://schemas.microsoft.com/office/powerpoint/2010/main" val="797916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people&#10;&#10;Description automatically generated">
            <a:extLst>
              <a:ext uri="{FF2B5EF4-FFF2-40B4-BE49-F238E27FC236}">
                <a16:creationId xmlns:a16="http://schemas.microsoft.com/office/drawing/2014/main" id="{907400EE-3B00-4526-A2D3-27011CE4C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698479"/>
            <a:ext cx="5034239" cy="346103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E170F50-EB96-40BE-B194-C458F68B4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77" y="1902179"/>
            <a:ext cx="4341668" cy="30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D385-19E0-4732-AA1A-961FEBA8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AD60-11F2-4C4D-BC36-C363ABA3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Vim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https://www.openvim.com/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Keep in mind, pretty sure you can use the arrow keys to scroll around</a:t>
            </a:r>
          </a:p>
        </p:txBody>
      </p:sp>
    </p:spTree>
    <p:extLst>
      <p:ext uri="{BB962C8B-B14F-4D97-AF65-F5344CB8AC3E}">
        <p14:creationId xmlns:p14="http://schemas.microsoft.com/office/powerpoint/2010/main" val="196102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D385-19E0-4732-AA1A-961FEBA8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AD60-11F2-4C4D-BC36-C363ABA3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Vim</a:t>
            </a:r>
          </a:p>
          <a:p>
            <a:r>
              <a:rPr lang="en-US" dirty="0">
                <a:solidFill>
                  <a:schemeClr val="bg1"/>
                </a:solidFill>
              </a:rPr>
              <a:t>Nano</a:t>
            </a:r>
          </a:p>
          <a:p>
            <a:r>
              <a:rPr lang="en-US" dirty="0">
                <a:solidFill>
                  <a:schemeClr val="bg1"/>
                </a:solidFill>
              </a:rPr>
              <a:t>Code editor (highly recommended)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will have to FTP files over, but the time/sanity you will save yourself… priceless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still use those small editors to fix small mistakes though if you don’t have FTP setup yet though</a:t>
            </a:r>
          </a:p>
        </p:txBody>
      </p:sp>
    </p:spTree>
    <p:extLst>
      <p:ext uri="{BB962C8B-B14F-4D97-AF65-F5344CB8AC3E}">
        <p14:creationId xmlns:p14="http://schemas.microsoft.com/office/powerpoint/2010/main" val="28823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A4DF-870A-4772-8D20-AB5C1EE4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85C6-BD29-4C3B-AF40-B82A202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7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we run, we have to compile!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, clang</a:t>
            </a:r>
          </a:p>
          <a:p>
            <a:pPr marL="457200" lvl="1" indent="0" algn="ctr">
              <a:buNone/>
            </a:pPr>
            <a:r>
              <a:rPr lang="en-US" dirty="0" err="1">
                <a:solidFill>
                  <a:srgbClr val="FFFF00"/>
                </a:solidFill>
              </a:rPr>
              <a:t>gcc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hello.c</a:t>
            </a:r>
            <a:r>
              <a:rPr lang="en-US" dirty="0">
                <a:solidFill>
                  <a:srgbClr val="FFFF00"/>
                </a:solidFill>
              </a:rPr>
              <a:t> [creates ‘</a:t>
            </a:r>
            <a:r>
              <a:rPr lang="en-US" dirty="0" err="1">
                <a:solidFill>
                  <a:srgbClr val="FFFF00"/>
                </a:solidFill>
              </a:rPr>
              <a:t>a.out</a:t>
            </a:r>
            <a:r>
              <a:rPr lang="en-US" dirty="0">
                <a:solidFill>
                  <a:srgbClr val="FFFF00"/>
                </a:solidFill>
              </a:rPr>
              <a:t>’ executable]</a:t>
            </a:r>
          </a:p>
          <a:p>
            <a:pPr marL="457200" lvl="1" indent="0" algn="ctr">
              <a:buNone/>
            </a:pP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You’ll learn the steps like compiling, linking, etc. later in the term (how it goes from c to running in your terminal). </a:t>
            </a:r>
          </a:p>
          <a:p>
            <a:r>
              <a:rPr lang="en-US" dirty="0">
                <a:solidFill>
                  <a:schemeClr val="bg1"/>
                </a:solidFill>
              </a:rPr>
              <a:t>There is a better way of doing this though if you want to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dirty="0" err="1">
                <a:solidFill>
                  <a:srgbClr val="FFFF00"/>
                </a:solidFill>
              </a:rPr>
              <a:t>gcc</a:t>
            </a:r>
            <a:r>
              <a:rPr lang="en-US" dirty="0">
                <a:solidFill>
                  <a:srgbClr val="FFFF00"/>
                </a:solidFill>
              </a:rPr>
              <a:t> –g –Wall –</a:t>
            </a:r>
            <a:r>
              <a:rPr lang="en-US" dirty="0" err="1">
                <a:solidFill>
                  <a:srgbClr val="FFFF00"/>
                </a:solidFill>
              </a:rPr>
              <a:t>Werror</a:t>
            </a:r>
            <a:r>
              <a:rPr lang="en-US" dirty="0">
                <a:solidFill>
                  <a:srgbClr val="FFFF00"/>
                </a:solidFill>
              </a:rPr>
              <a:t> –std=c99 –o hello </a:t>
            </a:r>
            <a:r>
              <a:rPr lang="en-US" dirty="0" err="1">
                <a:solidFill>
                  <a:srgbClr val="FFFF00"/>
                </a:solidFill>
              </a:rPr>
              <a:t>hello.c</a:t>
            </a:r>
            <a:r>
              <a:rPr lang="en-US" dirty="0">
                <a:solidFill>
                  <a:srgbClr val="FFFF00"/>
                </a:solidFill>
              </a:rPr>
              <a:t> [creates ‘hello’ executable]</a:t>
            </a:r>
          </a:p>
          <a:p>
            <a:pPr marL="457200" lvl="1" indent="0" algn="ctr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can we make this easier though…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Automation!</a:t>
            </a:r>
          </a:p>
        </p:txBody>
      </p:sp>
    </p:spTree>
    <p:extLst>
      <p:ext uri="{BB962C8B-B14F-4D97-AF65-F5344CB8AC3E}">
        <p14:creationId xmlns:p14="http://schemas.microsoft.com/office/powerpoint/2010/main" val="210529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A4DF-870A-4772-8D20-AB5C1EE4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Compiling the program…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85C6-BD29-4C3B-AF40-B82A202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Shell scripts!</a:t>
            </a:r>
          </a:p>
          <a:p>
            <a:r>
              <a:rPr lang="en-US" dirty="0">
                <a:solidFill>
                  <a:schemeClr val="bg1"/>
                </a:solidFill>
              </a:rPr>
              <a:t>Let’s make one…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https://stackoverflow.com/questions/5725296/difference-between-sh-and-bash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Difference in using #!/bin/bash vs #!/bin/sh</a:t>
            </a:r>
          </a:p>
        </p:txBody>
      </p:sp>
    </p:spTree>
    <p:extLst>
      <p:ext uri="{BB962C8B-B14F-4D97-AF65-F5344CB8AC3E}">
        <p14:creationId xmlns:p14="http://schemas.microsoft.com/office/powerpoint/2010/main" val="329635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A4DF-870A-4772-8D20-AB5C1EE4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85C6-BD29-4C3B-AF40-B82A202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./hello (or ./</a:t>
            </a:r>
            <a:r>
              <a:rPr lang="en-US" dirty="0" err="1">
                <a:solidFill>
                  <a:schemeClr val="bg1"/>
                </a:solidFill>
              </a:rPr>
              <a:t>a.out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“When executing an executable, you need to prepend a file path in order to distinguish your command from a command like cp. The dot refers to the ‘current directory’“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22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AF15-E09C-4611-8BAB-9639564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3994-AB98-4E66-848B-DA3E4004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Programs never work first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they do, there’s still probably a runtime/logical error somewhere</a:t>
            </a:r>
          </a:p>
          <a:p>
            <a:r>
              <a:rPr lang="en-US" dirty="0">
                <a:solidFill>
                  <a:schemeClr val="bg1"/>
                </a:solidFill>
              </a:rPr>
              <a:t>Use print statements!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Print out the state of the program over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useful to understand what’s going on, but there are a lot more... professional ways of doing this</a:t>
            </a:r>
          </a:p>
          <a:p>
            <a:r>
              <a:rPr lang="en-US" dirty="0">
                <a:solidFill>
                  <a:schemeClr val="bg1"/>
                </a:solidFill>
              </a:rPr>
              <a:t>That’s why we have </a:t>
            </a:r>
            <a:r>
              <a:rPr lang="en-US" dirty="0" err="1">
                <a:solidFill>
                  <a:schemeClr val="bg1"/>
                </a:solidFill>
              </a:rPr>
              <a:t>gdb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28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1AC3-EB26-4DBB-AB48-55688BE9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7AB3-C81E-4C32-998A-1FB9AF6C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gdb</a:t>
            </a:r>
            <a:r>
              <a:rPr lang="en-US" dirty="0">
                <a:solidFill>
                  <a:schemeClr val="bg1"/>
                </a:solidFill>
              </a:rPr>
              <a:t> is made by, again, GNU, and is a very useful tool to step through your program (kind like with what you did in MIPS)</a:t>
            </a:r>
          </a:p>
          <a:p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 err="1">
                <a:solidFill>
                  <a:schemeClr val="bg1"/>
                </a:solidFill>
              </a:rPr>
              <a:t>gdb</a:t>
            </a:r>
            <a:r>
              <a:rPr lang="en-US" dirty="0">
                <a:solidFill>
                  <a:schemeClr val="bg1"/>
                </a:solidFill>
              </a:rPr>
              <a:t>…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set breaks in your code (as many as you want)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print out useful information like registers and variables</a:t>
            </a:r>
          </a:p>
          <a:p>
            <a:r>
              <a:rPr lang="en-US" dirty="0">
                <a:solidFill>
                  <a:schemeClr val="bg1"/>
                </a:solidFill>
              </a:rPr>
              <a:t>Use the split layout! It’s cool and useful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https://courses.physics.illinois.edu/cs225/fa2018/resources/gdb/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more useful commands – simple</a:t>
            </a:r>
          </a:p>
        </p:txBody>
      </p:sp>
    </p:spTree>
    <p:extLst>
      <p:ext uri="{BB962C8B-B14F-4D97-AF65-F5344CB8AC3E}">
        <p14:creationId xmlns:p14="http://schemas.microsoft.com/office/powerpoint/2010/main" val="1640024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1AC3-EB26-4DBB-AB48-55688BE9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Valgrind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7AB3-C81E-4C32-998A-1FB9AF6C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Used to check memory management problems</a:t>
            </a:r>
          </a:p>
          <a:p>
            <a:r>
              <a:rPr lang="en-US" dirty="0">
                <a:solidFill>
                  <a:schemeClr val="bg1"/>
                </a:solidFill>
              </a:rPr>
              <a:t>Most useful against…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FFFF00"/>
                </a:solidFill>
              </a:rPr>
              <a:t>Segfaults</a:t>
            </a:r>
            <a:r>
              <a:rPr lang="en-US" dirty="0">
                <a:solidFill>
                  <a:srgbClr val="FFFF00"/>
                </a:solidFill>
              </a:rPr>
              <a:t>!</a:t>
            </a:r>
          </a:p>
          <a:p>
            <a:r>
              <a:rPr lang="en-US" dirty="0" err="1">
                <a:solidFill>
                  <a:schemeClr val="bg1"/>
                </a:solidFill>
              </a:rPr>
              <a:t>Segfaults</a:t>
            </a:r>
            <a:r>
              <a:rPr lang="en-US" dirty="0">
                <a:solidFill>
                  <a:schemeClr val="bg1"/>
                </a:solidFill>
              </a:rPr>
              <a:t> (Segmentation Fault) are errors produced when you try and access memory that you can’t/are not allowed to access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Such a useless error message</a:t>
            </a:r>
          </a:p>
          <a:p>
            <a:r>
              <a:rPr lang="en-US" dirty="0">
                <a:solidFill>
                  <a:schemeClr val="bg1"/>
                </a:solidFill>
              </a:rPr>
              <a:t>Use –v for more info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https://stackoverflow.com/a/44989219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https://web.stanford.edu/class/archive/cs/cs107/cs107.1174/guide_valgrind.html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96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CABE-3C47-4C17-86DF-7D8E3D6A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Thoth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F48C-4A8B-4A85-9D61-B8747116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SSH into </a:t>
            </a:r>
            <a:r>
              <a:rPr lang="en-US" dirty="0" err="1">
                <a:solidFill>
                  <a:schemeClr val="bg1"/>
                </a:solidFill>
              </a:rPr>
              <a:t>thoth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Go into the right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Bring up FTP (if applicable) and a code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After the edits are made and the new file version is on </a:t>
            </a:r>
            <a:r>
              <a:rPr lang="en-US" dirty="0" err="1">
                <a:solidFill>
                  <a:schemeClr val="bg1"/>
                </a:solidFill>
              </a:rPr>
              <a:t>thoth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Compile and run! (Hopefully no errors)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If you seen an error, then debug using either </a:t>
            </a:r>
            <a:r>
              <a:rPr lang="en-US" dirty="0" err="1">
                <a:solidFill>
                  <a:schemeClr val="bg1"/>
                </a:solidFill>
              </a:rPr>
              <a:t>gdb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9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5D8D-0A00-43D9-935D-B8D3DD30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B8B6-4644-48A2-A32E-CD2E7D52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My name is Matthew Wildermuth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But you guys can call me Matt</a:t>
            </a:r>
          </a:p>
          <a:p>
            <a:r>
              <a:rPr lang="en-US" dirty="0">
                <a:solidFill>
                  <a:schemeClr val="bg1"/>
                </a:solidFill>
              </a:rPr>
              <a:t>Senior, Computer Science major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Hispanic Language and Culture minor</a:t>
            </a:r>
          </a:p>
          <a:p>
            <a:r>
              <a:rPr lang="en-US" dirty="0">
                <a:solidFill>
                  <a:schemeClr val="bg1"/>
                </a:solidFill>
              </a:rPr>
              <a:t>My Interests…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Languages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using Java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Cycling, Triathlon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Formula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Soccer/Football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Baseball</a:t>
            </a:r>
          </a:p>
          <a:p>
            <a:r>
              <a:rPr lang="en-US" dirty="0">
                <a:solidFill>
                  <a:schemeClr val="bg1"/>
                </a:solidFill>
              </a:rPr>
              <a:t>OH = MW, 3-5pm, Slack. I am a student too though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Foto de perfil de Matt Wildermuth">
            <a:extLst>
              <a:ext uri="{FF2B5EF4-FFF2-40B4-BE49-F238E27FC236}">
                <a16:creationId xmlns:a16="http://schemas.microsoft.com/office/drawing/2014/main" id="{94865EF8-7C90-4BEB-B182-DBCCB02F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99" y="681037"/>
            <a:ext cx="3575901" cy="357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9A460-3110-44A9-8998-AD7F65C84EEC}"/>
              </a:ext>
            </a:extLst>
          </p:cNvPr>
          <p:cNvSpPr txBox="1"/>
          <p:nvPr/>
        </p:nvSpPr>
        <p:spPr>
          <a:xfrm>
            <a:off x="7965649" y="4372603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didn’t know better</a:t>
            </a:r>
          </a:p>
        </p:txBody>
      </p:sp>
    </p:spTree>
    <p:extLst>
      <p:ext uri="{BB962C8B-B14F-4D97-AF65-F5344CB8AC3E}">
        <p14:creationId xmlns:p14="http://schemas.microsoft.com/office/powerpoint/2010/main" val="3887176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Don’t Forget the </a:t>
            </a:r>
            <a:r>
              <a:rPr lang="en-US" dirty="0" err="1">
                <a:solidFill>
                  <a:schemeClr val="bg1"/>
                </a:solidFill>
              </a:rPr>
              <a:t>Gradescope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9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1D9B-2B59-473C-8A5E-12AEBFFF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EA31-5A64-41CF-81C6-09A28CAE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https://sites.google.com/view/cs449sp21/labs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http://www.pythontutor.com/c.html#mode=edit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Great resource – Great for this course especially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https://www.itexperience.net/file-extensions-file-explorer/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Shows how to enable file extensions – Windows</a:t>
            </a:r>
          </a:p>
          <a:p>
            <a:r>
              <a:rPr lang="en-US" dirty="0">
                <a:solidFill>
                  <a:schemeClr val="bg1"/>
                </a:solidFill>
              </a:rPr>
              <a:t>Useful C notes – will upload</a:t>
            </a:r>
          </a:p>
        </p:txBody>
      </p:sp>
    </p:spTree>
    <p:extLst>
      <p:ext uri="{BB962C8B-B14F-4D97-AF65-F5344CB8AC3E}">
        <p14:creationId xmlns:p14="http://schemas.microsoft.com/office/powerpoint/2010/main" val="133618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9FEE-0909-4294-AF0D-E220572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CF19-4D10-4ECF-9023-83B4D0CBD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course will definitely make you a better programmer</a:t>
            </a:r>
          </a:p>
          <a:p>
            <a:r>
              <a:rPr lang="en-US" dirty="0">
                <a:solidFill>
                  <a:schemeClr val="bg1"/>
                </a:solidFill>
              </a:rPr>
              <a:t>You will begin to understand how a computer works, how things work ‘under the hood’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you really like this course, you’ll probably like 1550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 1651! (If you get the chance)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take this knowledge and apply it to other languages, concepts</a:t>
            </a:r>
          </a:p>
          <a:p>
            <a:r>
              <a:rPr lang="en-US" dirty="0">
                <a:solidFill>
                  <a:schemeClr val="bg1"/>
                </a:solidFill>
              </a:rPr>
              <a:t>Everything is a file </a:t>
            </a:r>
            <a:r>
              <a:rPr lang="en-US" dirty="0" err="1">
                <a:solidFill>
                  <a:schemeClr val="bg1"/>
                </a:solidFill>
              </a:rPr>
              <a:t>ahhhhh</a:t>
            </a:r>
            <a:r>
              <a:rPr lang="en-US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17257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1059-6EFC-441B-BFF4-43FC6001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Don’t Cheat</a:t>
            </a:r>
          </a:p>
        </p:txBody>
      </p:sp>
      <p:pic>
        <p:nvPicPr>
          <p:cNvPr id="5" name="Picture 4" descr="a graphical depiction of 'helping' someone by giving them your code">
            <a:extLst>
              <a:ext uri="{FF2B5EF4-FFF2-40B4-BE49-F238E27FC236}">
                <a16:creationId xmlns:a16="http://schemas.microsoft.com/office/drawing/2014/main" id="{506B4B4E-26C0-1746-A2AE-90C8DA05B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61" y="1804142"/>
            <a:ext cx="10351077" cy="398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02B21-9AF2-42AC-AE5B-C08B204BB577}"/>
              </a:ext>
            </a:extLst>
          </p:cNvPr>
          <p:cNvSpPr txBox="1"/>
          <p:nvPr/>
        </p:nvSpPr>
        <p:spPr>
          <a:xfrm>
            <a:off x="-867" y="6492875"/>
            <a:ext cx="5793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https://jarrettbillingsley.github.io/teaching/classes/cs0447/</a:t>
            </a:r>
          </a:p>
        </p:txBody>
      </p:sp>
    </p:spTree>
    <p:extLst>
      <p:ext uri="{BB962C8B-B14F-4D97-AF65-F5344CB8AC3E}">
        <p14:creationId xmlns:p14="http://schemas.microsoft.com/office/powerpoint/2010/main" val="427905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E83A-711E-43E3-BE2D-4EF8AF4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77A3-61E5-4F9A-91AC-25F696A9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8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At the beginning of recitations, we will review any general questions before we dive into anything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is a place to ask questions, so please do! Others might have the same ones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we run out of time for answering questions at the beginning – send me a slack dm or email with your question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Or come to office hours!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Book or just arrive</a:t>
            </a:r>
          </a:p>
          <a:p>
            <a:r>
              <a:rPr lang="en-US" dirty="0">
                <a:solidFill>
                  <a:schemeClr val="bg1"/>
                </a:solidFill>
              </a:rPr>
              <a:t>Please participate (I know it’s early)</a:t>
            </a:r>
          </a:p>
          <a:p>
            <a:r>
              <a:rPr lang="en-US" dirty="0">
                <a:solidFill>
                  <a:schemeClr val="bg1"/>
                </a:solidFill>
              </a:rPr>
              <a:t>Please read lab materials before coming to recitation (if applicable)</a:t>
            </a:r>
          </a:p>
          <a:p>
            <a:r>
              <a:rPr lang="en-US" dirty="0">
                <a:solidFill>
                  <a:schemeClr val="bg1"/>
                </a:solidFill>
              </a:rPr>
              <a:t>Please provide feedback: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https://forms.gle/G5t2Zs7KprkTsQEu8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624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AC3-F240-492A-85E2-791AB08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Setting Up a Workstation</a:t>
            </a:r>
          </a:p>
        </p:txBody>
      </p:sp>
    </p:spTree>
    <p:extLst>
      <p:ext uri="{BB962C8B-B14F-4D97-AF65-F5344CB8AC3E}">
        <p14:creationId xmlns:p14="http://schemas.microsoft.com/office/powerpoint/2010/main" val="292812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123-7A68-4713-969B-56B78DF0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on Thoth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B277-2602-43A7-B777-43649625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the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machine inside the CS department</a:t>
            </a:r>
          </a:p>
          <a:p>
            <a:r>
              <a:rPr lang="en-US" dirty="0">
                <a:solidFill>
                  <a:schemeClr val="bg1"/>
                </a:solidFill>
              </a:rPr>
              <a:t>What is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free, open-source operating system</a:t>
            </a:r>
          </a:p>
          <a:p>
            <a:r>
              <a:rPr lang="en-US" dirty="0">
                <a:solidFill>
                  <a:schemeClr val="bg1"/>
                </a:solidFill>
              </a:rPr>
              <a:t>Working on this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machine allows you to have all the resources necessary without everyone each having to install their own versions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Easier to help debug too!</a:t>
            </a:r>
          </a:p>
          <a:p>
            <a:r>
              <a:rPr lang="en-US" dirty="0">
                <a:solidFill>
                  <a:schemeClr val="bg1"/>
                </a:solidFill>
              </a:rPr>
              <a:t>Well, how do I get to work on </a:t>
            </a:r>
            <a:r>
              <a:rPr lang="en-US" dirty="0" err="1">
                <a:solidFill>
                  <a:schemeClr val="bg1"/>
                </a:solidFill>
              </a:rPr>
              <a:t>thoth</a:t>
            </a:r>
            <a:r>
              <a:rPr lang="en-US" dirty="0">
                <a:solidFill>
                  <a:schemeClr val="bg1"/>
                </a:solidFill>
              </a:rPr>
              <a:t>? How do I connect to it?</a:t>
            </a:r>
          </a:p>
        </p:txBody>
      </p:sp>
    </p:spTree>
    <p:extLst>
      <p:ext uri="{BB962C8B-B14F-4D97-AF65-F5344CB8AC3E}">
        <p14:creationId xmlns:p14="http://schemas.microsoft.com/office/powerpoint/2010/main" val="107927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5146-1D12-4216-A505-4A82AEEC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Connecting to </a:t>
            </a:r>
            <a:r>
              <a:rPr lang="en-US" dirty="0" err="1">
                <a:solidFill>
                  <a:schemeClr val="bg1"/>
                </a:solidFill>
              </a:rPr>
              <a:t>thoth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31A4-6134-499E-B10F-59AFA379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SSH – stands for </a:t>
            </a:r>
            <a:r>
              <a:rPr lang="en-US" b="1" u="sng" dirty="0">
                <a:solidFill>
                  <a:schemeClr val="bg1"/>
                </a:solidFill>
              </a:rPr>
              <a:t>S</a:t>
            </a:r>
            <a:r>
              <a:rPr lang="en-US" dirty="0">
                <a:solidFill>
                  <a:schemeClr val="bg1"/>
                </a:solidFill>
              </a:rPr>
              <a:t>ecure </a:t>
            </a:r>
            <a:r>
              <a:rPr lang="en-US" b="1" u="sng" dirty="0">
                <a:solidFill>
                  <a:schemeClr val="bg1"/>
                </a:solidFill>
              </a:rPr>
              <a:t>Sh</a:t>
            </a:r>
            <a:r>
              <a:rPr lang="en-US" dirty="0">
                <a:solidFill>
                  <a:schemeClr val="bg1"/>
                </a:solidFill>
              </a:rPr>
              <a:t>ell</a:t>
            </a:r>
          </a:p>
          <a:p>
            <a:r>
              <a:rPr lang="en-US" dirty="0">
                <a:solidFill>
                  <a:schemeClr val="bg1"/>
                </a:solidFill>
              </a:rPr>
              <a:t>A way to access the shell program of another device remotely</a:t>
            </a:r>
          </a:p>
          <a:p>
            <a:r>
              <a:rPr lang="en-US" dirty="0">
                <a:solidFill>
                  <a:schemeClr val="bg1"/>
                </a:solidFill>
              </a:rPr>
              <a:t>Shell – the user interface that let’s you execute terminal commands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Like your programs!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FYI: Bash is the default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shell – has more functionality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The GNU Project’s shell – collection of free software often found Unix systems, started by (guess who?!) the Free Software Foundation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GNU = GNU’s Not Unix!</a:t>
            </a:r>
          </a:p>
          <a:p>
            <a:r>
              <a:rPr lang="en-US" dirty="0">
                <a:solidFill>
                  <a:schemeClr val="bg1"/>
                </a:solidFill>
              </a:rPr>
              <a:t>Various different ways to connect to </a:t>
            </a:r>
            <a:r>
              <a:rPr lang="en-US" dirty="0" err="1">
                <a:solidFill>
                  <a:schemeClr val="bg1"/>
                </a:solidFill>
              </a:rPr>
              <a:t>thoth</a:t>
            </a:r>
            <a:r>
              <a:rPr lang="en-US" dirty="0">
                <a:solidFill>
                  <a:schemeClr val="bg1"/>
                </a:solidFill>
              </a:rPr>
              <a:t> using </a:t>
            </a:r>
            <a:r>
              <a:rPr lang="en-US" dirty="0" err="1">
                <a:solidFill>
                  <a:schemeClr val="bg1"/>
                </a:solidFill>
              </a:rPr>
              <a:t>ssh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3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1344</Words>
  <Application>Microsoft Office PowerPoint</Application>
  <PresentationFormat>Widescreen</PresentationFormat>
  <Paragraphs>171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Good Morning!</vt:lpstr>
      <vt:lpstr>PowerPoint Presentation</vt:lpstr>
      <vt:lpstr>Hi</vt:lpstr>
      <vt:lpstr>This Course</vt:lpstr>
      <vt:lpstr>Don’t Cheat</vt:lpstr>
      <vt:lpstr>Recitations</vt:lpstr>
      <vt:lpstr>Setting Up a Workstation</vt:lpstr>
      <vt:lpstr>Work on Thoth</vt:lpstr>
      <vt:lpstr>Connecting to thoth</vt:lpstr>
      <vt:lpstr>SSH</vt:lpstr>
      <vt:lpstr>Before we do anything else…</vt:lpstr>
      <vt:lpstr>Let’s Use Our Space </vt:lpstr>
      <vt:lpstr>Let’s Use Our Space (cont.)</vt:lpstr>
      <vt:lpstr>Useful Commands</vt:lpstr>
      <vt:lpstr>Man</vt:lpstr>
      <vt:lpstr>How do we get our own files on thoth?</vt:lpstr>
      <vt:lpstr>Working to Run a Program</vt:lpstr>
      <vt:lpstr>What do we do now that we have the files?</vt:lpstr>
      <vt:lpstr>Editing files</vt:lpstr>
      <vt:lpstr>PowerPoint Presentation</vt:lpstr>
      <vt:lpstr>Editing files</vt:lpstr>
      <vt:lpstr>Editing files</vt:lpstr>
      <vt:lpstr>Compiling the program</vt:lpstr>
      <vt:lpstr>Compiling the program… quickly</vt:lpstr>
      <vt:lpstr>Running the program</vt:lpstr>
      <vt:lpstr>Debugging</vt:lpstr>
      <vt:lpstr>GDB</vt:lpstr>
      <vt:lpstr>Valgrind</vt:lpstr>
      <vt:lpstr>Thoth Workflow</vt:lpstr>
      <vt:lpstr>Don’t Forget the Gradescope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Morning!</dc:title>
  <dc:creator>Matthew Wildermuth</dc:creator>
  <cp:lastModifiedBy>Matthew Wildermuth</cp:lastModifiedBy>
  <cp:revision>281</cp:revision>
  <dcterms:created xsi:type="dcterms:W3CDTF">2021-01-27T20:47:21Z</dcterms:created>
  <dcterms:modified xsi:type="dcterms:W3CDTF">2021-01-28T03:46:04Z</dcterms:modified>
</cp:coreProperties>
</file>