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8" r:id="rId2"/>
    <p:sldId id="292" r:id="rId3"/>
    <p:sldId id="420" r:id="rId4"/>
    <p:sldId id="475" r:id="rId5"/>
    <p:sldId id="430" r:id="rId6"/>
    <p:sldId id="421" r:id="rId7"/>
    <p:sldId id="452" r:id="rId8"/>
    <p:sldId id="453" r:id="rId9"/>
    <p:sldId id="466" r:id="rId10"/>
    <p:sldId id="467" r:id="rId11"/>
    <p:sldId id="431" r:id="rId12"/>
    <p:sldId id="454" r:id="rId13"/>
    <p:sldId id="455" r:id="rId14"/>
    <p:sldId id="456" r:id="rId15"/>
    <p:sldId id="457" r:id="rId16"/>
    <p:sldId id="458" r:id="rId17"/>
    <p:sldId id="459" r:id="rId18"/>
    <p:sldId id="461" r:id="rId19"/>
    <p:sldId id="462" r:id="rId20"/>
    <p:sldId id="465" r:id="rId21"/>
    <p:sldId id="468" r:id="rId22"/>
    <p:sldId id="469" r:id="rId23"/>
    <p:sldId id="470" r:id="rId24"/>
    <p:sldId id="438" r:id="rId25"/>
    <p:sldId id="441" r:id="rId26"/>
    <p:sldId id="403" r:id="rId27"/>
    <p:sldId id="472" r:id="rId28"/>
    <p:sldId id="473" r:id="rId29"/>
    <p:sldId id="471" r:id="rId30"/>
    <p:sldId id="447" r:id="rId31"/>
    <p:sldId id="449" r:id="rId32"/>
    <p:sldId id="448" r:id="rId33"/>
    <p:sldId id="474" r:id="rId34"/>
    <p:sldId id="476" r:id="rId35"/>
    <p:sldId id="480" r:id="rId36"/>
    <p:sldId id="478" r:id="rId37"/>
    <p:sldId id="477" r:id="rId38"/>
    <p:sldId id="479" r:id="rId39"/>
    <p:sldId id="30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Wildermuth" initials="MW" lastIdx="1" clrIdx="0">
    <p:extLst>
      <p:ext uri="{19B8F6BF-5375-455C-9EA6-DF929625EA0E}">
        <p15:presenceInfo xmlns:p15="http://schemas.microsoft.com/office/powerpoint/2012/main" userId="ab9b38cac39dd6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0C3"/>
    <a:srgbClr val="1022D2"/>
    <a:srgbClr val="0E1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7544" autoAdjust="0"/>
  </p:normalViewPr>
  <p:slideViewPr>
    <p:cSldViewPr snapToGrid="0">
      <p:cViewPr varScale="1">
        <p:scale>
          <a:sx n="80" d="100"/>
          <a:sy n="80" d="100"/>
        </p:scale>
        <p:origin x="96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DEE85-ED71-4F2F-ACF9-AA8FC297E40F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85464-21BE-4FF4-AA54-615872742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3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Objdump</a:t>
            </a:r>
            <a:r>
              <a:rPr lang="en-US" dirty="0"/>
              <a:t> – show the addresses,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gdb</a:t>
            </a:r>
            <a:r>
              <a:rPr lang="en-US" dirty="0"/>
              <a:t> over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Show </a:t>
            </a:r>
            <a:r>
              <a:rPr lang="en-US" dirty="0" err="1"/>
              <a:t>gdb</a:t>
            </a:r>
            <a:r>
              <a:rPr lang="en-US" dirty="0"/>
              <a:t> sheet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Show call from main to </a:t>
            </a:r>
            <a:r>
              <a:rPr lang="en-US" dirty="0" err="1"/>
              <a:t>other_function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Disassemble main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Set break points: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b *main+24 (before call)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b *other_function+0 (done so it actually stops at first instruction)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b *other_function+8 (stop after enter call, pushing and setting now </a:t>
            </a:r>
            <a:r>
              <a:rPr lang="en-US" dirty="0" err="1"/>
              <a:t>rbp</a:t>
            </a:r>
            <a:r>
              <a:rPr lang="en-US" dirty="0"/>
              <a:t>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b *other_function+26 (stop after local variables have been added)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dirty="0"/>
              <a:t>b *</a:t>
            </a:r>
            <a:r>
              <a:rPr lang="en-US" dirty="0"/>
              <a:t>other_function+91 (stop before leave instruction)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Run the program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Show stack at main+24, x/20gx $</a:t>
            </a:r>
            <a:r>
              <a:rPr lang="en-US" b="0" dirty="0" err="1"/>
              <a:t>rsp</a:t>
            </a:r>
            <a:endParaRPr lang="en-US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Print $</a:t>
            </a:r>
            <a:r>
              <a:rPr lang="en-US" b="0" dirty="0" err="1"/>
              <a:t>rsp</a:t>
            </a:r>
            <a:r>
              <a:rPr lang="en-US" b="0" dirty="0"/>
              <a:t> and $</a:t>
            </a:r>
            <a:r>
              <a:rPr lang="en-US" b="0" dirty="0" err="1"/>
              <a:t>rbp</a:t>
            </a:r>
            <a:endParaRPr lang="en-US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 err="1"/>
              <a:t>ni</a:t>
            </a:r>
            <a:endParaRPr lang="en-US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Show stack to see how the return address has been pushed, x/20gx $</a:t>
            </a:r>
            <a:r>
              <a:rPr lang="en-US" b="0" dirty="0" err="1"/>
              <a:t>rsp</a:t>
            </a:r>
            <a:endParaRPr lang="en-US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Disassemble </a:t>
            </a:r>
            <a:r>
              <a:rPr lang="en-US" dirty="0" err="1"/>
              <a:t>other_function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Do </a:t>
            </a:r>
            <a:r>
              <a:rPr lang="en-US" b="0" dirty="0" err="1"/>
              <a:t>ni</a:t>
            </a:r>
            <a:r>
              <a:rPr lang="en-US" b="0" dirty="0"/>
              <a:t> twice to get to pushing the $</a:t>
            </a:r>
            <a:r>
              <a:rPr lang="en-US" b="0" dirty="0" err="1"/>
              <a:t>rbp</a:t>
            </a:r>
            <a:r>
              <a:rPr lang="en-US" b="0" dirty="0"/>
              <a:t> from main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Show stack to see that, x/20gx $</a:t>
            </a:r>
            <a:r>
              <a:rPr lang="en-US" b="0" dirty="0" err="1"/>
              <a:t>rsp</a:t>
            </a:r>
            <a:endParaRPr lang="en-US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Do c to see how locals are pushed onto the stack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dirty="0"/>
              <a:t>Stuff above variables is junk (stack was pushed down by 0x20, not 0x08 for the two variables)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Continue to see buffer overflow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Play with different length stuff and see how it affects the stack vars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This string representation on the stack is why we need hex2raw!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To see what happens in the return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Disassemble </a:t>
            </a:r>
            <a:r>
              <a:rPr lang="en-US" dirty="0" err="1"/>
              <a:t>other_function</a:t>
            </a:r>
            <a:r>
              <a:rPr lang="en-US" dirty="0"/>
              <a:t> to see where we are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Print </a:t>
            </a:r>
            <a:r>
              <a:rPr lang="en-US" dirty="0" err="1"/>
              <a:t>rbp</a:t>
            </a:r>
            <a:r>
              <a:rPr lang="en-US" dirty="0"/>
              <a:t> to see it before leave instruction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 err="1"/>
              <a:t>ni</a:t>
            </a:r>
            <a:r>
              <a:rPr lang="en-US" b="0" dirty="0"/>
              <a:t> to see what happens on the stack w/ leave instruction, how </a:t>
            </a:r>
            <a:r>
              <a:rPr lang="en-US" b="0" dirty="0" err="1"/>
              <a:t>rbp</a:t>
            </a:r>
            <a:r>
              <a:rPr lang="en-US" b="0" dirty="0"/>
              <a:t> is popped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dirty="0"/>
              <a:t>Print </a:t>
            </a:r>
            <a:r>
              <a:rPr lang="en-US" b="0" dirty="0" err="1"/>
              <a:t>rbp</a:t>
            </a:r>
            <a:r>
              <a:rPr lang="en-US" b="0" dirty="0"/>
              <a:t> again to show it change back to main’s </a:t>
            </a:r>
            <a:r>
              <a:rPr lang="en-US" b="0" dirty="0" err="1"/>
              <a:t>rbp</a:t>
            </a:r>
            <a:endParaRPr lang="en-US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See that the return address to main is still there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 err="1"/>
              <a:t>ni</a:t>
            </a:r>
            <a:r>
              <a:rPr lang="en-US" b="0" dirty="0"/>
              <a:t> to see the return based off the address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dirty="0"/>
              <a:t>Disassemble main to prove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85464-21BE-4FF4-AA54-61587274294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17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compile with the correct flags: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https://stackoverflow.com/a/54394867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https://gcc.gnu.org/onlinedocs/gcc/Warning-Options.html#Warning-Options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Info on </a:t>
            </a:r>
            <a:r>
              <a:rPr lang="en-US" dirty="0" err="1"/>
              <a:t>xmm</a:t>
            </a:r>
            <a:r>
              <a:rPr lang="en-US" dirty="0"/>
              <a:t> registers: https://en.wikipedia.org/wiki/Streaming_SIMD_Extensions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85464-21BE-4FF4-AA54-61587274294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45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7153-4211-475A-A468-A80964813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DCCC5-17CA-4621-93C1-49B22559B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0C76E-9352-468B-8EAB-1E872763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9A0E3-A0D5-49CE-8F7D-B6B16D1D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1D3CD-4C8F-4864-B59D-61A614C8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6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E7C2-A8F2-47E2-96D7-095ADB28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F2E0D-2AF7-4273-81D7-D6E076E58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7427-4A37-4DA5-AB63-26F64D4C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40E50-06A6-4D54-A4A9-B6BD3D38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4A83A-BEE0-4587-96C0-5790B363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2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A63AA-D3C9-45A5-8A66-5DEA94422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D3CFB-CB16-4A06-99C3-EE2CAB38E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3DC4B-C81C-4551-82B1-494D81DC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2FFAB-62AB-4D7E-8EF1-3E753905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BE4A8-3DFF-4B63-95A6-F222DDE9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9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C540-4DCB-4D63-A361-BD163CD5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49CF1-F05A-4F08-9426-F12F6304D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B8F4C-4F55-4302-BC77-749CD215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F4735-7BA3-48B0-9278-7C15A6F6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254C6-3728-46B3-B92C-B0A17A59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75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3333-122F-4EA6-A4CC-8D12B594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5FBE0-EE60-4379-A939-9E85911FA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07E9A-E1BC-4E35-A47B-F6F2CBF8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7A8EC-5EFD-430F-B020-9444BA87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9A8D8-F9D7-48BE-9C24-B5C602EF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8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0FA2-4C36-429C-8AF1-8ABD779E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5B7F7-A7CF-4CFD-8D93-A98170BF6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AC13C-76D4-40F4-A94B-A60776A5B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FB599-5865-4C19-915E-9314FC6B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A0D6A-6B25-4E6A-9B3A-342205A7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23CB8-46B4-4CD8-B10D-679AD754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8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A17B-8D75-4773-8068-628BD170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FD7F1-04EE-4684-A991-90DA231D2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6E45F-39C3-4777-A054-1016996D6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2DE6B-3C31-4570-9ED2-D795F7E95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5C2EF-22B1-4F06-BC89-869CC3918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34808-1047-4535-BC2C-0B06218B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2DB82-C1A4-4B4E-A9FF-02639831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B55F5-686F-4BEA-84D2-D42E6370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7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A707-F36E-4303-B855-B2B67DF5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1F0E8-C68E-448F-9DDC-FAB36077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F3CF6-AABD-4F50-8403-E50BBDFE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94E00-8067-456F-9E88-875589F3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4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5B630-A13B-40AF-81F4-0B975936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98E060-9D4A-493D-9DC4-E79272DB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96393-B3E5-4743-94E8-A4E42C8F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8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A989-44C6-4674-9228-959FF2A6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8FB1-A17C-4D21-B23E-6917EE44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828D1-B33B-495F-929F-9BBC440DB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A2B9F-B23F-49AA-B806-2D67C529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429D8-7C81-4817-A6C7-A665A016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E72D2-1728-4999-A5AF-1226C710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9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D4D2-0EE3-497B-AE3A-B9F079813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64FC0D-F14E-4258-97D2-A714AC256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6B044-7912-4522-85EB-F103BA8CA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E57BE-C3CC-4644-818A-94BC3291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459F4-2412-49EB-8D47-BBE86DDB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C4ABD-2069-4065-A206-376A430C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1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E14B1-821D-49E5-A9B0-9ACCB327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B84CA-D395-43B4-84AD-58583670E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AE72D-2E61-4A84-A283-CD07E9BD6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D8B30-1B71-45A1-8314-D59C86F581E1}" type="datetime1">
              <a:rPr lang="en-US" smtClean="0"/>
              <a:pPr/>
              <a:t>3/11/2021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08D92-BC0F-4A14-914F-A57445835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DDDD6-10D0-4DB2-AB33-EB0AB86BF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430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zhu45.org/posts/2017/Jul/30/understanding-how-function-call-work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users.ece.utexas.edu/~adnan/gdb-refcard.pdf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floating-point-gui.de/errors/rounding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adescop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2216AB-E4F1-4776-B57D-C798D2A75277}"/>
              </a:ext>
            </a:extLst>
          </p:cNvPr>
          <p:cNvSpPr txBox="1"/>
          <p:nvPr/>
        </p:nvSpPr>
        <p:spPr>
          <a:xfrm>
            <a:off x="4556619" y="5905850"/>
            <a:ext cx="307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Good Morning!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7E4D63-88D7-4DF0-B018-280D4A094B47}"/>
              </a:ext>
            </a:extLst>
          </p:cNvPr>
          <p:cNvSpPr txBox="1"/>
          <p:nvPr/>
        </p:nvSpPr>
        <p:spPr>
          <a:xfrm>
            <a:off x="0" y="6488668"/>
            <a:ext cx="3777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Content inspired by Jarrett Billingsley’s 449 notes</a:t>
            </a:r>
          </a:p>
        </p:txBody>
      </p:sp>
      <p:pic>
        <p:nvPicPr>
          <p:cNvPr id="6" name="Picture 5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EF06FFFD-97D1-4DCF-9F60-54E057548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529" y="1081529"/>
            <a:ext cx="4694941" cy="469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16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Remember when we did this?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14FC38-A956-4656-8660-897D6A146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013" y="2206709"/>
            <a:ext cx="7455973" cy="244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29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It’s actually a little more complicated – Calling Conventions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EE38A4-06AE-46DA-A4F0-52DC4FBED1D0}"/>
              </a:ext>
            </a:extLst>
          </p:cNvPr>
          <p:cNvSpPr txBox="1">
            <a:spLocks/>
          </p:cNvSpPr>
          <p:nvPr/>
        </p:nvSpPr>
        <p:spPr>
          <a:xfrm>
            <a:off x="-128" y="6579371"/>
            <a:ext cx="6096128" cy="2786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hlinkClick r:id="rId2"/>
              </a:rPr>
              <a:t>https://zhu45.org/posts/2017/Jul/30/understanding-how-function-call-works/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7398C-F79F-41C8-A94B-9A0553FD6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022" y="1317072"/>
            <a:ext cx="2927956" cy="526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11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So… you’re about to call a function…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7398C-F79F-41C8-A94B-9A0553FD6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022" y="1317072"/>
            <a:ext cx="2927956" cy="52622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CCA067-FB66-49C4-9FDD-9D5808F53C96}"/>
              </a:ext>
            </a:extLst>
          </p:cNvPr>
          <p:cNvSpPr/>
          <p:nvPr/>
        </p:nvSpPr>
        <p:spPr>
          <a:xfrm>
            <a:off x="4632022" y="3061982"/>
            <a:ext cx="2927956" cy="3517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76571C-DA60-485D-A9E1-84061ED7243B}"/>
              </a:ext>
            </a:extLst>
          </p:cNvPr>
          <p:cNvSpPr txBox="1"/>
          <p:nvPr/>
        </p:nvSpPr>
        <p:spPr>
          <a:xfrm>
            <a:off x="1234924" y="3061982"/>
            <a:ext cx="3190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Let’s say you’re in main (at address 0x1070) and you want to call function f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F671366-8425-4839-8ABC-B6CA0794EABF}"/>
              </a:ext>
            </a:extLst>
          </p:cNvPr>
          <p:cNvSpPr/>
          <p:nvPr/>
        </p:nvSpPr>
        <p:spPr>
          <a:xfrm rot="10800000">
            <a:off x="7766201" y="2878473"/>
            <a:ext cx="752475" cy="3670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863DDB-98E0-4D50-96E0-79E104EFE0CA}"/>
              </a:ext>
            </a:extLst>
          </p:cNvPr>
          <p:cNvSpPr txBox="1"/>
          <p:nvPr/>
        </p:nvSpPr>
        <p:spPr>
          <a:xfrm>
            <a:off x="8647718" y="2738816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top of this line acts as the stack pointer</a:t>
            </a:r>
          </a:p>
        </p:txBody>
      </p:sp>
    </p:spTree>
    <p:extLst>
      <p:ext uri="{BB962C8B-B14F-4D97-AF65-F5344CB8AC3E}">
        <p14:creationId xmlns:p14="http://schemas.microsoft.com/office/powerpoint/2010/main" val="631215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So… you’re about to call a function – Caller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7398C-F79F-41C8-A94B-9A0553FD6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022" y="1317072"/>
            <a:ext cx="2927956" cy="52622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CCA067-FB66-49C4-9FDD-9D5808F53C96}"/>
              </a:ext>
            </a:extLst>
          </p:cNvPr>
          <p:cNvSpPr/>
          <p:nvPr/>
        </p:nvSpPr>
        <p:spPr>
          <a:xfrm>
            <a:off x="4632022" y="4324350"/>
            <a:ext cx="2927956" cy="2255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3A7A9-90FA-4BD4-A374-AF83DA69323E}"/>
              </a:ext>
            </a:extLst>
          </p:cNvPr>
          <p:cNvSpPr txBox="1"/>
          <p:nvPr/>
        </p:nvSpPr>
        <p:spPr>
          <a:xfrm>
            <a:off x="1211111" y="3141110"/>
            <a:ext cx="304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~code for main~</a:t>
            </a:r>
          </a:p>
          <a:p>
            <a:r>
              <a:rPr lang="en-US" sz="2400" dirty="0">
                <a:solidFill>
                  <a:schemeClr val="bg1"/>
                </a:solidFill>
              </a:rPr>
              <a:t>sub $0xc, %</a:t>
            </a:r>
            <a:r>
              <a:rPr lang="en-US" sz="2400" dirty="0" err="1">
                <a:solidFill>
                  <a:schemeClr val="bg1"/>
                </a:solidFill>
              </a:rPr>
              <a:t>rsp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mov $0x1 $0x8(%</a:t>
            </a:r>
            <a:r>
              <a:rPr lang="en-US" sz="2400" dirty="0" err="1">
                <a:solidFill>
                  <a:schemeClr val="bg1"/>
                </a:solidFill>
              </a:rPr>
              <a:t>rsp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sz="2400" dirty="0">
                <a:solidFill>
                  <a:schemeClr val="bg1"/>
                </a:solidFill>
              </a:rPr>
              <a:t>mov $0x2 $0x4(%</a:t>
            </a:r>
            <a:r>
              <a:rPr lang="en-US" sz="2400" dirty="0" err="1">
                <a:solidFill>
                  <a:schemeClr val="bg1"/>
                </a:solidFill>
              </a:rPr>
              <a:t>rsp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sz="2400" dirty="0">
                <a:solidFill>
                  <a:schemeClr val="bg1"/>
                </a:solidFill>
              </a:rPr>
              <a:t>mov $0x3 (%</a:t>
            </a:r>
            <a:r>
              <a:rPr lang="en-US" sz="2400" dirty="0" err="1">
                <a:solidFill>
                  <a:schemeClr val="bg1"/>
                </a:solidFill>
              </a:rPr>
              <a:t>rsp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236834-FFEA-4EC6-A9FD-5A14FFA9542D}"/>
              </a:ext>
            </a:extLst>
          </p:cNvPr>
          <p:cNvSpPr txBox="1"/>
          <p:nvPr/>
        </p:nvSpPr>
        <p:spPr>
          <a:xfrm>
            <a:off x="7932889" y="392594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 it puts arguments in registers…</a:t>
            </a:r>
          </a:p>
        </p:txBody>
      </p:sp>
    </p:spTree>
    <p:extLst>
      <p:ext uri="{BB962C8B-B14F-4D97-AF65-F5344CB8AC3E}">
        <p14:creationId xmlns:p14="http://schemas.microsoft.com/office/powerpoint/2010/main" val="3172799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So… you’re about to call a function – Caller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7398C-F79F-41C8-A94B-9A0553FD6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022" y="1317072"/>
            <a:ext cx="2927956" cy="52622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CCA067-FB66-49C4-9FDD-9D5808F53C96}"/>
              </a:ext>
            </a:extLst>
          </p:cNvPr>
          <p:cNvSpPr/>
          <p:nvPr/>
        </p:nvSpPr>
        <p:spPr>
          <a:xfrm>
            <a:off x="4632022" y="4543425"/>
            <a:ext cx="2927956" cy="203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3A7A9-90FA-4BD4-A374-AF83DA69323E}"/>
              </a:ext>
            </a:extLst>
          </p:cNvPr>
          <p:cNvSpPr txBox="1"/>
          <p:nvPr/>
        </p:nvSpPr>
        <p:spPr>
          <a:xfrm>
            <a:off x="1211111" y="3141110"/>
            <a:ext cx="304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sub $0xc, %</a:t>
            </a:r>
            <a:r>
              <a:rPr lang="en-US" sz="2400" dirty="0" err="1">
                <a:solidFill>
                  <a:schemeClr val="bg1"/>
                </a:solidFill>
              </a:rPr>
              <a:t>rsp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mov $0x1 $0x8(%</a:t>
            </a:r>
            <a:r>
              <a:rPr lang="en-US" sz="2400" dirty="0" err="1">
                <a:solidFill>
                  <a:schemeClr val="bg1"/>
                </a:solidFill>
              </a:rPr>
              <a:t>rsp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sz="2400" dirty="0">
                <a:solidFill>
                  <a:schemeClr val="bg1"/>
                </a:solidFill>
              </a:rPr>
              <a:t>mov $0x2 $0x4(%</a:t>
            </a:r>
            <a:r>
              <a:rPr lang="en-US" sz="2400" dirty="0" err="1">
                <a:solidFill>
                  <a:schemeClr val="bg1"/>
                </a:solidFill>
              </a:rPr>
              <a:t>rsp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sz="2400" dirty="0">
                <a:solidFill>
                  <a:schemeClr val="bg1"/>
                </a:solidFill>
              </a:rPr>
              <a:t>mov $0x3 (%</a:t>
            </a:r>
            <a:r>
              <a:rPr lang="en-US" sz="2400" dirty="0" err="1">
                <a:solidFill>
                  <a:schemeClr val="bg1"/>
                </a:solidFill>
              </a:rPr>
              <a:t>rsp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sz="2400" dirty="0">
                <a:solidFill>
                  <a:schemeClr val="bg1"/>
                </a:solidFill>
              </a:rPr>
              <a:t>call f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D4511EE-2AD6-4A43-9ADA-5D7716DCE65B}"/>
              </a:ext>
            </a:extLst>
          </p:cNvPr>
          <p:cNvSpPr/>
          <p:nvPr/>
        </p:nvSpPr>
        <p:spPr>
          <a:xfrm rot="10800000">
            <a:off x="1314450" y="5080102"/>
            <a:ext cx="438150" cy="6348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243DDE-22DC-49BF-BD82-F94800AE3100}"/>
              </a:ext>
            </a:extLst>
          </p:cNvPr>
          <p:cNvSpPr txBox="1"/>
          <p:nvPr/>
        </p:nvSpPr>
        <p:spPr>
          <a:xfrm>
            <a:off x="-128" y="582402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calls f and pushes main’s return address (0x1070) to the stack in one command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C47C2D-1C2B-4A44-9DE0-8FC517CA59A4}"/>
              </a:ext>
            </a:extLst>
          </p:cNvPr>
          <p:cNvSpPr txBox="1"/>
          <p:nvPr/>
        </p:nvSpPr>
        <p:spPr>
          <a:xfrm>
            <a:off x="7932889" y="3141110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sub $0xc, %</a:t>
            </a:r>
            <a:r>
              <a:rPr lang="en-US" sz="2400" dirty="0" err="1">
                <a:solidFill>
                  <a:schemeClr val="bg1"/>
                </a:solidFill>
              </a:rPr>
              <a:t>rsp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mov $0x1 $0x8(%</a:t>
            </a:r>
            <a:r>
              <a:rPr lang="en-US" sz="2400" dirty="0" err="1">
                <a:solidFill>
                  <a:schemeClr val="bg1"/>
                </a:solidFill>
              </a:rPr>
              <a:t>rsp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sz="2400" dirty="0">
                <a:solidFill>
                  <a:schemeClr val="bg1"/>
                </a:solidFill>
              </a:rPr>
              <a:t>mov $0x2 $0x4(%</a:t>
            </a:r>
            <a:r>
              <a:rPr lang="en-US" sz="2400" dirty="0" err="1">
                <a:solidFill>
                  <a:schemeClr val="bg1"/>
                </a:solidFill>
              </a:rPr>
              <a:t>rsp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sz="2400" dirty="0">
                <a:solidFill>
                  <a:schemeClr val="bg1"/>
                </a:solidFill>
              </a:rPr>
              <a:t>mov $0x3 (%</a:t>
            </a:r>
            <a:r>
              <a:rPr lang="en-US" sz="2400" dirty="0" err="1">
                <a:solidFill>
                  <a:schemeClr val="bg1"/>
                </a:solidFill>
              </a:rPr>
              <a:t>rsp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sz="2400" dirty="0">
                <a:solidFill>
                  <a:schemeClr val="bg1"/>
                </a:solidFill>
              </a:rPr>
              <a:t>call f</a:t>
            </a:r>
          </a:p>
          <a:p>
            <a:r>
              <a:rPr lang="en-US" sz="2400" dirty="0">
                <a:solidFill>
                  <a:schemeClr val="bg1"/>
                </a:solidFill>
              </a:rPr>
              <a:t>add $0xc, %</a:t>
            </a:r>
            <a:r>
              <a:rPr lang="en-US" sz="2400" dirty="0" err="1">
                <a:solidFill>
                  <a:schemeClr val="bg1"/>
                </a:solidFill>
              </a:rPr>
              <a:t>rsp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207F0B-8CE5-4926-8C8D-C3FF63372DB6}"/>
              </a:ext>
            </a:extLst>
          </p:cNvPr>
          <p:cNvSpPr txBox="1"/>
          <p:nvPr/>
        </p:nvSpPr>
        <p:spPr>
          <a:xfrm>
            <a:off x="8741796" y="5449434"/>
            <a:ext cx="143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Caller cleans!</a:t>
            </a:r>
          </a:p>
        </p:txBody>
      </p:sp>
    </p:spTree>
    <p:extLst>
      <p:ext uri="{BB962C8B-B14F-4D97-AF65-F5344CB8AC3E}">
        <p14:creationId xmlns:p14="http://schemas.microsoft.com/office/powerpoint/2010/main" val="198415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Function Prolog, inside function 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7398C-F79F-41C8-A94B-9A0553FD6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022" y="1317072"/>
            <a:ext cx="2927956" cy="52622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CCA067-FB66-49C4-9FDD-9D5808F53C96}"/>
              </a:ext>
            </a:extLst>
          </p:cNvPr>
          <p:cNvSpPr/>
          <p:nvPr/>
        </p:nvSpPr>
        <p:spPr>
          <a:xfrm>
            <a:off x="4632022" y="4781549"/>
            <a:ext cx="2927956" cy="1797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3A7A9-90FA-4BD4-A374-AF83DA69323E}"/>
              </a:ext>
            </a:extLst>
          </p:cNvPr>
          <p:cNvSpPr txBox="1"/>
          <p:nvPr/>
        </p:nvSpPr>
        <p:spPr>
          <a:xfrm>
            <a:off x="1211111" y="3325776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push %</a:t>
            </a:r>
            <a:r>
              <a:rPr lang="en-US" sz="2400" dirty="0" err="1">
                <a:solidFill>
                  <a:schemeClr val="bg1"/>
                </a:solidFill>
              </a:rPr>
              <a:t>rbp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mov %</a:t>
            </a:r>
            <a:r>
              <a:rPr lang="en-US" sz="2400" dirty="0" err="1">
                <a:solidFill>
                  <a:schemeClr val="bg1"/>
                </a:solidFill>
              </a:rPr>
              <a:t>rsp</a:t>
            </a:r>
            <a:r>
              <a:rPr lang="en-US" sz="2400" dirty="0">
                <a:solidFill>
                  <a:schemeClr val="bg1"/>
                </a:solidFill>
              </a:rPr>
              <a:t>, %</a:t>
            </a:r>
            <a:r>
              <a:rPr lang="en-US" sz="2400" dirty="0" err="1">
                <a:solidFill>
                  <a:schemeClr val="bg1"/>
                </a:solidFill>
              </a:rPr>
              <a:t>rbp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sub $0x8, %</a:t>
            </a:r>
            <a:r>
              <a:rPr lang="en-US" sz="2400" dirty="0" err="1">
                <a:solidFill>
                  <a:schemeClr val="bg1"/>
                </a:solidFill>
              </a:rPr>
              <a:t>rsp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CD20BB9-5178-4EB8-AADA-EE6ECF2DDA2D}"/>
              </a:ext>
            </a:extLst>
          </p:cNvPr>
          <p:cNvSpPr/>
          <p:nvPr/>
        </p:nvSpPr>
        <p:spPr>
          <a:xfrm rot="10800000">
            <a:off x="8400069" y="4584039"/>
            <a:ext cx="666750" cy="39501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C8BF7-83B3-4E27-A016-7DBD1F399282}"/>
              </a:ext>
            </a:extLst>
          </p:cNvPr>
          <p:cNvSpPr txBox="1"/>
          <p:nvPr/>
        </p:nvSpPr>
        <p:spPr>
          <a:xfrm>
            <a:off x="8524349" y="4650744"/>
            <a:ext cx="669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%</a:t>
            </a:r>
            <a:r>
              <a:rPr lang="en-US" sz="1100" dirty="0" err="1">
                <a:solidFill>
                  <a:schemeClr val="bg1"/>
                </a:solidFill>
              </a:rPr>
              <a:t>rbp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C7D9607-463A-4121-BBA3-2ACDCC500BCA}"/>
              </a:ext>
            </a:extLst>
          </p:cNvPr>
          <p:cNvSpPr/>
          <p:nvPr/>
        </p:nvSpPr>
        <p:spPr>
          <a:xfrm rot="10800000">
            <a:off x="7599514" y="4584039"/>
            <a:ext cx="666750" cy="39501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F28775-8A1F-46BF-A74F-2DDA8A382188}"/>
              </a:ext>
            </a:extLst>
          </p:cNvPr>
          <p:cNvSpPr txBox="1"/>
          <p:nvPr/>
        </p:nvSpPr>
        <p:spPr>
          <a:xfrm>
            <a:off x="7733319" y="4650744"/>
            <a:ext cx="669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%</a:t>
            </a:r>
            <a:r>
              <a:rPr lang="en-US" sz="1100" dirty="0" err="1">
                <a:solidFill>
                  <a:schemeClr val="bg1"/>
                </a:solidFill>
              </a:rPr>
              <a:t>rsp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61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Function Prolog, inside function 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7398C-F79F-41C8-A94B-9A0553FD6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022" y="1317072"/>
            <a:ext cx="2927956" cy="52622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CCA067-FB66-49C4-9FDD-9D5808F53C96}"/>
              </a:ext>
            </a:extLst>
          </p:cNvPr>
          <p:cNvSpPr/>
          <p:nvPr/>
        </p:nvSpPr>
        <p:spPr>
          <a:xfrm>
            <a:off x="4632022" y="5762625"/>
            <a:ext cx="2927956" cy="816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3A7A9-90FA-4BD4-A374-AF83DA69323E}"/>
              </a:ext>
            </a:extLst>
          </p:cNvPr>
          <p:cNvSpPr txBox="1"/>
          <p:nvPr/>
        </p:nvSpPr>
        <p:spPr>
          <a:xfrm>
            <a:off x="1211111" y="3325776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push %</a:t>
            </a:r>
            <a:r>
              <a:rPr lang="en-US" sz="2400" dirty="0" err="1">
                <a:solidFill>
                  <a:schemeClr val="bg1"/>
                </a:solidFill>
              </a:rPr>
              <a:t>rbp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mov %</a:t>
            </a:r>
            <a:r>
              <a:rPr lang="en-US" sz="2400" dirty="0" err="1">
                <a:solidFill>
                  <a:schemeClr val="bg1"/>
                </a:solidFill>
              </a:rPr>
              <a:t>rsp</a:t>
            </a:r>
            <a:r>
              <a:rPr lang="en-US" sz="2400" dirty="0">
                <a:solidFill>
                  <a:schemeClr val="bg1"/>
                </a:solidFill>
              </a:rPr>
              <a:t>, %</a:t>
            </a:r>
            <a:r>
              <a:rPr lang="en-US" sz="2400" dirty="0" err="1">
                <a:solidFill>
                  <a:schemeClr val="bg1"/>
                </a:solidFill>
              </a:rPr>
              <a:t>rbp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sub $0x8, %</a:t>
            </a:r>
            <a:r>
              <a:rPr lang="en-US" sz="2400" dirty="0" err="1">
                <a:solidFill>
                  <a:schemeClr val="bg1"/>
                </a:solidFill>
              </a:rPr>
              <a:t>rsp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C2FD846-8C2F-4B15-8034-7773B85D6DA4}"/>
              </a:ext>
            </a:extLst>
          </p:cNvPr>
          <p:cNvSpPr/>
          <p:nvPr/>
        </p:nvSpPr>
        <p:spPr>
          <a:xfrm rot="10800000">
            <a:off x="6638925" y="4556599"/>
            <a:ext cx="666750" cy="39501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C98AE-FC43-4509-B0CC-164E2D3F559E}"/>
              </a:ext>
            </a:extLst>
          </p:cNvPr>
          <p:cNvSpPr txBox="1"/>
          <p:nvPr/>
        </p:nvSpPr>
        <p:spPr>
          <a:xfrm>
            <a:off x="6763205" y="4623304"/>
            <a:ext cx="669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%</a:t>
            </a:r>
            <a:r>
              <a:rPr lang="en-US" sz="1100" dirty="0" err="1">
                <a:solidFill>
                  <a:schemeClr val="bg1"/>
                </a:solidFill>
              </a:rPr>
              <a:t>rbp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CEC1B4F-8310-475F-BF67-9A5A0CDE8B13}"/>
              </a:ext>
            </a:extLst>
          </p:cNvPr>
          <p:cNvSpPr/>
          <p:nvPr/>
        </p:nvSpPr>
        <p:spPr>
          <a:xfrm rot="10800000">
            <a:off x="7559978" y="5565115"/>
            <a:ext cx="666750" cy="39501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1356A6-BB5D-4C78-9B54-B00C9E6C8297}"/>
              </a:ext>
            </a:extLst>
          </p:cNvPr>
          <p:cNvSpPr txBox="1"/>
          <p:nvPr/>
        </p:nvSpPr>
        <p:spPr>
          <a:xfrm>
            <a:off x="7693783" y="5631820"/>
            <a:ext cx="669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%</a:t>
            </a:r>
            <a:r>
              <a:rPr lang="en-US" sz="1100" dirty="0" err="1">
                <a:solidFill>
                  <a:schemeClr val="bg1"/>
                </a:solidFill>
              </a:rPr>
              <a:t>rsp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1A0826-36EF-45C4-AF86-461EAF75CC33}"/>
              </a:ext>
            </a:extLst>
          </p:cNvPr>
          <p:cNvSpPr txBox="1"/>
          <p:nvPr/>
        </p:nvSpPr>
        <p:spPr>
          <a:xfrm>
            <a:off x="9742525" y="3513672"/>
            <a:ext cx="2288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push %</a:t>
            </a:r>
            <a:r>
              <a:rPr lang="en-US" sz="2400" dirty="0" err="1">
                <a:solidFill>
                  <a:schemeClr val="bg1"/>
                </a:solidFill>
              </a:rPr>
              <a:t>rbp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mov %</a:t>
            </a:r>
            <a:r>
              <a:rPr lang="en-US" sz="2400" dirty="0" err="1">
                <a:solidFill>
                  <a:schemeClr val="bg1"/>
                </a:solidFill>
              </a:rPr>
              <a:t>rsp</a:t>
            </a:r>
            <a:r>
              <a:rPr lang="en-US" sz="2400" dirty="0">
                <a:solidFill>
                  <a:schemeClr val="bg1"/>
                </a:solidFill>
              </a:rPr>
              <a:t>, %</a:t>
            </a:r>
            <a:r>
              <a:rPr lang="en-US" sz="2400" dirty="0" err="1">
                <a:solidFill>
                  <a:schemeClr val="bg1"/>
                </a:solidFill>
              </a:rPr>
              <a:t>rbp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4C9E438-3C7A-4EA4-9960-CD31678409B0}"/>
              </a:ext>
            </a:extLst>
          </p:cNvPr>
          <p:cNvSpPr/>
          <p:nvPr/>
        </p:nvSpPr>
        <p:spPr>
          <a:xfrm flipV="1">
            <a:off x="8582025" y="3632111"/>
            <a:ext cx="1160500" cy="6321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6C392F-4C94-4E60-84AE-1CE7BC4192C5}"/>
              </a:ext>
            </a:extLst>
          </p:cNvPr>
          <p:cNvSpPr txBox="1"/>
          <p:nvPr/>
        </p:nvSpPr>
        <p:spPr>
          <a:xfrm>
            <a:off x="7693783" y="3695107"/>
            <a:ext cx="888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enter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A53C98-191C-4BB3-9102-71F1E430C3D8}"/>
              </a:ext>
            </a:extLst>
          </p:cNvPr>
          <p:cNvSpPr txBox="1"/>
          <p:nvPr/>
        </p:nvSpPr>
        <p:spPr>
          <a:xfrm>
            <a:off x="8582025" y="3778903"/>
            <a:ext cx="923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Same as</a:t>
            </a:r>
          </a:p>
        </p:txBody>
      </p:sp>
    </p:spTree>
    <p:extLst>
      <p:ext uri="{BB962C8B-B14F-4D97-AF65-F5344CB8AC3E}">
        <p14:creationId xmlns:p14="http://schemas.microsoft.com/office/powerpoint/2010/main" val="340289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14" grpId="0"/>
      <p:bldP spid="16" grpId="0"/>
      <p:bldP spid="17" grpId="0" animBg="1"/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Inside function 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7398C-F79F-41C8-A94B-9A0553FD6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022" y="1317072"/>
            <a:ext cx="2927956" cy="526229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5933BA6-5520-417F-B952-5972309EDDC7}"/>
              </a:ext>
            </a:extLst>
          </p:cNvPr>
          <p:cNvSpPr/>
          <p:nvPr/>
        </p:nvSpPr>
        <p:spPr>
          <a:xfrm rot="10800000">
            <a:off x="6664627" y="4565465"/>
            <a:ext cx="666750" cy="39501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0CBFFF-CBB0-436D-B51E-B0D2E55D41F2}"/>
              </a:ext>
            </a:extLst>
          </p:cNvPr>
          <p:cNvSpPr txBox="1"/>
          <p:nvPr/>
        </p:nvSpPr>
        <p:spPr>
          <a:xfrm>
            <a:off x="6788907" y="4632170"/>
            <a:ext cx="669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%</a:t>
            </a:r>
            <a:r>
              <a:rPr lang="en-US" sz="1100" dirty="0" err="1">
                <a:solidFill>
                  <a:schemeClr val="bg1"/>
                </a:solidFill>
              </a:rPr>
              <a:t>rbp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03658CD-B724-4406-AFE5-F27D70D88D45}"/>
              </a:ext>
            </a:extLst>
          </p:cNvPr>
          <p:cNvSpPr/>
          <p:nvPr/>
        </p:nvSpPr>
        <p:spPr>
          <a:xfrm rot="10800000">
            <a:off x="6664628" y="6097856"/>
            <a:ext cx="666750" cy="39501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2F38FA-520C-4AAD-8900-069D995639AC}"/>
              </a:ext>
            </a:extLst>
          </p:cNvPr>
          <p:cNvSpPr txBox="1"/>
          <p:nvPr/>
        </p:nvSpPr>
        <p:spPr>
          <a:xfrm>
            <a:off x="6798433" y="6164561"/>
            <a:ext cx="669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%</a:t>
            </a:r>
            <a:r>
              <a:rPr lang="en-US" sz="1100" dirty="0" err="1">
                <a:solidFill>
                  <a:schemeClr val="bg1"/>
                </a:solidFill>
              </a:rPr>
              <a:t>rsp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236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Exiting function f – Function Epilogue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7398C-F79F-41C8-A94B-9A0553FD6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022" y="1317072"/>
            <a:ext cx="2927956" cy="52622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CCA067-FB66-49C4-9FDD-9D5808F53C96}"/>
              </a:ext>
            </a:extLst>
          </p:cNvPr>
          <p:cNvSpPr/>
          <p:nvPr/>
        </p:nvSpPr>
        <p:spPr>
          <a:xfrm>
            <a:off x="4632022" y="4762500"/>
            <a:ext cx="2927956" cy="181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3A7A9-90FA-4BD4-A374-AF83DA69323E}"/>
              </a:ext>
            </a:extLst>
          </p:cNvPr>
          <p:cNvSpPr txBox="1"/>
          <p:nvPr/>
        </p:nvSpPr>
        <p:spPr>
          <a:xfrm>
            <a:off x="1436683" y="3534686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mov %</a:t>
            </a:r>
            <a:r>
              <a:rPr lang="en-US" sz="2400" dirty="0" err="1">
                <a:solidFill>
                  <a:schemeClr val="bg1"/>
                </a:solidFill>
              </a:rPr>
              <a:t>rbp</a:t>
            </a:r>
            <a:r>
              <a:rPr lang="en-US" sz="2400" dirty="0">
                <a:solidFill>
                  <a:schemeClr val="bg1"/>
                </a:solidFill>
              </a:rPr>
              <a:t>, %</a:t>
            </a:r>
            <a:r>
              <a:rPr lang="en-US" sz="2400" dirty="0" err="1">
                <a:solidFill>
                  <a:schemeClr val="bg1"/>
                </a:solidFill>
              </a:rPr>
              <a:t>rsp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pop %</a:t>
            </a:r>
            <a:r>
              <a:rPr lang="en-US" sz="2400" dirty="0" err="1">
                <a:solidFill>
                  <a:schemeClr val="bg1"/>
                </a:solidFill>
              </a:rPr>
              <a:t>rbp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ret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C2FD846-8C2F-4B15-8034-7773B85D6DA4}"/>
              </a:ext>
            </a:extLst>
          </p:cNvPr>
          <p:cNvSpPr/>
          <p:nvPr/>
        </p:nvSpPr>
        <p:spPr>
          <a:xfrm rot="10800000">
            <a:off x="7636859" y="4556599"/>
            <a:ext cx="666750" cy="39501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C98AE-FC43-4509-B0CC-164E2D3F559E}"/>
              </a:ext>
            </a:extLst>
          </p:cNvPr>
          <p:cNvSpPr txBox="1"/>
          <p:nvPr/>
        </p:nvSpPr>
        <p:spPr>
          <a:xfrm>
            <a:off x="7761139" y="4623304"/>
            <a:ext cx="669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%</a:t>
            </a:r>
            <a:r>
              <a:rPr lang="en-US" sz="1100" dirty="0" err="1">
                <a:solidFill>
                  <a:schemeClr val="bg1"/>
                </a:solidFill>
              </a:rPr>
              <a:t>rbp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CEC1B4F-8310-475F-BF67-9A5A0CDE8B13}"/>
              </a:ext>
            </a:extLst>
          </p:cNvPr>
          <p:cNvSpPr/>
          <p:nvPr/>
        </p:nvSpPr>
        <p:spPr>
          <a:xfrm rot="10800000">
            <a:off x="8427890" y="4572759"/>
            <a:ext cx="666750" cy="39501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1356A6-BB5D-4C78-9B54-B00C9E6C8297}"/>
              </a:ext>
            </a:extLst>
          </p:cNvPr>
          <p:cNvSpPr txBox="1"/>
          <p:nvPr/>
        </p:nvSpPr>
        <p:spPr>
          <a:xfrm>
            <a:off x="8561695" y="4639464"/>
            <a:ext cx="669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%</a:t>
            </a:r>
            <a:r>
              <a:rPr lang="en-US" sz="1100" dirty="0" err="1">
                <a:solidFill>
                  <a:schemeClr val="bg1"/>
                </a:solidFill>
              </a:rPr>
              <a:t>rsp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4E100D0-BE9B-4027-A2C0-A3389A978457}"/>
              </a:ext>
            </a:extLst>
          </p:cNvPr>
          <p:cNvSpPr/>
          <p:nvPr/>
        </p:nvSpPr>
        <p:spPr>
          <a:xfrm>
            <a:off x="745902" y="3534686"/>
            <a:ext cx="690781" cy="44767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A919EE-1394-44D4-881C-B5F52848577B}"/>
              </a:ext>
            </a:extLst>
          </p:cNvPr>
          <p:cNvSpPr txBox="1"/>
          <p:nvPr/>
        </p:nvSpPr>
        <p:spPr>
          <a:xfrm>
            <a:off x="745902" y="3620023"/>
            <a:ext cx="543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%rip</a:t>
            </a:r>
          </a:p>
        </p:txBody>
      </p:sp>
    </p:spTree>
    <p:extLst>
      <p:ext uri="{BB962C8B-B14F-4D97-AF65-F5344CB8AC3E}">
        <p14:creationId xmlns:p14="http://schemas.microsoft.com/office/powerpoint/2010/main" val="1310292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Exiting function f – Function Epilogue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7398C-F79F-41C8-A94B-9A0553FD6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022" y="1317072"/>
            <a:ext cx="2927956" cy="52622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CCA067-FB66-49C4-9FDD-9D5808F53C96}"/>
              </a:ext>
            </a:extLst>
          </p:cNvPr>
          <p:cNvSpPr/>
          <p:nvPr/>
        </p:nvSpPr>
        <p:spPr>
          <a:xfrm>
            <a:off x="4632022" y="4556600"/>
            <a:ext cx="2927956" cy="202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3A7A9-90FA-4BD4-A374-AF83DA69323E}"/>
              </a:ext>
            </a:extLst>
          </p:cNvPr>
          <p:cNvSpPr txBox="1"/>
          <p:nvPr/>
        </p:nvSpPr>
        <p:spPr>
          <a:xfrm>
            <a:off x="1447345" y="3543202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mov %</a:t>
            </a:r>
            <a:r>
              <a:rPr lang="en-US" sz="2400" dirty="0" err="1">
                <a:solidFill>
                  <a:schemeClr val="bg1"/>
                </a:solidFill>
              </a:rPr>
              <a:t>rbp</a:t>
            </a:r>
            <a:r>
              <a:rPr lang="en-US" sz="2400" dirty="0">
                <a:solidFill>
                  <a:schemeClr val="bg1"/>
                </a:solidFill>
              </a:rPr>
              <a:t>, %</a:t>
            </a:r>
            <a:r>
              <a:rPr lang="en-US" sz="2400" dirty="0" err="1">
                <a:solidFill>
                  <a:schemeClr val="bg1"/>
                </a:solidFill>
              </a:rPr>
              <a:t>rsp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pop %</a:t>
            </a:r>
            <a:r>
              <a:rPr lang="en-US" sz="2400" dirty="0" err="1">
                <a:solidFill>
                  <a:schemeClr val="bg1"/>
                </a:solidFill>
              </a:rPr>
              <a:t>rbp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ret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C2FD846-8C2F-4B15-8034-7773B85D6DA4}"/>
              </a:ext>
            </a:extLst>
          </p:cNvPr>
          <p:cNvSpPr/>
          <p:nvPr/>
        </p:nvSpPr>
        <p:spPr>
          <a:xfrm rot="10800000">
            <a:off x="7636858" y="3008630"/>
            <a:ext cx="666750" cy="39501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C98AE-FC43-4509-B0CC-164E2D3F559E}"/>
              </a:ext>
            </a:extLst>
          </p:cNvPr>
          <p:cNvSpPr txBox="1"/>
          <p:nvPr/>
        </p:nvSpPr>
        <p:spPr>
          <a:xfrm>
            <a:off x="7761138" y="3075335"/>
            <a:ext cx="669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%</a:t>
            </a:r>
            <a:r>
              <a:rPr lang="en-US" sz="1100" dirty="0" err="1">
                <a:solidFill>
                  <a:schemeClr val="bg1"/>
                </a:solidFill>
              </a:rPr>
              <a:t>rbp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CEC1B4F-8310-475F-BF67-9A5A0CDE8B13}"/>
              </a:ext>
            </a:extLst>
          </p:cNvPr>
          <p:cNvSpPr/>
          <p:nvPr/>
        </p:nvSpPr>
        <p:spPr>
          <a:xfrm rot="10800000">
            <a:off x="7636859" y="4344669"/>
            <a:ext cx="666750" cy="39501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1356A6-BB5D-4C78-9B54-B00C9E6C8297}"/>
              </a:ext>
            </a:extLst>
          </p:cNvPr>
          <p:cNvSpPr txBox="1"/>
          <p:nvPr/>
        </p:nvSpPr>
        <p:spPr>
          <a:xfrm>
            <a:off x="7770664" y="4411374"/>
            <a:ext cx="669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%</a:t>
            </a:r>
            <a:r>
              <a:rPr lang="en-US" sz="1100" dirty="0" err="1">
                <a:solidFill>
                  <a:schemeClr val="bg1"/>
                </a:solidFill>
              </a:rPr>
              <a:t>rsp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1A0826-36EF-45C4-AF86-461EAF75CC33}"/>
              </a:ext>
            </a:extLst>
          </p:cNvPr>
          <p:cNvSpPr txBox="1"/>
          <p:nvPr/>
        </p:nvSpPr>
        <p:spPr>
          <a:xfrm>
            <a:off x="9903128" y="3480319"/>
            <a:ext cx="2288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mov %</a:t>
            </a:r>
            <a:r>
              <a:rPr lang="en-US" sz="2400" dirty="0" err="1">
                <a:solidFill>
                  <a:schemeClr val="bg1"/>
                </a:solidFill>
              </a:rPr>
              <a:t>rbp</a:t>
            </a:r>
            <a:r>
              <a:rPr lang="en-US" sz="2400" dirty="0">
                <a:solidFill>
                  <a:schemeClr val="bg1"/>
                </a:solidFill>
              </a:rPr>
              <a:t>, %</a:t>
            </a:r>
            <a:r>
              <a:rPr lang="en-US" sz="2400" dirty="0" err="1">
                <a:solidFill>
                  <a:schemeClr val="bg1"/>
                </a:solidFill>
              </a:rPr>
              <a:t>rsp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pop %</a:t>
            </a:r>
            <a:r>
              <a:rPr lang="en-US" sz="2400" dirty="0" err="1">
                <a:solidFill>
                  <a:schemeClr val="bg1"/>
                </a:solidFill>
              </a:rPr>
              <a:t>rbp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4C9E438-3C7A-4EA4-9960-CD31678409B0}"/>
              </a:ext>
            </a:extLst>
          </p:cNvPr>
          <p:cNvSpPr/>
          <p:nvPr/>
        </p:nvSpPr>
        <p:spPr>
          <a:xfrm flipV="1">
            <a:off x="8742628" y="3598758"/>
            <a:ext cx="1160500" cy="6321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6C392F-4C94-4E60-84AE-1CE7BC4192C5}"/>
              </a:ext>
            </a:extLst>
          </p:cNvPr>
          <p:cNvSpPr txBox="1"/>
          <p:nvPr/>
        </p:nvSpPr>
        <p:spPr>
          <a:xfrm>
            <a:off x="7854386" y="3661754"/>
            <a:ext cx="888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leave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A53C98-191C-4BB3-9102-71F1E430C3D8}"/>
              </a:ext>
            </a:extLst>
          </p:cNvPr>
          <p:cNvSpPr txBox="1"/>
          <p:nvPr/>
        </p:nvSpPr>
        <p:spPr>
          <a:xfrm>
            <a:off x="8742628" y="3745550"/>
            <a:ext cx="923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Same as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352D182-38DC-4765-BFC1-74F21BC8F0DC}"/>
              </a:ext>
            </a:extLst>
          </p:cNvPr>
          <p:cNvSpPr/>
          <p:nvPr/>
        </p:nvSpPr>
        <p:spPr>
          <a:xfrm>
            <a:off x="756564" y="3932934"/>
            <a:ext cx="690781" cy="44767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281FD7-8827-4FCF-951B-961ABF5733A9}"/>
              </a:ext>
            </a:extLst>
          </p:cNvPr>
          <p:cNvSpPr txBox="1"/>
          <p:nvPr/>
        </p:nvSpPr>
        <p:spPr>
          <a:xfrm>
            <a:off x="756564" y="4018271"/>
            <a:ext cx="543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%rip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F8431-297D-4183-8441-216180C3C036}"/>
              </a:ext>
            </a:extLst>
          </p:cNvPr>
          <p:cNvSpPr txBox="1"/>
          <p:nvPr/>
        </p:nvSpPr>
        <p:spPr>
          <a:xfrm>
            <a:off x="1978834" y="4950670"/>
            <a:ext cx="24712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mov (%</a:t>
            </a:r>
            <a:r>
              <a:rPr lang="en-US" sz="2400" dirty="0" err="1">
                <a:solidFill>
                  <a:schemeClr val="bg1"/>
                </a:solidFill>
              </a:rPr>
              <a:t>rsp</a:t>
            </a:r>
            <a:r>
              <a:rPr lang="en-US" sz="2400" dirty="0">
                <a:solidFill>
                  <a:schemeClr val="bg1"/>
                </a:solidFill>
              </a:rPr>
              <a:t>), %</a:t>
            </a:r>
            <a:r>
              <a:rPr lang="en-US" sz="2400" dirty="0" err="1">
                <a:solidFill>
                  <a:schemeClr val="bg1"/>
                </a:solidFill>
              </a:rPr>
              <a:t>rbp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add $0x4, %</a:t>
            </a:r>
            <a:r>
              <a:rPr lang="en-US" sz="2400" dirty="0" err="1">
                <a:solidFill>
                  <a:schemeClr val="bg1"/>
                </a:solidFill>
              </a:rPr>
              <a:t>rsp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7F67D4-8697-447B-BAC7-7A4553CF02DD}"/>
              </a:ext>
            </a:extLst>
          </p:cNvPr>
          <p:cNvSpPr txBox="1"/>
          <p:nvPr/>
        </p:nvSpPr>
        <p:spPr>
          <a:xfrm>
            <a:off x="473449" y="5133263"/>
            <a:ext cx="16531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Pop %</a:t>
            </a:r>
            <a:r>
              <a:rPr lang="en-US" sz="2400" dirty="0" err="1">
                <a:solidFill>
                  <a:schemeClr val="bg1"/>
                </a:solidFill>
              </a:rPr>
              <a:t>rbp</a:t>
            </a:r>
            <a:r>
              <a:rPr lang="en-US" sz="2400" dirty="0">
                <a:solidFill>
                  <a:schemeClr val="bg1"/>
                </a:solidFill>
              </a:rPr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69341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19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8060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Exiting function f – Function Epilogue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7398C-F79F-41C8-A94B-9A0553FD6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022" y="1317072"/>
            <a:ext cx="2927956" cy="52622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CCA067-FB66-49C4-9FDD-9D5808F53C96}"/>
              </a:ext>
            </a:extLst>
          </p:cNvPr>
          <p:cNvSpPr/>
          <p:nvPr/>
        </p:nvSpPr>
        <p:spPr>
          <a:xfrm>
            <a:off x="4632022" y="4300486"/>
            <a:ext cx="2927956" cy="2278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3A7A9-90FA-4BD4-A374-AF83DA69323E}"/>
              </a:ext>
            </a:extLst>
          </p:cNvPr>
          <p:cNvSpPr txBox="1"/>
          <p:nvPr/>
        </p:nvSpPr>
        <p:spPr>
          <a:xfrm>
            <a:off x="1447345" y="3543202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mov %</a:t>
            </a:r>
            <a:r>
              <a:rPr lang="en-US" sz="2400" dirty="0" err="1">
                <a:solidFill>
                  <a:schemeClr val="bg1"/>
                </a:solidFill>
              </a:rPr>
              <a:t>rbp</a:t>
            </a:r>
            <a:r>
              <a:rPr lang="en-US" sz="2400" dirty="0">
                <a:solidFill>
                  <a:schemeClr val="bg1"/>
                </a:solidFill>
              </a:rPr>
              <a:t>, %</a:t>
            </a:r>
            <a:r>
              <a:rPr lang="en-US" sz="2400" dirty="0" err="1">
                <a:solidFill>
                  <a:schemeClr val="bg1"/>
                </a:solidFill>
              </a:rPr>
              <a:t>rsp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pop %</a:t>
            </a:r>
            <a:r>
              <a:rPr lang="en-US" sz="2400" dirty="0" err="1">
                <a:solidFill>
                  <a:schemeClr val="bg1"/>
                </a:solidFill>
              </a:rPr>
              <a:t>rbp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ret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C2FD846-8C2F-4B15-8034-7773B85D6DA4}"/>
              </a:ext>
            </a:extLst>
          </p:cNvPr>
          <p:cNvSpPr/>
          <p:nvPr/>
        </p:nvSpPr>
        <p:spPr>
          <a:xfrm rot="10800000">
            <a:off x="7646383" y="3033981"/>
            <a:ext cx="666750" cy="39501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C98AE-FC43-4509-B0CC-164E2D3F559E}"/>
              </a:ext>
            </a:extLst>
          </p:cNvPr>
          <p:cNvSpPr txBox="1"/>
          <p:nvPr/>
        </p:nvSpPr>
        <p:spPr>
          <a:xfrm>
            <a:off x="7770663" y="3100686"/>
            <a:ext cx="669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%</a:t>
            </a:r>
            <a:r>
              <a:rPr lang="en-US" sz="1100" dirty="0" err="1">
                <a:solidFill>
                  <a:schemeClr val="bg1"/>
                </a:solidFill>
              </a:rPr>
              <a:t>rbp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CEC1B4F-8310-475F-BF67-9A5A0CDE8B13}"/>
              </a:ext>
            </a:extLst>
          </p:cNvPr>
          <p:cNvSpPr/>
          <p:nvPr/>
        </p:nvSpPr>
        <p:spPr>
          <a:xfrm rot="10800000">
            <a:off x="7636858" y="4096144"/>
            <a:ext cx="666750" cy="39501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1356A6-BB5D-4C78-9B54-B00C9E6C8297}"/>
              </a:ext>
            </a:extLst>
          </p:cNvPr>
          <p:cNvSpPr txBox="1"/>
          <p:nvPr/>
        </p:nvSpPr>
        <p:spPr>
          <a:xfrm>
            <a:off x="7770663" y="4162849"/>
            <a:ext cx="669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%</a:t>
            </a:r>
            <a:r>
              <a:rPr lang="en-US" sz="1100" dirty="0" err="1">
                <a:solidFill>
                  <a:schemeClr val="bg1"/>
                </a:solidFill>
              </a:rPr>
              <a:t>rsp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E10BB24-27EF-4719-A30D-F267E0208F46}"/>
              </a:ext>
            </a:extLst>
          </p:cNvPr>
          <p:cNvSpPr/>
          <p:nvPr/>
        </p:nvSpPr>
        <p:spPr>
          <a:xfrm>
            <a:off x="747039" y="4300486"/>
            <a:ext cx="690781" cy="44767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C42E36-B3B2-4259-BE8C-611AD95D1307}"/>
              </a:ext>
            </a:extLst>
          </p:cNvPr>
          <p:cNvSpPr txBox="1"/>
          <p:nvPr/>
        </p:nvSpPr>
        <p:spPr>
          <a:xfrm>
            <a:off x="747039" y="4385823"/>
            <a:ext cx="543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%rip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3996DC-3CA2-4B37-9444-CD22CE484E1C}"/>
              </a:ext>
            </a:extLst>
          </p:cNvPr>
          <p:cNvSpPr txBox="1"/>
          <p:nvPr/>
        </p:nvSpPr>
        <p:spPr>
          <a:xfrm>
            <a:off x="1447345" y="4952999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will now return to 0x1070, the return address in main</a:t>
            </a:r>
          </a:p>
        </p:txBody>
      </p:sp>
    </p:spTree>
    <p:extLst>
      <p:ext uri="{BB962C8B-B14F-4D97-AF65-F5344CB8AC3E}">
        <p14:creationId xmlns:p14="http://schemas.microsoft.com/office/powerpoint/2010/main" val="7454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Rbp</a:t>
            </a:r>
            <a:r>
              <a:rPr lang="en-US" dirty="0">
                <a:solidFill>
                  <a:schemeClr val="bg1"/>
                </a:solidFill>
              </a:rPr>
              <a:t> trickery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7398C-F79F-41C8-A94B-9A0553FD6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973" y="1230574"/>
            <a:ext cx="2927956" cy="52622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34B546-3679-4B0A-8CFC-0D045A7EF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020" y="1984736"/>
            <a:ext cx="2566008" cy="3753973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A77A6F4B-6444-40AC-87DB-E2F9BA134998}"/>
              </a:ext>
            </a:extLst>
          </p:cNvPr>
          <p:cNvSpPr/>
          <p:nvPr/>
        </p:nvSpPr>
        <p:spPr>
          <a:xfrm rot="10800000">
            <a:off x="8281004" y="4481781"/>
            <a:ext cx="666750" cy="39501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B77E88-6974-44D9-AF69-21CE2D9C8571}"/>
              </a:ext>
            </a:extLst>
          </p:cNvPr>
          <p:cNvSpPr txBox="1"/>
          <p:nvPr/>
        </p:nvSpPr>
        <p:spPr>
          <a:xfrm>
            <a:off x="8405284" y="4548486"/>
            <a:ext cx="669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%</a:t>
            </a:r>
            <a:r>
              <a:rPr lang="en-US" sz="1100" dirty="0" err="1">
                <a:solidFill>
                  <a:schemeClr val="bg1"/>
                </a:solidFill>
              </a:rPr>
              <a:t>rbp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409660-802E-43B5-87AF-98C6346473FA}"/>
              </a:ext>
            </a:extLst>
          </p:cNvPr>
          <p:cNvSpPr/>
          <p:nvPr/>
        </p:nvSpPr>
        <p:spPr>
          <a:xfrm>
            <a:off x="6276973" y="5627426"/>
            <a:ext cx="2927956" cy="865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14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Rbp</a:t>
            </a:r>
            <a:r>
              <a:rPr lang="en-US" dirty="0">
                <a:solidFill>
                  <a:schemeClr val="bg1"/>
                </a:solidFill>
              </a:rPr>
              <a:t> trickery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7398C-F79F-41C8-A94B-9A0553FD6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973" y="1230574"/>
            <a:ext cx="2927956" cy="52622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34B546-3679-4B0A-8CFC-0D045A7EF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020" y="1984736"/>
            <a:ext cx="2566008" cy="3753973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A77A6F4B-6444-40AC-87DB-E2F9BA134998}"/>
              </a:ext>
            </a:extLst>
          </p:cNvPr>
          <p:cNvSpPr/>
          <p:nvPr/>
        </p:nvSpPr>
        <p:spPr>
          <a:xfrm rot="10800000">
            <a:off x="8281004" y="4481781"/>
            <a:ext cx="666750" cy="39501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B77E88-6974-44D9-AF69-21CE2D9C8571}"/>
              </a:ext>
            </a:extLst>
          </p:cNvPr>
          <p:cNvSpPr txBox="1"/>
          <p:nvPr/>
        </p:nvSpPr>
        <p:spPr>
          <a:xfrm>
            <a:off x="8405284" y="4548486"/>
            <a:ext cx="669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%</a:t>
            </a:r>
            <a:r>
              <a:rPr lang="en-US" sz="1100" dirty="0" err="1">
                <a:solidFill>
                  <a:schemeClr val="bg1"/>
                </a:solidFill>
              </a:rPr>
              <a:t>rbp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409660-802E-43B5-87AF-98C6346473FA}"/>
              </a:ext>
            </a:extLst>
          </p:cNvPr>
          <p:cNvSpPr/>
          <p:nvPr/>
        </p:nvSpPr>
        <p:spPr>
          <a:xfrm>
            <a:off x="6276973" y="5627426"/>
            <a:ext cx="2927956" cy="865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B165CEE-A7F9-444B-BEFE-EC7172B06918}"/>
              </a:ext>
            </a:extLst>
          </p:cNvPr>
          <p:cNvSpPr/>
          <p:nvPr/>
        </p:nvSpPr>
        <p:spPr>
          <a:xfrm rot="10800000">
            <a:off x="8281004" y="2922075"/>
            <a:ext cx="923925" cy="39501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FC83F6-51C4-4D98-B4AE-D22F3EDECD54}"/>
              </a:ext>
            </a:extLst>
          </p:cNvPr>
          <p:cNvSpPr txBox="1"/>
          <p:nvPr/>
        </p:nvSpPr>
        <p:spPr>
          <a:xfrm>
            <a:off x="8405283" y="2988782"/>
            <a:ext cx="1053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Saved %</a:t>
            </a:r>
            <a:r>
              <a:rPr lang="en-US" sz="1100" dirty="0" err="1">
                <a:solidFill>
                  <a:schemeClr val="bg1"/>
                </a:solidFill>
              </a:rPr>
              <a:t>rbp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787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Rbp</a:t>
            </a:r>
            <a:r>
              <a:rPr lang="en-US" dirty="0">
                <a:solidFill>
                  <a:schemeClr val="bg1"/>
                </a:solidFill>
              </a:rPr>
              <a:t> trickery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7398C-F79F-41C8-A94B-9A0553FD6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973" y="1230574"/>
            <a:ext cx="2927956" cy="52622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34B546-3679-4B0A-8CFC-0D045A7EF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020" y="1984736"/>
            <a:ext cx="2566008" cy="3753973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A77A6F4B-6444-40AC-87DB-E2F9BA134998}"/>
              </a:ext>
            </a:extLst>
          </p:cNvPr>
          <p:cNvSpPr/>
          <p:nvPr/>
        </p:nvSpPr>
        <p:spPr>
          <a:xfrm rot="10800000">
            <a:off x="8281004" y="2957781"/>
            <a:ext cx="666750" cy="39501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B77E88-6974-44D9-AF69-21CE2D9C8571}"/>
              </a:ext>
            </a:extLst>
          </p:cNvPr>
          <p:cNvSpPr txBox="1"/>
          <p:nvPr/>
        </p:nvSpPr>
        <p:spPr>
          <a:xfrm>
            <a:off x="8405284" y="3024486"/>
            <a:ext cx="669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%</a:t>
            </a:r>
            <a:r>
              <a:rPr lang="en-US" sz="1100" dirty="0" err="1">
                <a:solidFill>
                  <a:schemeClr val="bg1"/>
                </a:solidFill>
              </a:rPr>
              <a:t>rbp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409660-802E-43B5-87AF-98C6346473FA}"/>
              </a:ext>
            </a:extLst>
          </p:cNvPr>
          <p:cNvSpPr/>
          <p:nvPr/>
        </p:nvSpPr>
        <p:spPr>
          <a:xfrm>
            <a:off x="6276973" y="4218249"/>
            <a:ext cx="2927956" cy="2274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B165CEE-A7F9-444B-BEFE-EC7172B06918}"/>
              </a:ext>
            </a:extLst>
          </p:cNvPr>
          <p:cNvSpPr/>
          <p:nvPr/>
        </p:nvSpPr>
        <p:spPr>
          <a:xfrm rot="10800000">
            <a:off x="8281004" y="1442693"/>
            <a:ext cx="923925" cy="39501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FC83F6-51C4-4D98-B4AE-D22F3EDECD54}"/>
              </a:ext>
            </a:extLst>
          </p:cNvPr>
          <p:cNvSpPr txBox="1"/>
          <p:nvPr/>
        </p:nvSpPr>
        <p:spPr>
          <a:xfrm>
            <a:off x="8405283" y="1509400"/>
            <a:ext cx="1053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Saved %</a:t>
            </a:r>
            <a:r>
              <a:rPr lang="en-US" sz="1100" dirty="0" err="1">
                <a:solidFill>
                  <a:schemeClr val="bg1"/>
                </a:solidFill>
              </a:rPr>
              <a:t>rbp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AECD46-EF01-48DB-94A6-07F375677DF2}"/>
              </a:ext>
            </a:extLst>
          </p:cNvPr>
          <p:cNvSpPr/>
          <p:nvPr/>
        </p:nvSpPr>
        <p:spPr>
          <a:xfrm>
            <a:off x="3349019" y="4876800"/>
            <a:ext cx="2566009" cy="861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18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Conventions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7EBF7-94D5-4EDF-8F05-2EAAEAE0A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708" y="1690688"/>
            <a:ext cx="6258584" cy="1874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B4A9BA-1785-4DE5-91BA-77D2A23C9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814" y="3660203"/>
            <a:ext cx="6772372" cy="301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69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 know what this all means now!!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07C7A-71B8-4C41-8EFE-334F2107D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076" y="1690688"/>
            <a:ext cx="7819847" cy="493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25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Assignment Review + Example</a:t>
            </a:r>
          </a:p>
        </p:txBody>
      </p:sp>
    </p:spTree>
    <p:extLst>
      <p:ext uri="{BB962C8B-B14F-4D97-AF65-F5344CB8AC3E}">
        <p14:creationId xmlns:p14="http://schemas.microsoft.com/office/powerpoint/2010/main" val="323782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 from GitHub – what we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143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Steps: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Objdump</a:t>
            </a:r>
            <a:r>
              <a:rPr lang="en-US" dirty="0">
                <a:solidFill>
                  <a:schemeClr val="bg1"/>
                </a:solidFill>
              </a:rPr>
              <a:t> – show the addresses,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gdb</a:t>
            </a:r>
            <a:r>
              <a:rPr lang="en-US" dirty="0">
                <a:solidFill>
                  <a:schemeClr val="bg1"/>
                </a:solidFill>
              </a:rPr>
              <a:t> over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Show </a:t>
            </a:r>
            <a:r>
              <a:rPr lang="en-US" dirty="0" err="1">
                <a:solidFill>
                  <a:schemeClr val="bg1"/>
                </a:solidFill>
              </a:rPr>
              <a:t>gdb</a:t>
            </a:r>
            <a:r>
              <a:rPr lang="en-US" dirty="0">
                <a:solidFill>
                  <a:schemeClr val="bg1"/>
                </a:solidFill>
              </a:rPr>
              <a:t> sheet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Show call from main to </a:t>
            </a:r>
            <a:r>
              <a:rPr lang="en-US" dirty="0" err="1">
                <a:solidFill>
                  <a:schemeClr val="bg1"/>
                </a:solidFill>
              </a:rPr>
              <a:t>other_function</a:t>
            </a:r>
            <a:endParaRPr lang="en-US" dirty="0">
              <a:solidFill>
                <a:schemeClr val="bg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Disassemble main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Set break points: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 *main+24 (before call)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 *other_function+0 (done so it actually stops at first instruction)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 *other_function+8 (stop after enter call, pushing and setting now </a:t>
            </a:r>
            <a:r>
              <a:rPr lang="en-US" dirty="0" err="1">
                <a:solidFill>
                  <a:schemeClr val="bg1"/>
                </a:solidFill>
              </a:rPr>
              <a:t>rbp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 *other_function+26 (stop after local variables have been added)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b *</a:t>
            </a:r>
            <a:r>
              <a:rPr lang="en-US" dirty="0">
                <a:solidFill>
                  <a:schemeClr val="bg1"/>
                </a:solidFill>
              </a:rPr>
              <a:t>other_function+91 (stop before leave instruction)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Run the program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Show stack at main+24, x/20gx $</a:t>
            </a:r>
            <a:r>
              <a:rPr lang="en-US" b="0" dirty="0" err="1">
                <a:solidFill>
                  <a:schemeClr val="bg1"/>
                </a:solidFill>
              </a:rPr>
              <a:t>rsp</a:t>
            </a:r>
            <a:endParaRPr lang="en-US" b="0" dirty="0">
              <a:solidFill>
                <a:schemeClr val="bg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Print $</a:t>
            </a:r>
            <a:r>
              <a:rPr lang="en-US" b="0" dirty="0" err="1">
                <a:solidFill>
                  <a:schemeClr val="bg1"/>
                </a:solidFill>
              </a:rPr>
              <a:t>rsp</a:t>
            </a:r>
            <a:r>
              <a:rPr lang="en-US" b="0" dirty="0">
                <a:solidFill>
                  <a:schemeClr val="bg1"/>
                </a:solidFill>
              </a:rPr>
              <a:t> and $</a:t>
            </a:r>
            <a:r>
              <a:rPr lang="en-US" b="0" dirty="0" err="1">
                <a:solidFill>
                  <a:schemeClr val="bg1"/>
                </a:solidFill>
              </a:rPr>
              <a:t>rbp</a:t>
            </a:r>
            <a:endParaRPr lang="en-US" b="0" dirty="0">
              <a:solidFill>
                <a:schemeClr val="bg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bg1"/>
                </a:solidFill>
              </a:rPr>
              <a:t>ni</a:t>
            </a:r>
            <a:endParaRPr lang="en-US" b="0" dirty="0">
              <a:solidFill>
                <a:schemeClr val="bg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Show stack to see how the return address has been pushed, x/20gx $</a:t>
            </a:r>
            <a:r>
              <a:rPr lang="en-US" b="0" dirty="0" err="1">
                <a:solidFill>
                  <a:schemeClr val="bg1"/>
                </a:solidFill>
              </a:rPr>
              <a:t>rsp</a:t>
            </a:r>
            <a:endParaRPr lang="en-US" b="0" dirty="0">
              <a:solidFill>
                <a:schemeClr val="bg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Disassemble </a:t>
            </a:r>
            <a:r>
              <a:rPr lang="en-US" dirty="0" err="1">
                <a:solidFill>
                  <a:schemeClr val="bg1"/>
                </a:solidFill>
              </a:rPr>
              <a:t>other_function</a:t>
            </a:r>
            <a:endParaRPr lang="en-US" dirty="0">
              <a:solidFill>
                <a:schemeClr val="bg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Do </a:t>
            </a:r>
            <a:r>
              <a:rPr lang="en-US" b="0" dirty="0" err="1">
                <a:solidFill>
                  <a:schemeClr val="bg1"/>
                </a:solidFill>
              </a:rPr>
              <a:t>ni</a:t>
            </a:r>
            <a:r>
              <a:rPr lang="en-US" b="0" dirty="0">
                <a:solidFill>
                  <a:schemeClr val="bg1"/>
                </a:solidFill>
              </a:rPr>
              <a:t> twice to get to pushing the $</a:t>
            </a:r>
            <a:r>
              <a:rPr lang="en-US" b="0" dirty="0" err="1">
                <a:solidFill>
                  <a:schemeClr val="bg1"/>
                </a:solidFill>
              </a:rPr>
              <a:t>rbp</a:t>
            </a:r>
            <a:r>
              <a:rPr lang="en-US" b="0" dirty="0">
                <a:solidFill>
                  <a:schemeClr val="bg1"/>
                </a:solidFill>
              </a:rPr>
              <a:t> from main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Show stack to see that, x/20gx $</a:t>
            </a:r>
            <a:r>
              <a:rPr lang="en-US" b="0" dirty="0" err="1">
                <a:solidFill>
                  <a:schemeClr val="bg1"/>
                </a:solidFill>
              </a:rPr>
              <a:t>rsp</a:t>
            </a:r>
            <a:endParaRPr lang="en-US" b="0" dirty="0">
              <a:solidFill>
                <a:schemeClr val="bg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Do c to see how locals are pushed onto the stack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Stuff above variables is junk (stack was pushed down by 0x20, not 0x08 for the two variables)</a:t>
            </a:r>
          </a:p>
        </p:txBody>
      </p:sp>
    </p:spTree>
    <p:extLst>
      <p:ext uri="{BB962C8B-B14F-4D97-AF65-F5344CB8AC3E}">
        <p14:creationId xmlns:p14="http://schemas.microsoft.com/office/powerpoint/2010/main" val="941724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we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14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Steps (cont.):</a:t>
            </a:r>
            <a:endParaRPr lang="en-US" b="0" dirty="0">
              <a:solidFill>
                <a:schemeClr val="bg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Continue to see buffer overflow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Play with different length stuff and see how it affects the stack vars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This string representation on the stack is why we need hex2raw!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To see what happens in the return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Disassemble </a:t>
            </a:r>
            <a:r>
              <a:rPr lang="en-US" dirty="0" err="1">
                <a:solidFill>
                  <a:schemeClr val="bg1"/>
                </a:solidFill>
              </a:rPr>
              <a:t>other_function</a:t>
            </a:r>
            <a:r>
              <a:rPr lang="en-US" dirty="0">
                <a:solidFill>
                  <a:schemeClr val="bg1"/>
                </a:solidFill>
              </a:rPr>
              <a:t> to see where we are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Print </a:t>
            </a:r>
            <a:r>
              <a:rPr lang="en-US" dirty="0" err="1">
                <a:solidFill>
                  <a:schemeClr val="bg1"/>
                </a:solidFill>
              </a:rPr>
              <a:t>rbp</a:t>
            </a:r>
            <a:r>
              <a:rPr lang="en-US" dirty="0">
                <a:solidFill>
                  <a:schemeClr val="bg1"/>
                </a:solidFill>
              </a:rPr>
              <a:t> to see it before leave instruction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bg1"/>
                </a:solidFill>
              </a:rPr>
              <a:t>ni</a:t>
            </a:r>
            <a:r>
              <a:rPr lang="en-US" b="0" dirty="0">
                <a:solidFill>
                  <a:schemeClr val="bg1"/>
                </a:solidFill>
              </a:rPr>
              <a:t> to see what happens on the stack w/ leave instruction, how </a:t>
            </a:r>
            <a:r>
              <a:rPr lang="en-US" b="0" dirty="0" err="1">
                <a:solidFill>
                  <a:schemeClr val="bg1"/>
                </a:solidFill>
              </a:rPr>
              <a:t>rbp</a:t>
            </a:r>
            <a:r>
              <a:rPr lang="en-US" b="0" dirty="0">
                <a:solidFill>
                  <a:schemeClr val="bg1"/>
                </a:solidFill>
              </a:rPr>
              <a:t> is popped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Print </a:t>
            </a:r>
            <a:r>
              <a:rPr lang="en-US" b="0" dirty="0" err="1">
                <a:solidFill>
                  <a:schemeClr val="bg1"/>
                </a:solidFill>
              </a:rPr>
              <a:t>rbp</a:t>
            </a:r>
            <a:r>
              <a:rPr lang="en-US" b="0" dirty="0">
                <a:solidFill>
                  <a:schemeClr val="bg1"/>
                </a:solidFill>
              </a:rPr>
              <a:t> again to show it change back to main’s </a:t>
            </a:r>
            <a:r>
              <a:rPr lang="en-US" b="0" dirty="0" err="1">
                <a:solidFill>
                  <a:schemeClr val="bg1"/>
                </a:solidFill>
              </a:rPr>
              <a:t>rbp</a:t>
            </a:r>
            <a:endParaRPr lang="en-US" b="0" dirty="0">
              <a:solidFill>
                <a:schemeClr val="bg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See that the return address to main is still there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bg1"/>
                </a:solidFill>
              </a:rPr>
              <a:t>ni</a:t>
            </a:r>
            <a:r>
              <a:rPr lang="en-US" b="0" dirty="0">
                <a:solidFill>
                  <a:schemeClr val="bg1"/>
                </a:solidFill>
              </a:rPr>
              <a:t> to see the return based off the address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Disassemble main to prove</a:t>
            </a:r>
          </a:p>
        </p:txBody>
      </p:sp>
    </p:spTree>
    <p:extLst>
      <p:ext uri="{BB962C8B-B14F-4D97-AF65-F5344CB8AC3E}">
        <p14:creationId xmlns:p14="http://schemas.microsoft.com/office/powerpoint/2010/main" val="2065611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Helpful Lab Tips/Commands</a:t>
            </a:r>
          </a:p>
        </p:txBody>
      </p:sp>
    </p:spTree>
    <p:extLst>
      <p:ext uri="{BB962C8B-B14F-4D97-AF65-F5344CB8AC3E}">
        <p14:creationId xmlns:p14="http://schemas.microsoft.com/office/powerpoint/2010/main" val="6784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Calling conventions</a:t>
            </a:r>
          </a:p>
        </p:txBody>
      </p:sp>
    </p:spTree>
    <p:extLst>
      <p:ext uri="{BB962C8B-B14F-4D97-AF65-F5344CB8AC3E}">
        <p14:creationId xmlns:p14="http://schemas.microsoft.com/office/powerpoint/2010/main" val="3470916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Helpful GDB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14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https://users.ece.utexas.edu/~adnan/gdb-refcard.pdf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08751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14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It brings an extra 00 at the end of your text</a:t>
            </a:r>
          </a:p>
          <a:p>
            <a:pPr lvl="1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That’s considered for the null terminator </a:t>
            </a:r>
            <a:r>
              <a:rPr lang="en-US">
                <a:solidFill>
                  <a:schemeClr val="bg1"/>
                </a:solidFill>
                <a:sym typeface="Wingdings" panose="05000000000000000000" pitchFamily="2" charset="2"/>
              </a:rPr>
              <a:t>by hex2raw</a:t>
            </a: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92542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1238"/>
            <a:ext cx="10515600" cy="223552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Main Tip: heavily use disassemble for functions. Then set breakpoints where you think something will change, step through (or c), and then print out the stack or a register</a:t>
            </a:r>
          </a:p>
        </p:txBody>
      </p:sp>
    </p:spTree>
    <p:extLst>
      <p:ext uri="{BB962C8B-B14F-4D97-AF65-F5344CB8AC3E}">
        <p14:creationId xmlns:p14="http://schemas.microsoft.com/office/powerpoint/2010/main" val="3128844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Midterm Review</a:t>
            </a:r>
          </a:p>
        </p:txBody>
      </p:sp>
    </p:spTree>
    <p:extLst>
      <p:ext uri="{BB962C8B-B14F-4D97-AF65-F5344CB8AC3E}">
        <p14:creationId xmlns:p14="http://schemas.microsoft.com/office/powerpoint/2010/main" val="4089308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89207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E31038-4FB9-4B87-BF42-651A0D6DE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983" y="2562223"/>
            <a:ext cx="7436034" cy="17335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B9DC7D-51A9-45DF-B058-4B90AC366FFC}"/>
              </a:ext>
            </a:extLst>
          </p:cNvPr>
          <p:cNvSpPr txBox="1"/>
          <p:nvPr/>
        </p:nvSpPr>
        <p:spPr>
          <a:xfrm>
            <a:off x="7313704" y="6488668"/>
            <a:ext cx="500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Keep in mind: having exp = 111 would mean infinity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D10B65-0E3E-495F-964B-0260E084E794}"/>
              </a:ext>
            </a:extLst>
          </p:cNvPr>
          <p:cNvSpPr txBox="1"/>
          <p:nvPr/>
        </p:nvSpPr>
        <p:spPr>
          <a:xfrm>
            <a:off x="3381375" y="4514850"/>
            <a:ext cx="5429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Try and have highest exponent w/out infinity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1 110 1111 1111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0xeff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E6E941-3752-4C69-B3C9-D5B3313FABE6}"/>
              </a:ext>
            </a:extLst>
          </p:cNvPr>
          <p:cNvSpPr txBox="1"/>
          <p:nvPr/>
        </p:nvSpPr>
        <p:spPr>
          <a:xfrm>
            <a:off x="4038600" y="3772971"/>
            <a:ext cx="657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0xeff</a:t>
            </a:r>
          </a:p>
        </p:txBody>
      </p:sp>
    </p:spTree>
    <p:extLst>
      <p:ext uri="{BB962C8B-B14F-4D97-AF65-F5344CB8AC3E}">
        <p14:creationId xmlns:p14="http://schemas.microsoft.com/office/powerpoint/2010/main" val="259996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9B67E7-2961-4076-8CA4-3A0A283BE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61" y="11158"/>
            <a:ext cx="5629275" cy="68468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505C64-2531-4B53-A169-DEEAF4DA5B25}"/>
              </a:ext>
            </a:extLst>
          </p:cNvPr>
          <p:cNvSpPr txBox="1"/>
          <p:nvPr/>
        </p:nvSpPr>
        <p:spPr>
          <a:xfrm>
            <a:off x="6410325" y="2438400"/>
            <a:ext cx="49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0x99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70B8-7848-4EFF-B13C-032987B0B63C}"/>
              </a:ext>
            </a:extLst>
          </p:cNvPr>
          <p:cNvSpPr txBox="1"/>
          <p:nvPr/>
        </p:nvSpPr>
        <p:spPr>
          <a:xfrm>
            <a:off x="3619500" y="4248150"/>
            <a:ext cx="26384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a)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-8.625 = -1000.101 or -1.000101 * 2^3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No bias b/c two’s complement representation. Exp = 0x0011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Ans = 1 0011 001 (001 b/c of rounding) = 0x99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843F6-AD45-4F72-BCD9-3496C35D9EEC}"/>
              </a:ext>
            </a:extLst>
          </p:cNvPr>
          <p:cNvSpPr txBox="1"/>
          <p:nvPr/>
        </p:nvSpPr>
        <p:spPr>
          <a:xfrm>
            <a:off x="6095999" y="4248149"/>
            <a:ext cx="26384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b)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Again, two’s complement, no bias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Exp = 1000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Smallest is just with the lowest frac (001)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Ans = 0 1000 001 = 0x01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FE8FD-2D78-4728-893D-B800B39048BE}"/>
              </a:ext>
            </a:extLst>
          </p:cNvPr>
          <p:cNvSpPr txBox="1"/>
          <p:nvPr/>
        </p:nvSpPr>
        <p:spPr>
          <a:xfrm>
            <a:off x="6410325" y="3066275"/>
            <a:ext cx="571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0x41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F277BE-1EB4-4101-8C8E-777F387A3B76}"/>
              </a:ext>
            </a:extLst>
          </p:cNvPr>
          <p:cNvSpPr txBox="1"/>
          <p:nvPr/>
        </p:nvSpPr>
        <p:spPr>
          <a:xfrm>
            <a:off x="0" y="6477510"/>
            <a:ext cx="4519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https://floating-point-gui.de/errors/rounding/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748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491F70-84C2-41A7-9617-E57814F58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512" y="-8"/>
            <a:ext cx="5464975" cy="6858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BFDB8A-71CD-4494-A053-EE294ED289EA}"/>
              </a:ext>
            </a:extLst>
          </p:cNvPr>
          <p:cNvSpPr txBox="1"/>
          <p:nvPr/>
        </p:nvSpPr>
        <p:spPr>
          <a:xfrm>
            <a:off x="4248150" y="6086475"/>
            <a:ext cx="93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0x400446e8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2723AF-AC4E-4684-BB00-6A9C550AC1B9}"/>
              </a:ext>
            </a:extLst>
          </p:cNvPr>
          <p:cNvSpPr txBox="1"/>
          <p:nvPr/>
        </p:nvSpPr>
        <p:spPr>
          <a:xfrm>
            <a:off x="6219825" y="5957754"/>
            <a:ext cx="269557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Because the return address, the line after call, is pushed to the stack, that’s then popped of the stack and returned into </a:t>
            </a:r>
            <a:r>
              <a:rPr lang="en-US" sz="1050" dirty="0" err="1">
                <a:solidFill>
                  <a:srgbClr val="FF0000"/>
                </a:solidFill>
              </a:rPr>
              <a:t>eax</a:t>
            </a:r>
            <a:r>
              <a:rPr lang="en-US" sz="1050" dirty="0">
                <a:solidFill>
                  <a:srgbClr val="FF0000"/>
                </a:solidFill>
              </a:rPr>
              <a:t> since call just jumps to the next instruction and the ret address is never popped off by the callee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4AEDF-2195-4AF0-83E3-4B98955A5A00}"/>
              </a:ext>
            </a:extLst>
          </p:cNvPr>
          <p:cNvSpPr txBox="1"/>
          <p:nvPr/>
        </p:nvSpPr>
        <p:spPr>
          <a:xfrm>
            <a:off x="4572000" y="119152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B47D23-4B7E-4D29-B77F-7764B1E7EA8F}"/>
              </a:ext>
            </a:extLst>
          </p:cNvPr>
          <p:cNvSpPr txBox="1"/>
          <p:nvPr/>
        </p:nvSpPr>
        <p:spPr>
          <a:xfrm>
            <a:off x="4576762" y="1534686"/>
            <a:ext cx="2333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7CC3B9-B74B-44DC-8173-789BEC8A4E6A}"/>
              </a:ext>
            </a:extLst>
          </p:cNvPr>
          <p:cNvSpPr txBox="1"/>
          <p:nvPr/>
        </p:nvSpPr>
        <p:spPr>
          <a:xfrm>
            <a:off x="5086350" y="1534686"/>
            <a:ext cx="762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rgbClr val="FF0000"/>
                </a:solidFill>
              </a:rPr>
              <a:t>i</a:t>
            </a:r>
            <a:r>
              <a:rPr lang="en-US" sz="1050" dirty="0">
                <a:solidFill>
                  <a:srgbClr val="FF0000"/>
                </a:solidFill>
              </a:rPr>
              <a:t> &lt;= length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1E5448-C539-47BA-B400-C8DAD38D6240}"/>
              </a:ext>
            </a:extLst>
          </p:cNvPr>
          <p:cNvSpPr txBox="1"/>
          <p:nvPr/>
        </p:nvSpPr>
        <p:spPr>
          <a:xfrm>
            <a:off x="6004327" y="1534686"/>
            <a:ext cx="3524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rgbClr val="FF0000"/>
                </a:solidFill>
              </a:rPr>
              <a:t>i</a:t>
            </a:r>
            <a:r>
              <a:rPr lang="en-US" sz="1050" dirty="0">
                <a:solidFill>
                  <a:srgbClr val="FF0000"/>
                </a:solidFill>
              </a:rPr>
              <a:t>++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95E0C0-EA5D-471D-9D38-9A5C115DD519}"/>
              </a:ext>
            </a:extLst>
          </p:cNvPr>
          <p:cNvSpPr txBox="1"/>
          <p:nvPr/>
        </p:nvSpPr>
        <p:spPr>
          <a:xfrm>
            <a:off x="8915400" y="861595"/>
            <a:ext cx="16668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Val = </a:t>
            </a:r>
            <a:r>
              <a:rPr lang="en-US" sz="1400" dirty="0" err="1">
                <a:solidFill>
                  <a:srgbClr val="FF0000"/>
                </a:solidFill>
              </a:rPr>
              <a:t>edx</a:t>
            </a:r>
            <a:r>
              <a:rPr lang="en-US" sz="1400" dirty="0">
                <a:solidFill>
                  <a:srgbClr val="FF0000"/>
                </a:solidFill>
              </a:rPr>
              <a:t>/</a:t>
            </a:r>
            <a:r>
              <a:rPr lang="en-US" sz="1400" dirty="0" err="1">
                <a:solidFill>
                  <a:srgbClr val="FF0000"/>
                </a:solidFill>
              </a:rPr>
              <a:t>rdx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Input = </a:t>
            </a:r>
            <a:r>
              <a:rPr lang="en-US" sz="1400" dirty="0" err="1">
                <a:solidFill>
                  <a:srgbClr val="FF0000"/>
                </a:solidFill>
              </a:rPr>
              <a:t>rdi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Length = </a:t>
            </a:r>
            <a:r>
              <a:rPr lang="en-US" sz="1400" dirty="0" err="1">
                <a:solidFill>
                  <a:srgbClr val="FF0000"/>
                </a:solidFill>
              </a:rPr>
              <a:t>rsi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rax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D40A23-F4B6-49AB-95B6-38222A654E9E}"/>
              </a:ext>
            </a:extLst>
          </p:cNvPr>
          <p:cNvSpPr txBox="1"/>
          <p:nvPr/>
        </p:nvSpPr>
        <p:spPr>
          <a:xfrm>
            <a:off x="9360998" y="3465852"/>
            <a:ext cx="1781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rcx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*</a:t>
            </a:r>
            <a:r>
              <a:rPr lang="en-US" sz="1400" dirty="0" err="1">
                <a:solidFill>
                  <a:srgbClr val="FF0000"/>
                </a:solidFill>
              </a:rPr>
              <a:t>sizeof</a:t>
            </a:r>
            <a:r>
              <a:rPr lang="en-US" sz="1400" dirty="0">
                <a:solidFill>
                  <a:srgbClr val="FF0000"/>
                </a:solidFill>
              </a:rPr>
              <a:t>(long)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7443A8-56D5-4F59-98F6-862C81E7C187}"/>
              </a:ext>
            </a:extLst>
          </p:cNvPr>
          <p:cNvSpPr txBox="1"/>
          <p:nvPr/>
        </p:nvSpPr>
        <p:spPr>
          <a:xfrm>
            <a:off x="4248150" y="2870344"/>
            <a:ext cx="933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(val+5)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661C73-8E67-409B-B77F-612784D82994}"/>
              </a:ext>
            </a:extLst>
          </p:cNvPr>
          <p:cNvSpPr txBox="1"/>
          <p:nvPr/>
        </p:nvSpPr>
        <p:spPr>
          <a:xfrm>
            <a:off x="4152900" y="1882202"/>
            <a:ext cx="9334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input[ </a:t>
            </a:r>
            <a:r>
              <a:rPr lang="en-US" sz="1050" dirty="0" err="1">
                <a:solidFill>
                  <a:srgbClr val="FF0000"/>
                </a:solidFill>
              </a:rPr>
              <a:t>i</a:t>
            </a:r>
            <a:r>
              <a:rPr lang="en-US" sz="1050" dirty="0">
                <a:solidFill>
                  <a:srgbClr val="FF0000"/>
                </a:solidFill>
              </a:rPr>
              <a:t> ] &gt;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D93AC4-EBA9-42E2-BF08-5C22AC86E379}"/>
              </a:ext>
            </a:extLst>
          </p:cNvPr>
          <p:cNvSpPr txBox="1"/>
          <p:nvPr/>
        </p:nvSpPr>
        <p:spPr>
          <a:xfrm>
            <a:off x="4693442" y="2197932"/>
            <a:ext cx="13108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input[ </a:t>
            </a:r>
            <a:r>
              <a:rPr lang="en-US" sz="1050" dirty="0" err="1">
                <a:solidFill>
                  <a:srgbClr val="FF0000"/>
                </a:solidFill>
              </a:rPr>
              <a:t>i</a:t>
            </a:r>
            <a:r>
              <a:rPr lang="en-US" sz="1050" dirty="0">
                <a:solidFill>
                  <a:srgbClr val="FF0000"/>
                </a:solidFill>
              </a:rPr>
              <a:t>–1 ] + 3*</a:t>
            </a:r>
            <a:r>
              <a:rPr lang="en-US" sz="1050" dirty="0" err="1">
                <a:solidFill>
                  <a:srgbClr val="FF0000"/>
                </a:solidFill>
              </a:rPr>
              <a:t>val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65531-48FE-41FD-BE56-036B02856FC1}"/>
              </a:ext>
            </a:extLst>
          </p:cNvPr>
          <p:cNvSpPr txBox="1"/>
          <p:nvPr/>
        </p:nvSpPr>
        <p:spPr>
          <a:xfrm>
            <a:off x="3885012" y="2229718"/>
            <a:ext cx="3631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L5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2F25D3-6571-43D0-B9EC-770A4AA85485}"/>
              </a:ext>
            </a:extLst>
          </p:cNvPr>
          <p:cNvSpPr txBox="1"/>
          <p:nvPr/>
        </p:nvSpPr>
        <p:spPr>
          <a:xfrm>
            <a:off x="3467099" y="1560870"/>
            <a:ext cx="3631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L4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20095B-1996-40FB-9DA8-BBD290BD790D}"/>
              </a:ext>
            </a:extLst>
          </p:cNvPr>
          <p:cNvSpPr txBox="1"/>
          <p:nvPr/>
        </p:nvSpPr>
        <p:spPr>
          <a:xfrm>
            <a:off x="6028139" y="1323564"/>
            <a:ext cx="315513" cy="271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L3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FE2405-393E-4DEF-B92A-4D79371E6B88}"/>
              </a:ext>
            </a:extLst>
          </p:cNvPr>
          <p:cNvSpPr txBox="1"/>
          <p:nvPr/>
        </p:nvSpPr>
        <p:spPr>
          <a:xfrm>
            <a:off x="3467099" y="2870344"/>
            <a:ext cx="3631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L2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AB2A62-F69B-49D5-8BCD-E12048A1D9B9}"/>
              </a:ext>
            </a:extLst>
          </p:cNvPr>
          <p:cNvSpPr txBox="1"/>
          <p:nvPr/>
        </p:nvSpPr>
        <p:spPr>
          <a:xfrm>
            <a:off x="7386042" y="3625118"/>
            <a:ext cx="15293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Executes regardless of if statement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B43A3C-5C24-47CD-94FC-4FE73EC7AA91}"/>
              </a:ext>
            </a:extLst>
          </p:cNvPr>
          <p:cNvSpPr txBox="1"/>
          <p:nvPr/>
        </p:nvSpPr>
        <p:spPr>
          <a:xfrm>
            <a:off x="8817776" y="3062702"/>
            <a:ext cx="286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B050"/>
                </a:solidFill>
              </a:rPr>
              <a:t>rax</a:t>
            </a:r>
            <a:r>
              <a:rPr lang="en-US" sz="1200" dirty="0">
                <a:solidFill>
                  <a:srgbClr val="00B050"/>
                </a:solidFill>
              </a:rPr>
              <a:t> = </a:t>
            </a:r>
            <a:r>
              <a:rPr lang="en-US" sz="1200" dirty="0" err="1">
                <a:solidFill>
                  <a:srgbClr val="00B050"/>
                </a:solidFill>
              </a:rPr>
              <a:t>i</a:t>
            </a:r>
            <a:r>
              <a:rPr lang="en-US" sz="1200" dirty="0">
                <a:solidFill>
                  <a:srgbClr val="00B050"/>
                </a:solidFill>
              </a:rPr>
              <a:t> . The times 8 is just multiplying </a:t>
            </a:r>
            <a:r>
              <a:rPr lang="en-US" sz="1200" dirty="0" err="1">
                <a:solidFill>
                  <a:srgbClr val="00B050"/>
                </a:solidFill>
              </a:rPr>
              <a:t>i</a:t>
            </a:r>
            <a:r>
              <a:rPr lang="en-US" sz="1200" dirty="0">
                <a:solidFill>
                  <a:srgbClr val="00B050"/>
                </a:solidFill>
              </a:rPr>
              <a:t> by the </a:t>
            </a:r>
            <a:r>
              <a:rPr lang="en-US" sz="1200" dirty="0" err="1">
                <a:solidFill>
                  <a:srgbClr val="00B050"/>
                </a:solidFill>
              </a:rPr>
              <a:t>sizeof</a:t>
            </a:r>
            <a:r>
              <a:rPr lang="en-US" sz="1200" dirty="0">
                <a:solidFill>
                  <a:srgbClr val="00B050"/>
                </a:solidFill>
              </a:rPr>
              <a:t>(long). C does this implicitly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3CEE87-55AF-4D5D-99C8-D1C32C13BAC8}"/>
              </a:ext>
            </a:extLst>
          </p:cNvPr>
          <p:cNvSpPr/>
          <p:nvPr/>
        </p:nvSpPr>
        <p:spPr>
          <a:xfrm>
            <a:off x="6991350" y="2781299"/>
            <a:ext cx="1000125" cy="180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348675-D054-4D8E-A493-7EAEF758A21A}"/>
              </a:ext>
            </a:extLst>
          </p:cNvPr>
          <p:cNvSpPr txBox="1"/>
          <p:nvPr/>
        </p:nvSpPr>
        <p:spPr>
          <a:xfrm>
            <a:off x="8817776" y="2292424"/>
            <a:ext cx="3191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It’s minus 1 b/c offset of 8 is the </a:t>
            </a:r>
            <a:r>
              <a:rPr lang="en-US" sz="1200" dirty="0" err="1">
                <a:solidFill>
                  <a:srgbClr val="00B050"/>
                </a:solidFill>
              </a:rPr>
              <a:t>sizeof</a:t>
            </a:r>
            <a:r>
              <a:rPr lang="en-US" sz="1200" dirty="0">
                <a:solidFill>
                  <a:srgbClr val="00B050"/>
                </a:solidFill>
              </a:rPr>
              <a:t>(long)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C080B2-2D99-4664-8A17-D77B27F6AE7F}"/>
              </a:ext>
            </a:extLst>
          </p:cNvPr>
          <p:cNvSpPr txBox="1"/>
          <p:nvPr/>
        </p:nvSpPr>
        <p:spPr>
          <a:xfrm>
            <a:off x="8817776" y="2027468"/>
            <a:ext cx="3191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Remember, add is +=, not just 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6A6B3C-6C70-4241-B339-64E8FA6B295D}"/>
              </a:ext>
            </a:extLst>
          </p:cNvPr>
          <p:cNvSpPr txBox="1"/>
          <p:nvPr/>
        </p:nvSpPr>
        <p:spPr>
          <a:xfrm>
            <a:off x="3319164" y="1135142"/>
            <a:ext cx="65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mystery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C08BFA-F21F-4190-81D4-8F5D6D690C23}"/>
              </a:ext>
            </a:extLst>
          </p:cNvPr>
          <p:cNvSpPr txBox="1"/>
          <p:nvPr/>
        </p:nvSpPr>
        <p:spPr>
          <a:xfrm>
            <a:off x="5590429" y="3247626"/>
            <a:ext cx="15293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Another comparison… if statement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E5B151-8BFA-4EEA-9248-23C329F3FD1B}"/>
              </a:ext>
            </a:extLst>
          </p:cNvPr>
          <p:cNvSpPr/>
          <p:nvPr/>
        </p:nvSpPr>
        <p:spPr>
          <a:xfrm>
            <a:off x="6991350" y="3131954"/>
            <a:ext cx="1370415" cy="180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6BCFAC-3B99-4A23-9EC5-9DD02AEC37B3}"/>
              </a:ext>
            </a:extLst>
          </p:cNvPr>
          <p:cNvSpPr/>
          <p:nvPr/>
        </p:nvSpPr>
        <p:spPr>
          <a:xfrm>
            <a:off x="6991349" y="3343950"/>
            <a:ext cx="1438276" cy="138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876D7A-2FCC-4B86-AAAC-70C074A89D97}"/>
              </a:ext>
            </a:extLst>
          </p:cNvPr>
          <p:cNvSpPr txBox="1"/>
          <p:nvPr/>
        </p:nvSpPr>
        <p:spPr>
          <a:xfrm>
            <a:off x="8817776" y="1826550"/>
            <a:ext cx="3191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Remember this just means </a:t>
            </a:r>
            <a:r>
              <a:rPr lang="en-US" sz="1200" dirty="0" err="1">
                <a:solidFill>
                  <a:srgbClr val="00B050"/>
                </a:solidFill>
              </a:rPr>
              <a:t>rdx</a:t>
            </a:r>
            <a:r>
              <a:rPr lang="en-US" sz="1200" dirty="0">
                <a:solidFill>
                  <a:srgbClr val="00B050"/>
                </a:solidFill>
              </a:rPr>
              <a:t> (</a:t>
            </a:r>
            <a:r>
              <a:rPr lang="en-US" sz="1200" dirty="0" err="1">
                <a:solidFill>
                  <a:srgbClr val="00B050"/>
                </a:solidFill>
              </a:rPr>
              <a:t>val</a:t>
            </a:r>
            <a:r>
              <a:rPr lang="en-US" sz="1200" dirty="0">
                <a:solidFill>
                  <a:srgbClr val="00B050"/>
                </a:solidFill>
              </a:rPr>
              <a:t>) = 3*</a:t>
            </a:r>
            <a:r>
              <a:rPr lang="en-US" sz="1200" dirty="0" err="1">
                <a:solidFill>
                  <a:srgbClr val="00B050"/>
                </a:solidFill>
              </a:rPr>
              <a:t>rdx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D3E6D-F892-43CD-8D6C-BD918C54DD5B}"/>
              </a:ext>
            </a:extLst>
          </p:cNvPr>
          <p:cNvSpPr txBox="1"/>
          <p:nvPr/>
        </p:nvSpPr>
        <p:spPr>
          <a:xfrm>
            <a:off x="1836533" y="2103549"/>
            <a:ext cx="1537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Could say </a:t>
            </a:r>
            <a:r>
              <a:rPr lang="en-US" sz="1200" dirty="0" err="1">
                <a:solidFill>
                  <a:srgbClr val="00B050"/>
                </a:solidFill>
              </a:rPr>
              <a:t>val</a:t>
            </a:r>
            <a:r>
              <a:rPr lang="en-US" sz="1200" dirty="0">
                <a:solidFill>
                  <a:srgbClr val="00B050"/>
                </a:solidFill>
              </a:rPr>
              <a:t> = 3*</a:t>
            </a:r>
            <a:r>
              <a:rPr lang="en-US" sz="1200" dirty="0" err="1">
                <a:solidFill>
                  <a:srgbClr val="00B050"/>
                </a:solidFill>
              </a:rPr>
              <a:t>val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rgbClr val="00B050"/>
                </a:solidFill>
              </a:rPr>
              <a:t>Then </a:t>
            </a:r>
            <a:r>
              <a:rPr lang="en-US" sz="1200" dirty="0" err="1">
                <a:solidFill>
                  <a:srgbClr val="00B050"/>
                </a:solidFill>
              </a:rPr>
              <a:t>val</a:t>
            </a:r>
            <a:r>
              <a:rPr lang="en-US" sz="1200" dirty="0">
                <a:solidFill>
                  <a:srgbClr val="00B050"/>
                </a:solidFill>
              </a:rPr>
              <a:t> += input[i-1]</a:t>
            </a:r>
          </a:p>
        </p:txBody>
      </p:sp>
    </p:spTree>
    <p:extLst>
      <p:ext uri="{BB962C8B-B14F-4D97-AF65-F5344CB8AC3E}">
        <p14:creationId xmlns:p14="http://schemas.microsoft.com/office/powerpoint/2010/main" val="264126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20" grpId="0"/>
      <p:bldP spid="21" grpId="0"/>
      <p:bldP spid="22" grpId="0"/>
      <p:bldP spid="23" grpId="0"/>
      <p:bldP spid="24" grpId="0"/>
      <p:bldP spid="27" grpId="0"/>
      <p:bldP spid="2" grpId="0" animBg="1"/>
      <p:bldP spid="2" grpId="1" animBg="1"/>
      <p:bldP spid="28" grpId="0"/>
      <p:bldP spid="29" grpId="0"/>
      <p:bldP spid="25" grpId="0"/>
      <p:bldP spid="26" grpId="0"/>
      <p:bldP spid="30" grpId="0" animBg="1"/>
      <p:bldP spid="30" grpId="1" animBg="1"/>
      <p:bldP spid="31" grpId="0" animBg="1"/>
      <p:bldP spid="31" grpId="1" animBg="1"/>
      <p:bldP spid="32" grpId="0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F23F97C-08F7-4755-B9E3-5835EDF61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288" y="4210050"/>
            <a:ext cx="5093424" cy="5762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F11DCD-2B61-4A27-8F56-360CFE0AD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696" y="2062160"/>
            <a:ext cx="5562608" cy="17383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F4746C-76BC-4BBB-9F12-1B0836C95A8B}"/>
              </a:ext>
            </a:extLst>
          </p:cNvPr>
          <p:cNvSpPr txBox="1"/>
          <p:nvPr/>
        </p:nvSpPr>
        <p:spPr>
          <a:xfrm>
            <a:off x="8191500" y="6211669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Please remember the common </a:t>
            </a:r>
            <a:r>
              <a:rPr lang="en-US" dirty="0" err="1">
                <a:solidFill>
                  <a:schemeClr val="bg1"/>
                </a:solidFill>
              </a:rPr>
              <a:t>string.h</a:t>
            </a:r>
            <a:r>
              <a:rPr lang="en-US" dirty="0">
                <a:solidFill>
                  <a:schemeClr val="bg1"/>
                </a:solidFill>
              </a:rPr>
              <a:t> functions (those used in the lab)</a:t>
            </a:r>
          </a:p>
        </p:txBody>
      </p:sp>
    </p:spTree>
    <p:extLst>
      <p:ext uri="{BB962C8B-B14F-4D97-AF65-F5344CB8AC3E}">
        <p14:creationId xmlns:p14="http://schemas.microsoft.com/office/powerpoint/2010/main" val="12607114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9FEE-0909-4294-AF0D-E2205725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Deadlines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61388B-328B-4B67-BAEF-F93E09353BB3}"/>
              </a:ext>
            </a:extLst>
          </p:cNvPr>
          <p:cNvSpPr txBox="1"/>
          <p:nvPr/>
        </p:nvSpPr>
        <p:spPr>
          <a:xfrm>
            <a:off x="4408341" y="4793178"/>
            <a:ext cx="337531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hlinkClick r:id="rId2"/>
              </a:rPr>
              <a:t>https://www.gradescope.com/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D78F72-0B89-4801-8680-AD8DDB284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423701"/>
              </p:ext>
            </p:extLst>
          </p:nvPr>
        </p:nvGraphicFramePr>
        <p:xfrm>
          <a:off x="2031998" y="3121804"/>
          <a:ext cx="8128000" cy="991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105027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77509314"/>
                    </a:ext>
                  </a:extLst>
                </a:gridCol>
              </a:tblGrid>
              <a:tr h="49574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Due Date (at 11:59pm)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61217"/>
                  </a:ext>
                </a:extLst>
              </a:tr>
              <a:tr h="4957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Lab 4 (Assembly Lab)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Thursday, March 18</a:t>
                      </a:r>
                      <a:r>
                        <a:rPr lang="en-US" b="1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4696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5B75968-8FDB-4138-8205-C451E727F227}"/>
              </a:ext>
            </a:extLst>
          </p:cNvPr>
          <p:cNvSpPr txBox="1"/>
          <p:nvPr/>
        </p:nvSpPr>
        <p:spPr>
          <a:xfrm>
            <a:off x="4676773" y="5642343"/>
            <a:ext cx="2838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Upcoming: Midterm next week!</a:t>
            </a:r>
          </a:p>
        </p:txBody>
      </p:sp>
    </p:spTree>
    <p:extLst>
      <p:ext uri="{BB962C8B-B14F-4D97-AF65-F5344CB8AC3E}">
        <p14:creationId xmlns:p14="http://schemas.microsoft.com/office/powerpoint/2010/main" val="163079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Back to this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07C7A-71B8-4C41-8EFE-334F2107D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076" y="1690688"/>
            <a:ext cx="7819847" cy="493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7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Accessing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Push %</a:t>
            </a:r>
            <a:r>
              <a:rPr lang="en-US" dirty="0" err="1">
                <a:solidFill>
                  <a:schemeClr val="bg1"/>
                </a:solidFill>
              </a:rPr>
              <a:t>rdx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Sub $0x4, %</a:t>
            </a:r>
            <a:r>
              <a:rPr lang="en-US" dirty="0" err="1">
                <a:solidFill>
                  <a:schemeClr val="bg1"/>
                </a:solidFill>
              </a:rPr>
              <a:t>rsp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Mov %</a:t>
            </a:r>
            <a:r>
              <a:rPr lang="en-US" dirty="0" err="1">
                <a:solidFill>
                  <a:schemeClr val="bg1"/>
                </a:solidFill>
              </a:rPr>
              <a:t>rdx</a:t>
            </a:r>
            <a:r>
              <a:rPr lang="en-US" dirty="0">
                <a:solidFill>
                  <a:schemeClr val="bg1"/>
                </a:solidFill>
              </a:rPr>
              <a:t>, (%</a:t>
            </a:r>
            <a:r>
              <a:rPr lang="en-US" dirty="0" err="1">
                <a:solidFill>
                  <a:schemeClr val="bg1"/>
                </a:solidFill>
              </a:rPr>
              <a:t>rsp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Can also be done by referencing the %</a:t>
            </a:r>
            <a:r>
              <a:rPr lang="en-US" dirty="0" err="1">
                <a:solidFill>
                  <a:schemeClr val="bg1"/>
                </a:solidFill>
              </a:rPr>
              <a:t>rbp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Pop %</a:t>
            </a:r>
            <a:r>
              <a:rPr lang="en-US" dirty="0" err="1">
                <a:solidFill>
                  <a:schemeClr val="bg1"/>
                </a:solidFill>
              </a:rPr>
              <a:t>rdx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Mov (%</a:t>
            </a:r>
            <a:r>
              <a:rPr lang="en-US" dirty="0" err="1">
                <a:solidFill>
                  <a:schemeClr val="bg1"/>
                </a:solidFill>
              </a:rPr>
              <a:t>rsp</a:t>
            </a:r>
            <a:r>
              <a:rPr lang="en-US" dirty="0">
                <a:solidFill>
                  <a:schemeClr val="bg1"/>
                </a:solidFill>
              </a:rPr>
              <a:t>), %</a:t>
            </a:r>
            <a:r>
              <a:rPr lang="en-US" dirty="0" err="1">
                <a:solidFill>
                  <a:schemeClr val="bg1"/>
                </a:solidFill>
              </a:rPr>
              <a:t>rdx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Add $0x4, %</a:t>
            </a:r>
            <a:r>
              <a:rPr lang="en-US" dirty="0" err="1">
                <a:solidFill>
                  <a:schemeClr val="bg1"/>
                </a:solidFill>
              </a:rPr>
              <a:t>rsp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rdx</a:t>
            </a:r>
            <a:r>
              <a:rPr lang="en-US" dirty="0">
                <a:solidFill>
                  <a:schemeClr val="bg1"/>
                </a:solidFill>
              </a:rPr>
              <a:t> is the register to put the stuff in that you’re cleaning up)</a:t>
            </a:r>
          </a:p>
        </p:txBody>
      </p:sp>
    </p:spTree>
    <p:extLst>
      <p:ext uri="{BB962C8B-B14F-4D97-AF65-F5344CB8AC3E}">
        <p14:creationId xmlns:p14="http://schemas.microsoft.com/office/powerpoint/2010/main" val="4226046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Remember when we did this?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14FC38-A956-4656-8660-897D6A146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013" y="2206709"/>
            <a:ext cx="7455973" cy="244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1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Remember when we did this?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14FC38-A956-4656-8660-897D6A146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013" y="2206709"/>
            <a:ext cx="7455973" cy="2444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DC0063-8BFA-49A7-9D51-5C6BF4067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013" y="4832456"/>
            <a:ext cx="3748291" cy="187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8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Remember when we did this?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14FC38-A956-4656-8660-897D6A146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013" y="2206709"/>
            <a:ext cx="7455973" cy="2444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DC0063-8BFA-49A7-9D51-5C6BF4067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013" y="4840843"/>
            <a:ext cx="3748291" cy="1874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7B968B-F90E-4D79-93C6-CC418468F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526" y="4742204"/>
            <a:ext cx="3381460" cy="207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43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Remember when we did this?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14FC38-A956-4656-8660-897D6A146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013" y="2206709"/>
            <a:ext cx="7455973" cy="2444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DC0063-8BFA-49A7-9D51-5C6BF4067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013" y="4832456"/>
            <a:ext cx="3748291" cy="187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6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4763</TotalTime>
  <Words>1610</Words>
  <Application>Microsoft Office PowerPoint</Application>
  <PresentationFormat>Widescreen</PresentationFormat>
  <Paragraphs>246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PowerPoint Presentation</vt:lpstr>
      <vt:lpstr>Questions?</vt:lpstr>
      <vt:lpstr>Calling conventions</vt:lpstr>
      <vt:lpstr>Back to this example</vt:lpstr>
      <vt:lpstr>Accessing the stack</vt:lpstr>
      <vt:lpstr>Remember when we did this?</vt:lpstr>
      <vt:lpstr>Remember when we did this?</vt:lpstr>
      <vt:lpstr>Remember when we did this?</vt:lpstr>
      <vt:lpstr>Remember when we did this?</vt:lpstr>
      <vt:lpstr>Remember when we did this?</vt:lpstr>
      <vt:lpstr>It’s actually a little more complicated – Calling Conventions</vt:lpstr>
      <vt:lpstr>So… you’re about to call a function…</vt:lpstr>
      <vt:lpstr>So… you’re about to call a function – Caller</vt:lpstr>
      <vt:lpstr>So… you’re about to call a function – Caller</vt:lpstr>
      <vt:lpstr>Function Prolog, inside function f</vt:lpstr>
      <vt:lpstr>Function Prolog, inside function f</vt:lpstr>
      <vt:lpstr>Inside function f</vt:lpstr>
      <vt:lpstr>Exiting function f – Function Epilogue</vt:lpstr>
      <vt:lpstr>Exiting function f – Function Epilogue</vt:lpstr>
      <vt:lpstr>Exiting function f – Function Epilogue</vt:lpstr>
      <vt:lpstr>Rbp trickery</vt:lpstr>
      <vt:lpstr>Rbp trickery</vt:lpstr>
      <vt:lpstr>Rbp trickery</vt:lpstr>
      <vt:lpstr>Conventions</vt:lpstr>
      <vt:lpstr>We know what this all means now!!</vt:lpstr>
      <vt:lpstr>Assignment Review + Example</vt:lpstr>
      <vt:lpstr>Example from GitHub – what we did</vt:lpstr>
      <vt:lpstr>What we did</vt:lpstr>
      <vt:lpstr>Helpful Lab Tips/Commands</vt:lpstr>
      <vt:lpstr>Helpful GDB commands</vt:lpstr>
      <vt:lpstr>TIP</vt:lpstr>
      <vt:lpstr>Main Tip: heavily use disassemble for functions. Then set breakpoints where you think something will change, step through (or c), and then print out the stack or a register</vt:lpstr>
      <vt:lpstr>Midterm Review</vt:lpstr>
      <vt:lpstr>Questions?</vt:lpstr>
      <vt:lpstr>PowerPoint Presentation</vt:lpstr>
      <vt:lpstr>PowerPoint Presentation</vt:lpstr>
      <vt:lpstr>PowerPoint Presentation</vt:lpstr>
      <vt:lpstr>PowerPoint Presentation</vt:lpstr>
      <vt:lpstr>Deadlines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Morning!</dc:title>
  <dc:creator>Matthew Wildermuth</dc:creator>
  <cp:lastModifiedBy>Matthew Wildermuth</cp:lastModifiedBy>
  <cp:revision>1410</cp:revision>
  <dcterms:created xsi:type="dcterms:W3CDTF">2021-01-27T20:47:21Z</dcterms:created>
  <dcterms:modified xsi:type="dcterms:W3CDTF">2021-03-11T12:50:17Z</dcterms:modified>
</cp:coreProperties>
</file>